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65" r:id="rId4"/>
    <p:sldId id="266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2580" y="-7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11375-4B57-4A19-8DF8-903DDE75B26A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44A5AE-73BE-4648-8147-8F12A17C04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736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020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020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4A5AE-73BE-4648-8147-8F12A17C04A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020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497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7109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958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15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260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535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9136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249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2155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502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21A083-472C-45E2-9547-0ADADEADC9E5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6F8-EDCB-4482-99A4-CE1AA308D9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059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1A083-472C-45E2-9547-0ADADEADC9E5}" type="datetimeFigureOut">
              <a:rPr lang="ru-RU" smtClean="0"/>
              <a:t>04.09.2025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DC6F8-EDCB-4482-99A4-CE1AA308D9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991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484784"/>
            <a:ext cx="8676456" cy="216024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1700808"/>
            <a:ext cx="7668344" cy="216024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627784" y="1916832"/>
            <a:ext cx="6516216" cy="216024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5143" y="469093"/>
            <a:ext cx="41044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b="1" kern="1400" dirty="0" smtClean="0">
                <a:solidFill>
                  <a:srgbClr val="3062B2"/>
                </a:solidFill>
                <a:latin typeface="Georgia" panose="02040502050405020303" pitchFamily="18" charset="0"/>
              </a:rPr>
              <a:t>Администрация</a:t>
            </a:r>
            <a:r>
              <a:rPr lang="ru-RU" sz="2000" kern="1400" dirty="0" smtClean="0">
                <a:solidFill>
                  <a:srgbClr val="3062B2"/>
                </a:solidFill>
                <a:latin typeface="Georgia" panose="02040502050405020303" pitchFamily="18" charset="0"/>
              </a:rPr>
              <a:t> </a:t>
            </a:r>
          </a:p>
          <a:p>
            <a:pPr algn="r"/>
            <a:r>
              <a:rPr lang="ru-RU" sz="2000" kern="1400" dirty="0" smtClean="0">
                <a:solidFill>
                  <a:srgbClr val="3062B2"/>
                </a:solidFill>
                <a:latin typeface="Georgia" panose="02040502050405020303" pitchFamily="18" charset="0"/>
              </a:rPr>
              <a:t>городского округа Тольятти</a:t>
            </a:r>
            <a:endParaRPr lang="ru-RU" sz="2000" kern="1400" dirty="0">
              <a:solidFill>
                <a:srgbClr val="3062B2"/>
              </a:solidFill>
              <a:latin typeface="Georgia" panose="02040502050405020303" pitchFamily="18" charset="0"/>
            </a:endParaRPr>
          </a:p>
        </p:txBody>
      </p:sp>
      <p:pic>
        <p:nvPicPr>
          <p:cNvPr id="8" name="Picture 5" descr="C:\Users\ПЕТРО\Desktop\Герб тольятти мал-0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4552" y="363029"/>
            <a:ext cx="707169" cy="861774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23528" y="3436551"/>
            <a:ext cx="8470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 altLang="ru-RU" sz="2400" b="1" dirty="0" smtClean="0">
                <a:solidFill>
                  <a:srgbClr val="376092"/>
                </a:solidFill>
                <a:latin typeface="Georgia" panose="02040502050405020303" pitchFamily="18" charset="0"/>
              </a:rPr>
              <a:t>Рассмотрение </a:t>
            </a:r>
            <a:r>
              <a:rPr lang="ru-RU" altLang="ru-RU" sz="2400" b="1" dirty="0">
                <a:solidFill>
                  <a:srgbClr val="376092"/>
                </a:solidFill>
                <a:latin typeface="Georgia" panose="02040502050405020303" pitchFamily="18" charset="0"/>
              </a:rPr>
              <a:t>предварительного распределения бюджетных ассигнований на </a:t>
            </a:r>
            <a:r>
              <a:rPr lang="ru-RU" altLang="ru-RU" sz="2400" b="1" dirty="0" smtClean="0">
                <a:solidFill>
                  <a:srgbClr val="376092"/>
                </a:solidFill>
                <a:latin typeface="Georgia" panose="02040502050405020303" pitchFamily="18" charset="0"/>
              </a:rPr>
              <a:t>2026 </a:t>
            </a:r>
            <a:r>
              <a:rPr lang="ru-RU" altLang="ru-RU" sz="2400" b="1" dirty="0">
                <a:solidFill>
                  <a:srgbClr val="376092"/>
                </a:solidFill>
                <a:latin typeface="Georgia" panose="02040502050405020303" pitchFamily="18" charset="0"/>
              </a:rPr>
              <a:t>год и плановый период </a:t>
            </a:r>
            <a:r>
              <a:rPr lang="ru-RU" altLang="ru-RU" sz="2400" b="1" dirty="0" smtClean="0">
                <a:solidFill>
                  <a:srgbClr val="376092"/>
                </a:solidFill>
                <a:latin typeface="Georgia" panose="02040502050405020303" pitchFamily="18" charset="0"/>
              </a:rPr>
              <a:t>2027 и 2028 </a:t>
            </a:r>
            <a:r>
              <a:rPr lang="ru-RU" altLang="ru-RU" sz="2400" b="1" dirty="0">
                <a:solidFill>
                  <a:srgbClr val="376092"/>
                </a:solidFill>
                <a:latin typeface="Georgia" panose="02040502050405020303" pitchFamily="18" charset="0"/>
              </a:rPr>
              <a:t>годов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376092"/>
                </a:solidFill>
                <a:latin typeface="Georgia" panose="02040502050405020303" pitchFamily="18" charset="0"/>
              </a:rPr>
              <a:t>по главному распорядителю бюджетных средств -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rgbClr val="376092"/>
                </a:solidFill>
                <a:latin typeface="Georgia" panose="02040502050405020303" pitchFamily="18" charset="0"/>
              </a:rPr>
              <a:t>управлению потребительского рынка</a:t>
            </a:r>
            <a:endParaRPr lang="ru-RU" sz="2400" b="1" dirty="0">
              <a:solidFill>
                <a:srgbClr val="376092"/>
              </a:solidFill>
              <a:latin typeface="Georgia" panose="02040502050405020303" pitchFamily="18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rgbClr val="376092"/>
                </a:solidFill>
                <a:latin typeface="Georgia" panose="02040502050405020303" pitchFamily="18" charset="0"/>
              </a:rPr>
              <a:t>администрации городского округа </a:t>
            </a:r>
            <a:r>
              <a:rPr lang="ru-RU" sz="2400" b="1" dirty="0" smtClean="0">
                <a:solidFill>
                  <a:srgbClr val="376092"/>
                </a:solidFill>
                <a:latin typeface="Georgia" panose="02040502050405020303" pitchFamily="18" charset="0"/>
              </a:rPr>
              <a:t>Тольятти</a:t>
            </a:r>
            <a:endParaRPr lang="ru-RU" sz="4000" b="1" dirty="0">
              <a:solidFill>
                <a:srgbClr val="376092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27784" y="6093296"/>
            <a:ext cx="6516216" cy="216024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23528" y="2420888"/>
            <a:ext cx="84702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Общественные обсуждения по проекту бюджета городского округа Тольятти на </a:t>
            </a:r>
            <a:r>
              <a:rPr lang="ru-RU" altLang="ru-RU" sz="20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2026 </a:t>
            </a:r>
            <a:r>
              <a:rPr lang="ru-RU" altLang="ru-RU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год и плановый </a:t>
            </a:r>
            <a:r>
              <a:rPr lang="ru-RU" altLang="ru-RU" sz="20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период</a:t>
            </a:r>
          </a:p>
          <a:p>
            <a:pPr algn="ctr"/>
            <a:r>
              <a:rPr lang="ru-RU" altLang="ru-RU" sz="20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2027 </a:t>
            </a:r>
            <a:r>
              <a:rPr lang="ru-RU" altLang="ru-RU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и </a:t>
            </a:r>
            <a:r>
              <a:rPr lang="ru-RU" altLang="ru-RU" sz="2000" b="1" dirty="0" smtClean="0">
                <a:solidFill>
                  <a:srgbClr val="002060"/>
                </a:solidFill>
                <a:latin typeface="Georgia" panose="02040502050405020303" pitchFamily="18" charset="0"/>
              </a:rPr>
              <a:t>2028 </a:t>
            </a:r>
            <a:r>
              <a:rPr lang="ru-RU" altLang="ru-RU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годов</a:t>
            </a:r>
          </a:p>
        </p:txBody>
      </p:sp>
    </p:spTree>
    <p:extLst>
      <p:ext uri="{BB962C8B-B14F-4D97-AF65-F5344CB8AC3E}">
        <p14:creationId xmlns:p14="http://schemas.microsoft.com/office/powerpoint/2010/main" val="3052317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8036" y="897513"/>
            <a:ext cx="8676456" cy="216024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96888" y="332656"/>
            <a:ext cx="8467600" cy="461665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Проект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бюджета по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расходам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на 2026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–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2028 годы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79912" y="6326415"/>
            <a:ext cx="5364088" cy="216024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31202" y="6186499"/>
            <a:ext cx="279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eorgia" panose="02040502050405020303" pitchFamily="18" charset="0"/>
              </a:rPr>
              <a:t>1</a:t>
            </a: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971863"/>
              </p:ext>
            </p:extLst>
          </p:nvPr>
        </p:nvGraphicFramePr>
        <p:xfrm>
          <a:off x="533376" y="1558142"/>
          <a:ext cx="8395592" cy="3959090"/>
        </p:xfrm>
        <a:graphic>
          <a:graphicData uri="http://schemas.openxmlformats.org/drawingml/2006/table">
            <a:tbl>
              <a:tblPr/>
              <a:tblGrid>
                <a:gridCol w="4830712"/>
                <a:gridCol w="1188616"/>
                <a:gridCol w="1187648"/>
                <a:gridCol w="1188616"/>
              </a:tblGrid>
              <a:tr h="74868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Распределение  предельных  объёмов бюджетных  ассигнований  </a:t>
                      </a:r>
                    </a:p>
                  </a:txBody>
                  <a:tcPr marL="91451" marR="91451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2026 год</a:t>
                      </a:r>
                    </a:p>
                  </a:txBody>
                  <a:tcPr marL="91451" marR="91451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2027 год</a:t>
                      </a:r>
                    </a:p>
                  </a:txBody>
                  <a:tcPr marL="91451" marR="91451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2028 год</a:t>
                      </a:r>
                    </a:p>
                  </a:txBody>
                  <a:tcPr marL="91451" marR="91451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56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Проект бюджетных ассигнований, всего,</a:t>
                      </a:r>
                      <a:r>
                        <a:rPr lang="ru-RU" altLang="ru-RU" sz="1600" b="1" kern="1200" baseline="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alt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в том числе: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altLang="ru-RU" sz="1600" b="1" kern="1200" dirty="0" smtClean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925</a:t>
                      </a:r>
                      <a:endParaRPr lang="ru-RU" sz="1800" b="1" kern="1200" dirty="0" smtClean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endParaRPr lang="ru-RU" sz="18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897</a:t>
                      </a:r>
                    </a:p>
                    <a:p>
                      <a:pPr algn="ctr"/>
                      <a:endParaRPr lang="ru-RU" sz="18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897</a:t>
                      </a:r>
                    </a:p>
                    <a:p>
                      <a:pPr algn="ctr"/>
                      <a:endParaRPr lang="ru-RU" sz="18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108012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 расходы в рамках муниципальной программы</a:t>
                      </a:r>
                      <a:r>
                        <a:rPr lang="ru-RU" altLang="ru-RU" sz="1600" b="1" kern="1200" baseline="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«Развитие потребительского рынка в городском округе Тольятти на 2022-2026 годы</a:t>
                      </a:r>
                      <a:r>
                        <a:rPr lang="ru-RU" alt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ru-RU" altLang="ru-RU" sz="1600" b="1" kern="1200" dirty="0" smtClean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kern="1200" dirty="0" smtClean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925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kern="1200" dirty="0" smtClean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dirty="0" smtClean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altLang="ru-RU" sz="1800" b="1" kern="1200" dirty="0" smtClean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768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 непрограммные расходы</a:t>
                      </a:r>
                    </a:p>
                  </a:txBody>
                  <a:tcPr marL="91451" marR="91451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897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897</a:t>
                      </a:r>
                      <a:endParaRPr lang="ru-RU" sz="18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3" name="TextBox 7"/>
          <p:cNvSpPr txBox="1">
            <a:spLocks noChangeArrowheads="1"/>
          </p:cNvSpPr>
          <p:nvPr/>
        </p:nvSpPr>
        <p:spPr bwMode="auto">
          <a:xfrm>
            <a:off x="7591374" y="1168038"/>
            <a:ext cx="1366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r>
              <a:rPr lang="ru-RU" altLang="ru-RU" sz="1400" b="1" dirty="0">
                <a:solidFill>
                  <a:srgbClr val="002060"/>
                </a:solidFill>
                <a:latin typeface="Georgia" panose="02040502050405020303" pitchFamily="18" charset="0"/>
              </a:rPr>
              <a:t>тыс</a:t>
            </a:r>
            <a:r>
              <a:rPr lang="ru-RU" altLang="ru-RU" sz="1800" dirty="0"/>
              <a:t>. </a:t>
            </a:r>
            <a:r>
              <a:rPr lang="ru-RU" altLang="ru-RU" sz="1400" b="1" dirty="0">
                <a:solidFill>
                  <a:srgbClr val="002060"/>
                </a:solidFill>
                <a:latin typeface="Georgia" panose="02040502050405020303" pitchFamily="18" charset="0"/>
              </a:rPr>
              <a:t>руб</a:t>
            </a:r>
            <a:r>
              <a:rPr lang="ru-RU" altLang="ru-RU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04125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6888" y="897513"/>
            <a:ext cx="8676456" cy="216024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96888" y="332656"/>
            <a:ext cx="8467600" cy="461665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Проект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бюджета по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расходам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на 2026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–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2028 годы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79912" y="6326415"/>
            <a:ext cx="5364088" cy="216024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31202" y="6186499"/>
            <a:ext cx="279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eorgia" panose="02040502050405020303" pitchFamily="18" charset="0"/>
              </a:rPr>
              <a:t>2</a:t>
            </a: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688330"/>
              </p:ext>
            </p:extLst>
          </p:nvPr>
        </p:nvGraphicFramePr>
        <p:xfrm>
          <a:off x="470958" y="1528185"/>
          <a:ext cx="8395592" cy="4648199"/>
        </p:xfrm>
        <a:graphic>
          <a:graphicData uri="http://schemas.openxmlformats.org/drawingml/2006/table">
            <a:tbl>
              <a:tblPr/>
              <a:tblGrid>
                <a:gridCol w="4893130"/>
                <a:gridCol w="1224136"/>
                <a:gridCol w="1152128"/>
                <a:gridCol w="1126198"/>
              </a:tblGrid>
              <a:tr h="74868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Направление расходов</a:t>
                      </a:r>
                    </a:p>
                  </a:txBody>
                  <a:tcPr marL="91434" marR="91434" marT="45714" marB="45714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2026 год</a:t>
                      </a:r>
                    </a:p>
                  </a:txBody>
                  <a:tcPr marL="91451" marR="91451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2027 год</a:t>
                      </a:r>
                    </a:p>
                  </a:txBody>
                  <a:tcPr marL="91451" marR="91451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2028 год</a:t>
                      </a:r>
                    </a:p>
                  </a:txBody>
                  <a:tcPr marL="91451" marR="91451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0564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Расходы в рамках муниципальной программы</a:t>
                      </a:r>
                      <a:r>
                        <a:rPr lang="ru-RU" altLang="ru-RU" sz="1400" b="1" kern="1200" baseline="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«Развитие потребительского рынка в городском округе Тольятти на 2022-2026 годы</a:t>
                      </a:r>
                      <a:r>
                        <a:rPr lang="ru-RU" altLang="ru-RU" sz="14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», в том числе:</a:t>
                      </a:r>
                    </a:p>
                  </a:txBody>
                  <a:tcPr marL="91434" marR="91434" marT="45714" marB="45714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925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1451" marR="91451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3094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 Оценка рыночной стоимости платы по договору на размещение нестационарного торгового объекта</a:t>
                      </a:r>
                    </a:p>
                  </a:txBody>
                  <a:tcPr marL="91434" marR="91434" marT="45714" marB="45714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303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14" marB="45714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1451" marR="91451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601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 Изготовление и размещение социальной рекламы на местах, незаполненных коммерческой рекламой</a:t>
                      </a:r>
                    </a:p>
                  </a:txBody>
                  <a:tcPr marL="91434" marR="91434" marT="45714" marB="45714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187</a:t>
                      </a:r>
                    </a:p>
                  </a:txBody>
                  <a:tcPr marL="91434" marR="91434" marT="45714" marB="45714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1451" marR="91451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292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 Установление фактической площади места размещения нестационарного торгового объекта</a:t>
                      </a:r>
                    </a:p>
                  </a:txBody>
                  <a:tcPr marL="91434" marR="91434" marT="45714" marB="45714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407</a:t>
                      </a:r>
                    </a:p>
                  </a:txBody>
                  <a:tcPr marL="91434" marR="91434" marT="45714" marB="45714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1451" marR="91451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263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 Оценка рыночной стоимости платы по договорам на установку и эксплуатацию рекламной конструкции </a:t>
                      </a:r>
                    </a:p>
                  </a:txBody>
                  <a:tcPr marL="91434" marR="91434" marT="45714" marB="45714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28</a:t>
                      </a:r>
                    </a:p>
                  </a:txBody>
                  <a:tcPr marL="91434" marR="91434" marT="45714" marB="45714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1451" marR="91451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3" name="TextBox 7"/>
          <p:cNvSpPr txBox="1">
            <a:spLocks noChangeArrowheads="1"/>
          </p:cNvSpPr>
          <p:nvPr/>
        </p:nvSpPr>
        <p:spPr bwMode="auto">
          <a:xfrm>
            <a:off x="7454552" y="1158297"/>
            <a:ext cx="1366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r>
              <a:rPr lang="ru-RU" altLang="ru-RU" sz="1400" b="1" dirty="0">
                <a:solidFill>
                  <a:srgbClr val="002060"/>
                </a:solidFill>
                <a:latin typeface="Georgia" panose="02040502050405020303" pitchFamily="18" charset="0"/>
              </a:rPr>
              <a:t>тыс</a:t>
            </a:r>
            <a:r>
              <a:rPr lang="ru-RU" altLang="ru-RU" sz="1800" dirty="0"/>
              <a:t>. </a:t>
            </a:r>
            <a:r>
              <a:rPr lang="ru-RU" altLang="ru-RU" sz="1400" b="1" dirty="0">
                <a:solidFill>
                  <a:srgbClr val="002060"/>
                </a:solidFill>
                <a:latin typeface="Georgia" panose="02040502050405020303" pitchFamily="18" charset="0"/>
              </a:rPr>
              <a:t>руб</a:t>
            </a:r>
            <a:r>
              <a:rPr lang="ru-RU" altLang="ru-RU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2557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6888" y="897513"/>
            <a:ext cx="8676456" cy="216024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96888" y="332656"/>
            <a:ext cx="8467600" cy="461665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Проект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бюджета по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расходам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на 2026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–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Georgia" panose="02040502050405020303" pitchFamily="18" charset="0"/>
              </a:rPr>
              <a:t>2028 годы</a:t>
            </a:r>
            <a:endParaRPr lang="ru-RU" sz="2400" b="1" dirty="0">
              <a:solidFill>
                <a:schemeClr val="accent1">
                  <a:lumMod val="75000"/>
                </a:schemeClr>
              </a:solidFill>
              <a:latin typeface="Georgia" panose="02040502050405020303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79912" y="6326415"/>
            <a:ext cx="5364088" cy="216024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31202" y="6186499"/>
            <a:ext cx="279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Georgia" panose="02040502050405020303" pitchFamily="18" charset="0"/>
              </a:rPr>
              <a:t>3</a:t>
            </a: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  <a:latin typeface="Georgia" panose="02040502050405020303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451833"/>
              </p:ext>
            </p:extLst>
          </p:nvPr>
        </p:nvGraphicFramePr>
        <p:xfrm>
          <a:off x="568896" y="1473322"/>
          <a:ext cx="8395592" cy="4034759"/>
        </p:xfrm>
        <a:graphic>
          <a:graphicData uri="http://schemas.openxmlformats.org/drawingml/2006/table">
            <a:tbl>
              <a:tblPr/>
              <a:tblGrid>
                <a:gridCol w="4795192"/>
                <a:gridCol w="1224136"/>
                <a:gridCol w="1152128"/>
                <a:gridCol w="1224136"/>
              </a:tblGrid>
              <a:tr h="74868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Направление расходов</a:t>
                      </a:r>
                    </a:p>
                  </a:txBody>
                  <a:tcPr marL="91434" marR="91434" marT="45714" marB="45714" anchor="ctr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2026 год</a:t>
                      </a:r>
                    </a:p>
                  </a:txBody>
                  <a:tcPr marL="91451" marR="91451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2027 год</a:t>
                      </a:r>
                    </a:p>
                  </a:txBody>
                  <a:tcPr marL="91451" marR="91451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chemeClr val="bg1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2028 год</a:t>
                      </a:r>
                    </a:p>
                  </a:txBody>
                  <a:tcPr marL="91451" marR="91451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004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Непрограммные расходы, в том числе:</a:t>
                      </a:r>
                    </a:p>
                  </a:txBody>
                  <a:tcPr marL="91434" marR="91434" marT="45714" marB="45714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897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897</a:t>
                      </a:r>
                    </a:p>
                  </a:txBody>
                  <a:tcPr marL="91451" marR="91451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3664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4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 Оценка рыночной стоимости платы по договору на размещение нестационарного торгового объекта</a:t>
                      </a:r>
                    </a:p>
                  </a:txBody>
                  <a:tcPr marL="91434" marR="91434" marT="45714" marB="45714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14" marB="45714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303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14" marB="45714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303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14" marB="45714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81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 Изготовление и размещение социальной рекламы на местах, незаполненных коммерческой рекламой</a:t>
                      </a:r>
                    </a:p>
                  </a:txBody>
                  <a:tcPr marL="91434" marR="91434" marT="45714" marB="45714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14" marB="45714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187</a:t>
                      </a:r>
                    </a:p>
                  </a:txBody>
                  <a:tcPr marL="91434" marR="91434" marT="45714" marB="45714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187</a:t>
                      </a:r>
                    </a:p>
                  </a:txBody>
                  <a:tcPr marL="91434" marR="91434" marT="45714" marB="45714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697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 Установление фактической площади места размещения нестационарного торгового объекта</a:t>
                      </a:r>
                    </a:p>
                  </a:txBody>
                  <a:tcPr marL="91434" marR="91434" marT="45714" marB="45714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14" marB="45714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407</a:t>
                      </a:r>
                    </a:p>
                  </a:txBody>
                  <a:tcPr marL="91434" marR="91434" marT="45714" marB="45714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alt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407</a:t>
                      </a:r>
                    </a:p>
                  </a:txBody>
                  <a:tcPr marL="91434" marR="91434" marT="45714" marB="45714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60236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altLang="ru-RU" sz="14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 Оценка рыночной стоимости платы по договорам на установку и эксплуатацию рекламной конструкции </a:t>
                      </a:r>
                    </a:p>
                  </a:txBody>
                  <a:tcPr marL="91434" marR="91434" marT="45714" marB="45714"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14" marB="45714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latin typeface="Georgia" panose="02040502050405020303" pitchFamily="18" charset="0"/>
                        <a:ea typeface="+mn-ea"/>
                        <a:cs typeface="+mn-cs"/>
                      </a:endParaRPr>
                    </a:p>
                  </a:txBody>
                  <a:tcPr marL="91451" marR="91451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latin typeface="Georgia" panose="02040502050405020303" pitchFamily="18" charset="0"/>
                          <a:ea typeface="+mn-ea"/>
                          <a:cs typeface="+mn-cs"/>
                        </a:rPr>
                        <a:t>-</a:t>
                      </a:r>
                    </a:p>
                  </a:txBody>
                  <a:tcPr marL="91451" marR="91451" horzOverflow="overflow">
                    <a:lnL>
                      <a:noFill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3" name="TextBox 7"/>
          <p:cNvSpPr txBox="1">
            <a:spLocks noChangeArrowheads="1"/>
          </p:cNvSpPr>
          <p:nvPr/>
        </p:nvSpPr>
        <p:spPr bwMode="auto">
          <a:xfrm>
            <a:off x="7456536" y="1103434"/>
            <a:ext cx="1366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r>
              <a:rPr lang="ru-RU" altLang="ru-RU" sz="1400" b="1" dirty="0">
                <a:solidFill>
                  <a:srgbClr val="002060"/>
                </a:solidFill>
                <a:latin typeface="Georgia" panose="02040502050405020303" pitchFamily="18" charset="0"/>
              </a:rPr>
              <a:t>тыс</a:t>
            </a:r>
            <a:r>
              <a:rPr lang="ru-RU" altLang="ru-RU" sz="1800" dirty="0"/>
              <a:t>. </a:t>
            </a:r>
            <a:r>
              <a:rPr lang="ru-RU" altLang="ru-RU" sz="1400" b="1" dirty="0">
                <a:solidFill>
                  <a:srgbClr val="002060"/>
                </a:solidFill>
                <a:latin typeface="Georgia" panose="02040502050405020303" pitchFamily="18" charset="0"/>
              </a:rPr>
              <a:t>руб</a:t>
            </a:r>
            <a:r>
              <a:rPr lang="ru-RU" altLang="ru-RU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4317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548680"/>
            <a:ext cx="8676456" cy="216024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764704"/>
            <a:ext cx="7668344" cy="216024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627784" y="980728"/>
            <a:ext cx="6516216" cy="216024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23528" y="2642136"/>
            <a:ext cx="84702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376092"/>
                </a:solidFill>
                <a:latin typeface="Georgia" panose="02040502050405020303" pitchFamily="18" charset="0"/>
              </a:rPr>
              <a:t>БЛАГОДАРИМ </a:t>
            </a:r>
          </a:p>
          <a:p>
            <a:pPr algn="ctr"/>
            <a:r>
              <a:rPr lang="ru-RU" sz="3600" b="1" dirty="0" smtClean="0">
                <a:solidFill>
                  <a:srgbClr val="376092"/>
                </a:solidFill>
                <a:latin typeface="Georgia" panose="02040502050405020303" pitchFamily="18" charset="0"/>
              </a:rPr>
              <a:t>ЗА ВНИМАНИЕ!</a:t>
            </a:r>
            <a:endParaRPr lang="ru-RU" sz="3600" b="1" dirty="0">
              <a:solidFill>
                <a:srgbClr val="376092"/>
              </a:solidFill>
              <a:latin typeface="Georgia" panose="02040502050405020303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27784" y="6093296"/>
            <a:ext cx="6516216" cy="216024"/>
          </a:xfrm>
          <a:prstGeom prst="rect">
            <a:avLst/>
          </a:prstGeom>
          <a:gradFill flip="none" rotWithShape="1">
            <a:gsLst>
              <a:gs pos="0">
                <a:srgbClr val="0062C4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20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923</TotalTime>
  <Words>316</Words>
  <Application>Microsoft Office PowerPoint</Application>
  <PresentationFormat>Экран (4:3)</PresentationFormat>
  <Paragraphs>89</Paragraphs>
  <Slides>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ПЕТРО</dc:creator>
  <cp:lastModifiedBy>Евсеева Мария Валериевна</cp:lastModifiedBy>
  <cp:revision>21</cp:revision>
  <dcterms:created xsi:type="dcterms:W3CDTF">2017-06-15T13:15:30Z</dcterms:created>
  <dcterms:modified xsi:type="dcterms:W3CDTF">2025-09-04T08:19:17Z</dcterms:modified>
</cp:coreProperties>
</file>