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" panose="020B0604020202020204" charset="-52"/>
      <p:regular r:id="rId9"/>
      <p:bold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005" autoAdjust="0"/>
  </p:normalViewPr>
  <p:slideViewPr>
    <p:cSldViewPr>
      <p:cViewPr>
        <p:scale>
          <a:sx n="150" d="100"/>
          <a:sy n="150" d="100"/>
        </p:scale>
        <p:origin x="600" y="355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0.18</c:v>
                </c:pt>
                <c:pt idx="1">
                  <c:v>0.16</c:v>
                </c:pt>
                <c:pt idx="2">
                  <c:v>0.16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14433408"/>
        <c:axId val="114414336"/>
      </c:lineChart>
      <c:catAx>
        <c:axId val="114433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14414336"/>
        <c:crosses val="autoZero"/>
        <c:auto val="1"/>
        <c:lblAlgn val="ctr"/>
        <c:lblOffset val="100"/>
        <c:noMultiLvlLbl val="0"/>
      </c:catAx>
      <c:valAx>
        <c:axId val="114414336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14433408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Вакансии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Лист1!$A$2:$A$19</c:f>
              <c:strCache>
                <c:ptCount val="18"/>
                <c:pt idx="0">
                  <c:v>ВОДОСНАБЖЕНИЕВОДООТВЕДЕНИЕ, ОРГАНИЗАЦИЯ СБОРА И УТИЛИЗАЦИИ ОТХОДОВ, ДЕЯТЕЛЬНОСТЬ ПО ЛИКВИДАЦИИ ЗАГРЯЗНЕНИЙ</c:v>
                </c:pt>
                <c:pt idx="1">
                  <c:v>ГОСУДАРСТВЕННОЕ УПРАВЛЕНИЕ И ОБЕСПЕЧЕНИЕ ВОЕННОЙ БЕЗОПАСНОСТИСОЦИАЛЬНОЕ ОБЕСПЕЧЕНИЕ</c:v>
                </c:pt>
                <c:pt idx="2">
                  <c:v>ДЕЯТЕЛЬНОСТЬ АДМИНИСТРАТИВНАЯ И СОПУТСТВУЮЩИЕ ДОПОЛНИТЕЛЬНЫЕ УСЛУГИ</c:v>
                </c:pt>
                <c:pt idx="3">
                  <c:v>ДЕЯТЕЛЬНОСТЬ В ОБЛАСТИ ЗДРАВООХРАНЕНИЯ И СОЦИАЛЬНЫХ УСЛУГ</c:v>
                </c:pt>
                <c:pt idx="4">
                  <c:v>ДЕЯТЕЛЬНОСТЬ В ОБЛАСТИ ИНФОРМАЦИИ И СВЯЗИ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ДЕЯТЕЛЬНОСТЬ ГОСТИНИЦ И ПРЕДПРИЯТИЙ ОБЩЕСТВЕННОГО ПИТАНИЯ</c:v>
                </c:pt>
                <c:pt idx="7">
                  <c:v>ДЕЯТЕЛЬНОСТЬ ПО ОПЕРАЦИЯМ С НЕДВИЖИМЫМ ИМУЩЕСТВОМ</c:v>
                </c:pt>
                <c:pt idx="8">
                  <c:v>ДЕЯТЕЛЬНОСТЬ ПРОФЕССИОНАЛЬНАЯ, НАУЧНАЯ И ТЕХНИЧЕСКАЯ</c:v>
                </c:pt>
                <c:pt idx="9">
                  <c:v>ДЕЯТЕЛЬНОСТЬ ФИНАНСОВАЯ И СТРАХОВАЯ</c:v>
                </c:pt>
                <c:pt idx="10">
                  <c:v>ОБЕСПЕЧЕНИЕ ЭЛЕКТРИЧЕСКОЙ ЭНЕРГИЕЙ, ГАЗОМ И ПАРОМКОНДИЦИОНИРОВАНИЕ ВОЗДУХА</c:v>
                </c:pt>
                <c:pt idx="11">
                  <c:v>ОБРАБАТЫВАЮЩИЕ ПРОИЗВОДСТВА</c:v>
                </c:pt>
                <c:pt idx="12">
                  <c:v>ОБРАЗОВАНИЕ</c:v>
                </c:pt>
                <c:pt idx="13">
                  <c:v>ПРЕДОСТАВЛЕНИЕ ПРОЧИХ ВИДОВ УСЛУГ</c:v>
                </c:pt>
                <c:pt idx="14">
                  <c:v>СЕЛЬСКОЕ, ЛЕСНОЕ ХОЗЯЙСТВО, ОХОТА, РЫБОЛОВСТВО И РЫБОВОДСТВО</c:v>
                </c:pt>
                <c:pt idx="15">
                  <c:v>СТРОИТЕЛЬСТВО</c:v>
                </c:pt>
                <c:pt idx="16">
                  <c:v>ТОРГОВЛЯ ОПТОВАЯ И РОЗНИЧНАЯРЕМОНТ АВТОТРАНСПОРТНЫХ СРЕДСТВ И МОТОЦИКЛОВ</c:v>
                </c:pt>
                <c:pt idx="17">
                  <c:v>ТРАНСПОРТИРОВКА И ХРАНЕНИЕ</c:v>
                </c:pt>
              </c:strCache>
            </c:strRef>
          </c:cat>
          <c:val>
            <c:numRef>
              <c:f>Лист1!$B$2:$B$19</c:f>
              <c:numCache>
                <c:formatCode>General</c:formatCode>
                <c:ptCount val="18"/>
                <c:pt idx="0">
                  <c:v>9</c:v>
                </c:pt>
                <c:pt idx="1">
                  <c:v>272</c:v>
                </c:pt>
                <c:pt idx="2">
                  <c:v>29</c:v>
                </c:pt>
                <c:pt idx="3">
                  <c:v>415</c:v>
                </c:pt>
                <c:pt idx="4">
                  <c:v>641</c:v>
                </c:pt>
                <c:pt idx="5">
                  <c:v>28</c:v>
                </c:pt>
                <c:pt idx="6">
                  <c:v>66</c:v>
                </c:pt>
                <c:pt idx="7">
                  <c:v>37</c:v>
                </c:pt>
                <c:pt idx="8">
                  <c:v>51</c:v>
                </c:pt>
                <c:pt idx="9">
                  <c:v>6</c:v>
                </c:pt>
                <c:pt idx="10">
                  <c:v>44</c:v>
                </c:pt>
                <c:pt idx="11">
                  <c:v>1389</c:v>
                </c:pt>
                <c:pt idx="12">
                  <c:v>209</c:v>
                </c:pt>
                <c:pt idx="13">
                  <c:v>1</c:v>
                </c:pt>
                <c:pt idx="14">
                  <c:v>1</c:v>
                </c:pt>
                <c:pt idx="15">
                  <c:v>24</c:v>
                </c:pt>
                <c:pt idx="16">
                  <c:v>176</c:v>
                </c:pt>
                <c:pt idx="17">
                  <c:v>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4451200"/>
        <c:axId val="114452736"/>
      </c:barChart>
      <c:catAx>
        <c:axId val="11445120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500">
                <a:solidFill>
                  <a:schemeClr val="tx2"/>
                </a:solidFill>
              </a:defRPr>
            </a:pPr>
            <a:endParaRPr lang="ru-RU"/>
          </a:p>
        </c:txPr>
        <c:crossAx val="114452736"/>
        <c:crosses val="autoZero"/>
        <c:auto val="1"/>
        <c:lblAlgn val="l"/>
        <c:lblOffset val="100"/>
        <c:noMultiLvlLbl val="0"/>
      </c:catAx>
      <c:valAx>
        <c:axId val="1144527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445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286</c:v>
                </c:pt>
                <c:pt idx="1">
                  <c:v>196</c:v>
                </c:pt>
                <c:pt idx="2">
                  <c:v>237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14862720"/>
        <c:axId val="114438528"/>
      </c:lineChart>
      <c:catAx>
        <c:axId val="11486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14438528"/>
        <c:crosses val="autoZero"/>
        <c:auto val="1"/>
        <c:lblAlgn val="ctr"/>
        <c:lblOffset val="100"/>
        <c:noMultiLvlLbl val="0"/>
      </c:catAx>
      <c:valAx>
        <c:axId val="11443852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14862720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2290</c:v>
                </c:pt>
                <c:pt idx="1">
                  <c:v>1208</c:v>
                </c:pt>
                <c:pt idx="2">
                  <c:v>3477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4904064"/>
        <c:axId val="114935680"/>
      </c:lineChart>
      <c:catAx>
        <c:axId val="11490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14935680"/>
        <c:crosses val="autoZero"/>
        <c:auto val="1"/>
        <c:lblAlgn val="ctr"/>
        <c:lblOffset val="100"/>
        <c:noMultiLvlLbl val="0"/>
      </c:catAx>
      <c:valAx>
        <c:axId val="11493568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14904064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A05C5-03CE-4E43-BC41-EDDB8BF9B474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EC929-0F9D-42A5-A4B9-04014ECF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336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EC929-0F9D-42A5-A4B9-04014ECFEF5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20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="" xmlns:a16="http://schemas.microsoft.com/office/drawing/2014/main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="" xmlns:a16="http://schemas.microsoft.com/office/drawing/2014/main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="" xmlns:a16="http://schemas.microsoft.com/office/drawing/2014/main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="" xmlns:a16="http://schemas.microsoft.com/office/drawing/2014/main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="" xmlns:a16="http://schemas.microsoft.com/office/drawing/2014/main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="" xmlns:a16="http://schemas.microsoft.com/office/drawing/2014/main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=""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>
                <a:solidFill>
                  <a:srgbClr val="69B3E7"/>
                </a:solidFill>
                <a:latin typeface="Montserrat Medium" pitchFamily="2" charset="-52"/>
              </a:rPr>
              <a:t>г.о</a:t>
            </a:r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Тольятти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1185257925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2256543248"/>
              </p:ext>
            </p:extLst>
          </p:nvPr>
        </p:nvGraphicFramePr>
        <p:xfrm>
          <a:off x="2610768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541629480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3094367705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205</cp:revision>
  <dcterms:created xsi:type="dcterms:W3CDTF">2023-05-18T06:46:50Z</dcterms:created>
  <dcterms:modified xsi:type="dcterms:W3CDTF">2026-07-02T11:30:38Z</dcterms:modified>
</cp:coreProperties>
</file>