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4"/>
    </p:embeddedFont>
    <p:embeddedFont>
      <p:font typeface="Montserrat" panose="020B0604020202020204" charset="-52"/>
      <p:regular r:id="rId5"/>
      <p:bold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2486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0.27</c:v>
                </c:pt>
                <c:pt idx="1">
                  <c:v>0.27</c:v>
                </c:pt>
                <c:pt idx="2">
                  <c:v>0.25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95264768"/>
        <c:axId val="95266304"/>
      </c:lineChart>
      <c:catAx>
        <c:axId val="95264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95266304"/>
        <c:crosses val="autoZero"/>
        <c:auto val="1"/>
        <c:lblAlgn val="ctr"/>
        <c:lblOffset val="100"/>
        <c:noMultiLvlLbl val="0"/>
      </c:catAx>
      <c:valAx>
        <c:axId val="9526630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9526476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Лист1!$A$1:$A$13</c:f>
              <c:strCache>
                <c:ptCount val="13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ГОСТИНИЦ И ПРЕДПРИЯТИЙ ОБЩЕСТВЕННОГО ПИТАНИЯ</c:v>
                </c:pt>
                <c:pt idx="6">
                  <c:v>ДЕЯТЕЛЬНОСТЬ ПО ОПЕРАЦИЯМ С НЕДВИЖИМЫМ ИМУЩЕСТВОМ</c:v>
                </c:pt>
                <c:pt idx="7">
                  <c:v>ОБРАБАТЫВАЮЩИЕ ПРОИЗВОДСТВА</c:v>
                </c:pt>
                <c:pt idx="8">
                  <c:v>ОБРАЗОВАНИЕ</c:v>
                </c:pt>
                <c:pt idx="9">
                  <c:v>СЕЛЬСКОЕ, ЛЕСНОЕ ХОЗЯЙСТВО, ОХОТА, РЫБОЛОВСТВО И РЫБОВОДСТВО</c:v>
                </c:pt>
                <c:pt idx="10">
                  <c:v>СТРОИТЕЛЬСТВО</c:v>
                </c:pt>
                <c:pt idx="11">
                  <c:v>ТОРГОВЛЯ ОПТОВАЯ И РОЗНИЧНАЯРЕМОНТ АВТОТРАНСПОРТНЫХ СРЕДСТВ И МОТОЦИКЛОВ</c:v>
                </c:pt>
                <c:pt idx="12">
                  <c:v>ТРАНСПОРТИРОВКА И ХРАНЕНИЕ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96</c:v>
                </c:pt>
                <c:pt idx="7">
                  <c:v>11</c:v>
                </c:pt>
                <c:pt idx="8">
                  <c:v>22</c:v>
                </c:pt>
                <c:pt idx="9">
                  <c:v>2</c:v>
                </c:pt>
                <c:pt idx="10">
                  <c:v>12</c:v>
                </c:pt>
                <c:pt idx="11">
                  <c:v>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487744"/>
        <c:axId val="61530496"/>
      </c:barChart>
      <c:catAx>
        <c:axId val="614877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61530496"/>
        <c:crosses val="autoZero"/>
        <c:auto val="0"/>
        <c:lblAlgn val="l"/>
        <c:lblOffset val="100"/>
        <c:noMultiLvlLbl val="0"/>
      </c:catAx>
      <c:valAx>
        <c:axId val="615304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61487744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</c:v>
                </c:pt>
                <c:pt idx="1">
                  <c:v>41</c:v>
                </c:pt>
                <c:pt idx="2">
                  <c:v>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1125376"/>
        <c:axId val="61126912"/>
      </c:lineChart>
      <c:catAx>
        <c:axId val="61125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1126912"/>
        <c:crosses val="autoZero"/>
        <c:auto val="1"/>
        <c:lblAlgn val="ctr"/>
        <c:lblOffset val="100"/>
        <c:noMultiLvlLbl val="0"/>
      </c:catAx>
      <c:valAx>
        <c:axId val="6112691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112537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80</c:v>
                </c:pt>
                <c:pt idx="1">
                  <c:v>134</c:v>
                </c:pt>
                <c:pt idx="2">
                  <c:v>172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1572224"/>
        <c:axId val="61575168"/>
      </c:lineChart>
      <c:catAx>
        <c:axId val="61572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1575168"/>
        <c:crosses val="autoZero"/>
        <c:auto val="1"/>
        <c:lblAlgn val="ctr"/>
        <c:lblOffset val="100"/>
        <c:noMultiLvlLbl val="0"/>
      </c:catAx>
      <c:valAx>
        <c:axId val="6157516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1572224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60059852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996527656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1144564547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633473273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Montserrat</vt:lpstr>
      <vt:lpstr>Calibri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165</cp:revision>
  <dcterms:created xsi:type="dcterms:W3CDTF">2023-05-18T06:46:50Z</dcterms:created>
  <dcterms:modified xsi:type="dcterms:W3CDTF">2024-07-03T06:13:26Z</dcterms:modified>
</cp:coreProperties>
</file>