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Montserrat Medium" panose="020B0604020202020204" charset="-52"/>
      <p:regular r:id="rId4"/>
    </p:embeddedFon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Montserrat" panose="020B0604020202020204" charset="-52"/>
      <p:regular r:id="rId9"/>
      <p:bold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620" autoAdjust="0"/>
  </p:normalViewPr>
  <p:slideViewPr>
    <p:cSldViewPr>
      <p:cViewPr>
        <p:scale>
          <a:sx n="120" d="100"/>
          <a:sy n="120" d="100"/>
        </p:scale>
        <p:origin x="470" y="69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апрель</c:v>
                </c:pt>
                <c:pt idx="1">
                  <c:v>май</c:v>
                </c:pt>
                <c:pt idx="2">
                  <c:v>июнь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 formatCode="General">
                  <c:v>0.11</c:v>
                </c:pt>
                <c:pt idx="1">
                  <c:v>0.14000000000000001</c:v>
                </c:pt>
                <c:pt idx="2">
                  <c:v>0.14000000000000001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00963456"/>
        <c:axId val="100964992"/>
      </c:lineChart>
      <c:catAx>
        <c:axId val="100963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00964992"/>
        <c:crosses val="autoZero"/>
        <c:auto val="1"/>
        <c:lblAlgn val="ctr"/>
        <c:lblOffset val="100"/>
        <c:noMultiLvlLbl val="0"/>
      </c:catAx>
      <c:valAx>
        <c:axId val="100964992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00963456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Лист1!$A$3:$A$13</c:f>
              <c:strCache>
                <c:ptCount val="11"/>
                <c:pt idx="0">
                  <c:v>ГОСУДАРСТВЕННОЕ УПРАВЛЕНИЕ И ОБЕСПЕЧЕНИЕ ВОЕННОЙ БЕЗОПАСНОСТИСОЦИАЛЬНОЕ ОБЕСПЕЧЕНИЕ</c:v>
                </c:pt>
                <c:pt idx="1">
                  <c:v>ДЕЯТЕЛЬНОСТЬ В ОБЛАСТИ ЗДРАВООХРАНЕНИЯ И СОЦИАЛЬНЫХ УСЛУГ</c:v>
                </c:pt>
                <c:pt idx="2">
                  <c:v>ДЕЯТЕЛЬНОСТЬ В ОБЛАСТИ ИНФОРМАЦИИ И СВЯЗИ</c:v>
                </c:pt>
                <c:pt idx="3">
                  <c:v>ДЕЯТЕЛЬНОСТЬ ГОСТИНИЦ И ПРЕДПРИЯТИЙ ОБЩЕСТВЕННОГО ПИТАНИЯ</c:v>
                </c:pt>
                <c:pt idx="4">
                  <c:v>ОБЕСПЕЧЕНИЕ ЭЛЕКТРИЧЕСКОЙ ЭНЕРГИЕЙ, ГАЗОМ И ПАРОМКОНДИЦИОНИРОВАНИЕ ВОЗДУХА</c:v>
                </c:pt>
                <c:pt idx="5">
                  <c:v>ОБРАБАТЫВАЮЩИЕ ПРОИЗВОДСТВА</c:v>
                </c:pt>
                <c:pt idx="6">
                  <c:v>ОБРАЗОВАНИЕ</c:v>
                </c:pt>
                <c:pt idx="7">
                  <c:v>ПРЕДОСТАВЛЕНИЕ ПРОЧИХ ВИДОВ УСЛУГ</c:v>
                </c:pt>
                <c:pt idx="8">
                  <c:v>СЕЛЬСКОЕ, ЛЕСНОЕ ХОЗЯЙСТВО, ОХОТА, РЫБОЛОВСТВО И РЫБОВОДСТВО</c:v>
                </c:pt>
                <c:pt idx="9">
                  <c:v>ТОРГОВЛЯ ОПТОВАЯ И РОЗНИЧНАЯРЕМОНТ АВТОТРАНСПОРТНЫХ СРЕДСТВ И МОТОЦИКЛОВ</c:v>
                </c:pt>
                <c:pt idx="10">
                  <c:v>ТРАНСПОРТИРОВКА И ХРАНЕНИЕ</c:v>
                </c:pt>
              </c:strCache>
            </c:strRef>
          </c:cat>
          <c:val>
            <c:numRef>
              <c:f>Лист1!$B$3:$B$13</c:f>
              <c:numCache>
                <c:formatCode>General</c:formatCode>
                <c:ptCount val="11"/>
                <c:pt idx="0">
                  <c:v>1</c:v>
                </c:pt>
                <c:pt idx="1">
                  <c:v>21</c:v>
                </c:pt>
                <c:pt idx="2">
                  <c:v>35</c:v>
                </c:pt>
                <c:pt idx="3">
                  <c:v>15</c:v>
                </c:pt>
                <c:pt idx="4">
                  <c:v>41</c:v>
                </c:pt>
                <c:pt idx="5">
                  <c:v>13</c:v>
                </c:pt>
                <c:pt idx="6">
                  <c:v>3</c:v>
                </c:pt>
                <c:pt idx="7">
                  <c:v>72</c:v>
                </c:pt>
                <c:pt idx="8">
                  <c:v>9</c:v>
                </c:pt>
                <c:pt idx="9">
                  <c:v>6</c:v>
                </c:pt>
                <c:pt idx="1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030528"/>
        <c:axId val="101032320"/>
      </c:barChart>
      <c:catAx>
        <c:axId val="10103052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450" baseline="0">
                <a:solidFill>
                  <a:schemeClr val="tx2"/>
                </a:solidFill>
              </a:defRPr>
            </a:pPr>
            <a:endParaRPr lang="ru-RU"/>
          </a:p>
        </c:txPr>
        <c:crossAx val="101032320"/>
        <c:crosses val="autoZero"/>
        <c:auto val="0"/>
        <c:lblAlgn val="l"/>
        <c:lblOffset val="100"/>
        <c:noMultiLvlLbl val="0"/>
      </c:catAx>
      <c:valAx>
        <c:axId val="1010323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01030528"/>
        <c:crossesAt val="1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апрель</c:v>
                </c:pt>
                <c:pt idx="1">
                  <c:v>май</c:v>
                </c:pt>
                <c:pt idx="2">
                  <c:v>июнь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</c:v>
                </c:pt>
                <c:pt idx="1">
                  <c:v>29</c:v>
                </c:pt>
                <c:pt idx="2">
                  <c:v>14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02376192"/>
        <c:axId val="102377728"/>
      </c:lineChart>
      <c:catAx>
        <c:axId val="102376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02377728"/>
        <c:crosses val="autoZero"/>
        <c:auto val="1"/>
        <c:lblAlgn val="ctr"/>
        <c:lblOffset val="100"/>
        <c:noMultiLvlLbl val="0"/>
      </c:catAx>
      <c:valAx>
        <c:axId val="102377728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02376192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апрель</c:v>
                </c:pt>
                <c:pt idx="1">
                  <c:v>май</c:v>
                </c:pt>
                <c:pt idx="2">
                  <c:v>июнь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129</c:v>
                </c:pt>
                <c:pt idx="1">
                  <c:v>83</c:v>
                </c:pt>
                <c:pt idx="2">
                  <c:v>229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2446208"/>
        <c:axId val="102449152"/>
      </c:lineChart>
      <c:catAx>
        <c:axId val="102446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02449152"/>
        <c:crosses val="autoZero"/>
        <c:auto val="1"/>
        <c:lblAlgn val="ctr"/>
        <c:lblOffset val="100"/>
        <c:noMultiLvlLbl val="0"/>
      </c:catAx>
      <c:valAx>
        <c:axId val="102449152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02446208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64F17-4450-43D4-A994-63396996220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8C0BA-0F41-40DB-8A4A-8411B3EA40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2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8C0BA-0F41-40DB-8A4A-8411B3EA405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1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="" xmlns:a16="http://schemas.microsoft.com/office/drawing/2014/main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="" xmlns:a16="http://schemas.microsoft.com/office/drawing/2014/main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="" xmlns:a16="http://schemas.microsoft.com/office/drawing/2014/main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="" xmlns:a16="http://schemas.microsoft.com/office/drawing/2014/main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="" xmlns:a16="http://schemas.microsoft.com/office/drawing/2014/main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="" xmlns:a16="http://schemas.microsoft.com/office/drawing/2014/main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=""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 smtClean="0">
                <a:solidFill>
                  <a:srgbClr val="69B3E7"/>
                </a:solidFill>
                <a:latin typeface="Montserrat Medium" pitchFamily="2" charset="-52"/>
              </a:rPr>
              <a:t>м.р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smtClean="0">
                <a:solidFill>
                  <a:srgbClr val="69B3E7"/>
                </a:solidFill>
                <a:latin typeface="Montserrat Medium" pitchFamily="2" charset="-52"/>
              </a:rPr>
              <a:t>Ставропольский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2732092885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3361598895"/>
              </p:ext>
            </p:extLst>
          </p:nvPr>
        </p:nvGraphicFramePr>
        <p:xfrm>
          <a:off x="2537127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1986258535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1866418218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</TotalTime>
  <Words>28</Words>
  <Application>Microsoft Office PowerPoint</Application>
  <PresentationFormat>Экран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 Medium</vt:lpstr>
      <vt:lpstr>Calibri</vt:lpstr>
      <vt:lpstr>Montserrat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202</cp:revision>
  <dcterms:created xsi:type="dcterms:W3CDTF">2023-05-18T06:46:50Z</dcterms:created>
  <dcterms:modified xsi:type="dcterms:W3CDTF">2026-07-02T11:26:08Z</dcterms:modified>
</cp:coreProperties>
</file>