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" panose="020B0604020202020204" charset="-52"/>
      <p:regular r:id="rId9"/>
      <p:bold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620" autoAdjust="0"/>
  </p:normalViewPr>
  <p:slideViewPr>
    <p:cSldViewPr>
      <p:cViewPr>
        <p:scale>
          <a:sx n="120" d="100"/>
          <a:sy n="120" d="100"/>
        </p:scale>
        <p:origin x="470" y="6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март</c:v>
                </c:pt>
                <c:pt idx="1">
                  <c:v>апрель</c:v>
                </c:pt>
                <c:pt idx="2">
                  <c:v>май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0.00">
                  <c:v>0.12</c:v>
                </c:pt>
                <c:pt idx="1">
                  <c:v>0.11</c:v>
                </c:pt>
                <c:pt idx="2" formatCode="0.00">
                  <c:v>0.14000000000000001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3259264"/>
        <c:axId val="75464704"/>
      </c:lineChart>
      <c:catAx>
        <c:axId val="73259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5464704"/>
        <c:crosses val="autoZero"/>
        <c:auto val="1"/>
        <c:lblAlgn val="ctr"/>
        <c:lblOffset val="100"/>
        <c:noMultiLvlLbl val="0"/>
      </c:catAx>
      <c:valAx>
        <c:axId val="75464704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0.00" sourceLinked="1"/>
        <c:majorTickMark val="out"/>
        <c:minorTickMark val="none"/>
        <c:tickLblPos val="none"/>
        <c:crossAx val="73259264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Лист1!$A$3:$A$11</c:f>
              <c:strCache>
                <c:ptCount val="9"/>
                <c:pt idx="0">
                  <c:v>ГОСУДАРСТВЕННОЕ УПРАВЛЕНИЕ И ОБЕСПЕЧЕНИЕ ВОЕННОЙ БЕЗОПАСНОСТИСОЦИАЛЬНОЕ ОБЕСПЕЧЕНИЕ</c:v>
                </c:pt>
                <c:pt idx="1">
                  <c:v>ДЕЯТЕЛЬНОСТЬ АДМИНИСТРАТИВНАЯ И СОПУТСТВУЮЩИЕ ДОПОЛНИТЕЛЬНЫЕ УСЛУГИ</c:v>
                </c:pt>
                <c:pt idx="2">
                  <c:v>ДЕЯТЕЛЬНОСТЬ ГОСТИНИЦ И ПРЕДПРИЯТИЙ ОБЩЕСТВЕННОГО ПИТАНИЯ</c:v>
                </c:pt>
                <c:pt idx="3">
                  <c:v>ОБЕСПЕЧЕНИЕ ЭЛЕКТРИЧЕСКОЙ ЭНЕРГИЕЙ, ГАЗОМ И ПАРОМКОНДИЦИОНИРОВАНИЕ ВОЗДУХА</c:v>
                </c:pt>
                <c:pt idx="4">
                  <c:v>ОБРАБАТЫВАЮЩИЕ ПРОИЗВОДСТВА</c:v>
                </c:pt>
                <c:pt idx="5">
                  <c:v>ОБРАЗОВАНИЕ</c:v>
                </c:pt>
                <c:pt idx="6">
                  <c:v>ПРЕДОСТАВЛЕНИЕ ПРОЧИХ ВИДОВ УСЛУГ</c:v>
                </c:pt>
                <c:pt idx="7">
                  <c:v>СЕЛЬСКОЕ, ЛЕСНОЕ ХОЗЯЙСТВО, ОХОТА, РЫБОЛОВСТВО И РЫБОВОДСТВО</c:v>
                </c:pt>
                <c:pt idx="8">
                  <c:v>ТРАНСПОРТИРОВКА И ХРАНЕНИЕ</c:v>
                </c:pt>
              </c:strCache>
            </c:strRef>
          </c:cat>
          <c:val>
            <c:numRef>
              <c:f>Лист1!$B$3:$B$11</c:f>
              <c:numCache>
                <c:formatCode>General</c:formatCode>
                <c:ptCount val="9"/>
                <c:pt idx="0">
                  <c:v>4</c:v>
                </c:pt>
                <c:pt idx="1">
                  <c:v>1</c:v>
                </c:pt>
                <c:pt idx="2">
                  <c:v>2</c:v>
                </c:pt>
                <c:pt idx="3">
                  <c:v>7</c:v>
                </c:pt>
                <c:pt idx="4">
                  <c:v>4</c:v>
                </c:pt>
                <c:pt idx="5">
                  <c:v>1</c:v>
                </c:pt>
                <c:pt idx="6">
                  <c:v>55</c:v>
                </c:pt>
                <c:pt idx="7">
                  <c:v>2</c:v>
                </c:pt>
                <c:pt idx="8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230592"/>
        <c:axId val="75382784"/>
      </c:barChart>
      <c:catAx>
        <c:axId val="7323059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450" baseline="0">
                <a:solidFill>
                  <a:schemeClr val="tx2"/>
                </a:solidFill>
              </a:defRPr>
            </a:pPr>
            <a:endParaRPr lang="ru-RU"/>
          </a:p>
        </c:txPr>
        <c:crossAx val="75382784"/>
        <c:crosses val="autoZero"/>
        <c:auto val="0"/>
        <c:lblAlgn val="l"/>
        <c:lblOffset val="100"/>
        <c:noMultiLvlLbl val="0"/>
      </c:catAx>
      <c:valAx>
        <c:axId val="7538278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3230592"/>
        <c:crossesAt val="1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март</c:v>
                </c:pt>
                <c:pt idx="1">
                  <c:v>апрель</c:v>
                </c:pt>
                <c:pt idx="2">
                  <c:v>май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30</c:v>
                </c:pt>
                <c:pt idx="2">
                  <c:v>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5460992"/>
        <c:axId val="75462528"/>
      </c:lineChart>
      <c:catAx>
        <c:axId val="75460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5462528"/>
        <c:crosses val="autoZero"/>
        <c:auto val="1"/>
        <c:lblAlgn val="ctr"/>
        <c:lblOffset val="100"/>
        <c:noMultiLvlLbl val="0"/>
      </c:catAx>
      <c:valAx>
        <c:axId val="7546252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5460992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март</c:v>
                </c:pt>
                <c:pt idx="1">
                  <c:v>апрель</c:v>
                </c:pt>
                <c:pt idx="2">
                  <c:v>май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131</c:v>
                </c:pt>
                <c:pt idx="1">
                  <c:v>129</c:v>
                </c:pt>
                <c:pt idx="2">
                  <c:v>83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5518720"/>
        <c:axId val="75521408"/>
      </c:lineChart>
      <c:catAx>
        <c:axId val="75518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5521408"/>
        <c:crosses val="autoZero"/>
        <c:auto val="1"/>
        <c:lblAlgn val="ctr"/>
        <c:lblOffset val="100"/>
        <c:noMultiLvlLbl val="0"/>
      </c:catAx>
      <c:valAx>
        <c:axId val="7552140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5518720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64F17-4450-43D4-A994-633969962205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8C0BA-0F41-40DB-8A4A-8411B3EA40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2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8C0BA-0F41-40DB-8A4A-8411B3EA40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1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:a16="http://schemas.microsoft.com/office/drawing/2014/main" xmlns="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xmlns="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:a16="http://schemas.microsoft.com/office/drawing/2014/main" xmlns="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xmlns="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:a16="http://schemas.microsoft.com/office/drawing/2014/main" xmlns="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:a16="http://schemas.microsoft.com/office/drawing/2014/main" xmlns="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 smtClean="0">
                <a:solidFill>
                  <a:srgbClr val="69B3E7"/>
                </a:solidFill>
                <a:latin typeface="Montserrat Medium" pitchFamily="2" charset="-52"/>
              </a:rPr>
              <a:t>м.р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smtClean="0">
                <a:solidFill>
                  <a:srgbClr val="69B3E7"/>
                </a:solidFill>
                <a:latin typeface="Montserrat Medium" pitchFamily="2" charset="-52"/>
              </a:rPr>
              <a:t>Ставропольский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2886735121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2847400434"/>
              </p:ext>
            </p:extLst>
          </p:nvPr>
        </p:nvGraphicFramePr>
        <p:xfrm>
          <a:off x="2537127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3552655359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2689711901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201</cp:revision>
  <dcterms:created xsi:type="dcterms:W3CDTF">2023-05-18T06:46:50Z</dcterms:created>
  <dcterms:modified xsi:type="dcterms:W3CDTF">2026-06-03T10:36:13Z</dcterms:modified>
</cp:coreProperties>
</file>