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" panose="020B0604020202020204" charset="-52"/>
      <p:regular r:id="rId4"/>
      <p:bold r:id="rId5"/>
    </p:embeddedFont>
    <p:embeddedFont>
      <p:font typeface="Montserrat Medium" panose="020B0604020202020204" charset="-52"/>
      <p:regular r:id="rId6"/>
    </p:embeddedFont>
    <p:embeddedFont>
      <p:font typeface="Calibri" panose="020F0502020204030204" pitchFamily="34" charset="0"/>
      <p:regular r:id="rId7"/>
      <p:bold r:id="rId8"/>
      <p:italic r:id="rId9"/>
      <p:boldItalic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 formatCode="General">
                  <c:v>0.09</c:v>
                </c:pt>
                <c:pt idx="1">
                  <c:v>0.12</c:v>
                </c:pt>
                <c:pt idx="2">
                  <c:v>0.12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1679360"/>
        <c:axId val="71697536"/>
      </c:lineChart>
      <c:catAx>
        <c:axId val="716793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1697536"/>
        <c:crosses val="autoZero"/>
        <c:auto val="1"/>
        <c:lblAlgn val="ctr"/>
        <c:lblOffset val="100"/>
        <c:noMultiLvlLbl val="0"/>
      </c:catAx>
      <c:valAx>
        <c:axId val="71697536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1679360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Лист1!$A$3:$A$10</c:f>
              <c:strCache>
                <c:ptCount val="8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В ОБЛАСТИ ЗДРАВООХРАНЕНИЯ И СОЦИАЛЬНЫХ УСЛУГ</c:v>
                </c:pt>
                <c:pt idx="2">
                  <c:v>ДЕЯТЕЛЬНОСТЬ ГОСТИНИЦ И ПРЕДПРИЯТИЙ ОБЩЕСТВЕННОГО ПИТАНИЯ</c:v>
                </c:pt>
                <c:pt idx="3">
                  <c:v>ОБРАБАТЫВАЮЩИЕ ПРОИЗВОДСТВА</c:v>
                </c:pt>
                <c:pt idx="4">
                  <c:v>ОБРАЗОВАНИЕ</c:v>
                </c:pt>
                <c:pt idx="5">
                  <c:v>СЕЛЬСКОЕ, ЛЕСНОЕ ХОЗЯЙСТВО, ОХОТА, РЫБОЛОВСТВО И РЫБОВОДСТВО</c:v>
                </c:pt>
                <c:pt idx="6">
                  <c:v>ТОРГОВЛЯ ОПТОВАЯ И РОЗНИЧНАЯРЕМОНТ АВТОТРАНСПОРТНЫХ СРЕДСТВ И МОТОЦИКЛОВ</c:v>
                </c:pt>
                <c:pt idx="7">
                  <c:v>ТРАНСПОРТИРОВКА И ХРАНЕНИЕ</c:v>
                </c:pt>
              </c:strCache>
            </c:strRef>
          </c:cat>
          <c:val>
            <c:numRef>
              <c:f>Лист1!$B$3:$B$10</c:f>
              <c:numCache>
                <c:formatCode>General</c:formatCode>
                <c:ptCount val="8"/>
                <c:pt idx="0">
                  <c:v>4</c:v>
                </c:pt>
                <c:pt idx="1">
                  <c:v>1</c:v>
                </c:pt>
                <c:pt idx="2">
                  <c:v>12</c:v>
                </c:pt>
                <c:pt idx="3">
                  <c:v>7</c:v>
                </c:pt>
                <c:pt idx="4">
                  <c:v>8</c:v>
                </c:pt>
                <c:pt idx="5">
                  <c:v>8</c:v>
                </c:pt>
                <c:pt idx="6">
                  <c:v>68</c:v>
                </c:pt>
                <c:pt idx="7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1771264"/>
        <c:axId val="71772800"/>
      </c:barChart>
      <c:catAx>
        <c:axId val="7177126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71772800"/>
        <c:crosses val="autoZero"/>
        <c:auto val="0"/>
        <c:lblAlgn val="l"/>
        <c:lblOffset val="100"/>
        <c:noMultiLvlLbl val="0"/>
      </c:catAx>
      <c:valAx>
        <c:axId val="717728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71771264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37</c:v>
                </c:pt>
                <c:pt idx="2">
                  <c:v>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71752704"/>
        <c:axId val="71820032"/>
      </c:lineChart>
      <c:catAx>
        <c:axId val="7175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1820032"/>
        <c:crosses val="autoZero"/>
        <c:auto val="1"/>
        <c:lblAlgn val="ctr"/>
        <c:lblOffset val="100"/>
        <c:noMultiLvlLbl val="0"/>
      </c:catAx>
      <c:valAx>
        <c:axId val="7182003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1752704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327</c:v>
                </c:pt>
                <c:pt idx="2">
                  <c:v>131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2207744"/>
        <c:axId val="72218880"/>
      </c:lineChart>
      <c:catAx>
        <c:axId val="72207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72218880"/>
        <c:crosses val="autoZero"/>
        <c:auto val="1"/>
        <c:lblAlgn val="ctr"/>
        <c:lblOffset val="100"/>
        <c:noMultiLvlLbl val="0"/>
      </c:catAx>
      <c:valAx>
        <c:axId val="7221888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72207744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445456237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585139564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1946953811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3640446853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</vt:lpstr>
      <vt:lpstr>Montserrat Medium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199</cp:revision>
  <dcterms:created xsi:type="dcterms:W3CDTF">2023-05-18T06:46:50Z</dcterms:created>
  <dcterms:modified xsi:type="dcterms:W3CDTF">2026-04-06T06:07:08Z</dcterms:modified>
</cp:coreProperties>
</file>