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2" r:id="rId4"/>
    <p:sldId id="265" r:id="rId5"/>
    <p:sldId id="267" r:id="rId6"/>
    <p:sldId id="266" r:id="rId7"/>
    <p:sldId id="260" r:id="rId8"/>
    <p:sldId id="264" r:id="rId9"/>
    <p:sldId id="258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2844"/>
    <a:srgbClr val="074D14"/>
    <a:srgbClr val="0FA12B"/>
    <a:srgbClr val="F786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75" d="100"/>
          <a:sy n="75" d="100"/>
        </p:scale>
        <p:origin x="-124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E9292-F3E9-4E84-84DB-E97C0185D725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EF05-69BD-429C-8D68-64FA774CD2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487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международного форума  «ГОРОД БУДУЩЕГО»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Место проведения: УСК «Олимп» (г.о. Тольятти, Приморский бульвар, 49)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Даты проведения:  4-5 декабря 2014 г. 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EF05-69BD-429C-8D68-64FA774CD20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220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EF05-69BD-429C-8D68-64FA774CD20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795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http://www.citylab.com/housing/2014/12/what-can-the-mystery-of-cell-phone-data-tell-us-about-what-a-city-needs/383207/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EF05-69BD-429C-8D68-64FA774CD20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27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574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58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83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9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02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05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7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25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25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53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23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B54E8-4898-4186-B431-5B3D9A47A2F8}" type="datetimeFigureOut">
              <a:rPr lang="ru-RU" smtClean="0"/>
              <a:t>04.12.2014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2FA0A-9A94-4587-B835-8E5B75E316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40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Стартапы, бизнес-модели,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краудсорсинг </a:t>
            </a:r>
            <a:r>
              <a:rPr lang="ru-RU" sz="3600" b="1" dirty="0"/>
              <a:t>и культурные продукты: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новые </a:t>
            </a:r>
            <a:r>
              <a:rPr lang="ru-RU" dirty="0"/>
              <a:t>слова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для </a:t>
            </a:r>
            <a:r>
              <a:rPr lang="ru-RU" sz="3600" dirty="0"/>
              <a:t>преодоления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старых проблем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4725144"/>
            <a:ext cx="4176464" cy="1656184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Влад Радьков,</a:t>
            </a:r>
            <a:b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ru-RU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Тольяттинская 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филармония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10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СЛУЖБУ!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smtClean="0"/>
              <a:t>Filarman.ru</a:t>
            </a:r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 smtClean="0"/>
              <a:t>radkovvv@yandex.ru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640428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728573" y="3497793"/>
            <a:ext cx="2970330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Четыре </a:t>
            </a:r>
            <a:r>
              <a:rPr lang="ru-RU" dirty="0" smtClean="0"/>
              <a:t>способа будущего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0911" y="1548360"/>
            <a:ext cx="4736094" cy="26091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rgbClr val="FF0000"/>
                </a:solidFill>
              </a:rPr>
              <a:t>Обыденность </a:t>
            </a:r>
            <a:r>
              <a:rPr lang="en-US" sz="2000" b="1" dirty="0" smtClean="0">
                <a:solidFill>
                  <a:srgbClr val="FF0000"/>
                </a:solidFill>
              </a:rPr>
              <a:t>(</a:t>
            </a:r>
            <a:r>
              <a:rPr lang="ru-RU" sz="2000" b="1" dirty="0" smtClean="0">
                <a:solidFill>
                  <a:srgbClr val="FF0000"/>
                </a:solidFill>
              </a:rPr>
              <a:t>точка</a:t>
            </a:r>
            <a:r>
              <a:rPr lang="en-US" sz="2000" b="1" dirty="0" smtClean="0">
                <a:solidFill>
                  <a:srgbClr val="FF0000"/>
                </a:solidFill>
              </a:rPr>
              <a:t>)</a:t>
            </a:r>
            <a:r>
              <a:rPr lang="ru-RU" sz="2000" b="1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– </a:t>
            </a:r>
            <a:r>
              <a:rPr lang="ru-RU" sz="2000" b="1" dirty="0" smtClean="0">
                <a:solidFill>
                  <a:srgbClr val="FF0000"/>
                </a:solidFill>
              </a:rPr>
              <a:t>кризис </a:t>
            </a:r>
            <a:endParaRPr lang="ru-RU" sz="2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Традиция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линия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) –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инерция </a:t>
            </a: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rgbClr val="352844"/>
              </a:solidFill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352844"/>
                </a:solidFill>
              </a:rPr>
              <a:t>Копирование (плоскость) </a:t>
            </a:r>
            <a:r>
              <a:rPr lang="ru-RU" sz="2000" b="1" dirty="0" smtClean="0">
                <a:solidFill>
                  <a:srgbClr val="352844"/>
                </a:solidFill>
              </a:rPr>
              <a:t>– </a:t>
            </a:r>
            <a:r>
              <a:rPr lang="ru-RU" sz="2000" b="1" dirty="0" smtClean="0">
                <a:solidFill>
                  <a:srgbClr val="352844"/>
                </a:solidFill>
              </a:rPr>
              <a:t>эволюция</a:t>
            </a:r>
          </a:p>
          <a:p>
            <a:pPr marL="0" indent="0" algn="ctr">
              <a:buNone/>
            </a:pPr>
            <a:endParaRPr lang="ru-RU" sz="2000" b="1" dirty="0" smtClean="0">
              <a:solidFill>
                <a:srgbClr val="074D14"/>
              </a:solidFill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074D14"/>
                </a:solidFill>
              </a:rPr>
              <a:t>Сотворчество (объем) </a:t>
            </a:r>
            <a:r>
              <a:rPr lang="ru-RU" sz="2000" b="1" dirty="0">
                <a:solidFill>
                  <a:srgbClr val="074D14"/>
                </a:solidFill>
              </a:rPr>
              <a:t>– </a:t>
            </a:r>
            <a:r>
              <a:rPr lang="ru-RU" sz="2000" b="1" dirty="0" smtClean="0">
                <a:solidFill>
                  <a:srgbClr val="074D14"/>
                </a:solidFill>
              </a:rPr>
              <a:t>революция</a:t>
            </a:r>
            <a:endParaRPr lang="ru-RU" sz="2000" b="1" dirty="0">
              <a:solidFill>
                <a:srgbClr val="074D14"/>
              </a:solidFill>
            </a:endParaRPr>
          </a:p>
          <a:p>
            <a:pPr marL="0" indent="0" algn="ctr">
              <a:buNone/>
            </a:pPr>
            <a:endParaRPr lang="ru-RU" sz="2000" b="1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39552" y="1124744"/>
            <a:ext cx="0" cy="4968552"/>
          </a:xfrm>
          <a:prstGeom prst="straightConnector1">
            <a:avLst/>
          </a:prstGeom>
          <a:ln w="63500" cap="sq" cmpd="dbl">
            <a:bevel/>
            <a:headEnd w="lg" len="lg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39552" y="6093296"/>
            <a:ext cx="8064896" cy="0"/>
          </a:xfrm>
          <a:prstGeom prst="straightConnector1">
            <a:avLst/>
          </a:prstGeom>
          <a:ln w="63500" cap="sq" cmpd="dbl">
            <a:bevel/>
            <a:headEnd w="lg" len="lg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683568" y="5661248"/>
            <a:ext cx="180020" cy="144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547664" y="2780928"/>
            <a:ext cx="2700300" cy="0"/>
          </a:xfrm>
          <a:prstGeom prst="line">
            <a:avLst/>
          </a:prstGeom>
          <a:ln cmpd="thickThin">
            <a:solidFill>
              <a:srgbClr val="0FA12B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563888" y="5661248"/>
            <a:ext cx="180020" cy="144016"/>
          </a:xfrm>
          <a:prstGeom prst="ellipse">
            <a:avLst/>
          </a:prstGeom>
          <a:solidFill>
            <a:srgbClr val="F786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092280" y="6209930"/>
            <a:ext cx="86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ВРЕМЯ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-597016" y="3011280"/>
            <a:ext cx="1778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ВОЗМОЖНОСТИ</a:t>
            </a:r>
            <a:endParaRPr lang="ru-RU" dirty="0"/>
          </a:p>
        </p:txBody>
      </p:sp>
      <p:sp>
        <p:nvSpPr>
          <p:cNvPr id="15" name="Oval 14"/>
          <p:cNvSpPr/>
          <p:nvPr/>
        </p:nvSpPr>
        <p:spPr>
          <a:xfrm>
            <a:off x="683568" y="3429000"/>
            <a:ext cx="180020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val 16"/>
          <p:cNvSpPr/>
          <p:nvPr/>
        </p:nvSpPr>
        <p:spPr>
          <a:xfrm>
            <a:off x="3563888" y="3429000"/>
            <a:ext cx="180020" cy="14401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Straight Arrow Connector 5"/>
          <p:cNvCxnSpPr>
            <a:stCxn id="15" idx="0"/>
          </p:cNvCxnSpPr>
          <p:nvPr/>
        </p:nvCxnSpPr>
        <p:spPr>
          <a:xfrm flipV="1">
            <a:off x="773578" y="2780928"/>
            <a:ext cx="774086" cy="648072"/>
          </a:xfrm>
          <a:prstGeom prst="straightConnector1">
            <a:avLst/>
          </a:prstGeom>
          <a:ln cmpd="thickThin">
            <a:solidFill>
              <a:srgbClr val="0FA12B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7" idx="0"/>
          </p:cNvCxnSpPr>
          <p:nvPr/>
        </p:nvCxnSpPr>
        <p:spPr>
          <a:xfrm flipV="1">
            <a:off x="3653898" y="2780928"/>
            <a:ext cx="612068" cy="648072"/>
          </a:xfrm>
          <a:prstGeom prst="straightConnector1">
            <a:avLst/>
          </a:prstGeom>
          <a:ln cmpd="thickThin">
            <a:solidFill>
              <a:srgbClr val="0FA12B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arallelogram 17"/>
          <p:cNvSpPr/>
          <p:nvPr/>
        </p:nvSpPr>
        <p:spPr>
          <a:xfrm>
            <a:off x="755576" y="2852936"/>
            <a:ext cx="3510390" cy="648072"/>
          </a:xfrm>
          <a:prstGeom prst="parallelogram">
            <a:avLst>
              <a:gd name="adj" fmla="val 90283"/>
            </a:avLst>
          </a:prstGeom>
          <a:solidFill>
            <a:srgbClr val="0FA1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71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8" grpId="0" animBg="1"/>
      <p:bldP spid="11" grpId="0" animBg="1"/>
      <p:bldP spid="15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Культура в широком смысле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2769171"/>
          </a:xfrm>
        </p:spPr>
        <p:txBody>
          <a:bodyPr/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b="1" dirty="0" smtClean="0"/>
              <a:t>СПОСОБ ВЗАИМОДЕЙСТВИЯ СО СРЕДОЙ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 smtClean="0"/>
              <a:t>Продукт: Человек, Экономика, Среда, Связи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650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Жизненный цикл и бизнес-модель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Буккроссинг</a:t>
            </a:r>
          </a:p>
          <a:p>
            <a:endParaRPr lang="ru-RU" dirty="0" smtClean="0"/>
          </a:p>
          <a:p>
            <a:r>
              <a:rPr lang="ru-RU" dirty="0" smtClean="0"/>
              <a:t>Музейный Квартал</a:t>
            </a:r>
          </a:p>
          <a:p>
            <a:endParaRPr lang="ru-RU" dirty="0"/>
          </a:p>
          <a:p>
            <a:r>
              <a:rPr lang="ru-RU" dirty="0" smtClean="0"/>
              <a:t>«Бременские музыканты»</a:t>
            </a:r>
          </a:p>
          <a:p>
            <a:endParaRPr lang="ru-RU" dirty="0"/>
          </a:p>
          <a:p>
            <a:r>
              <a:rPr lang="ru-RU" dirty="0" smtClean="0"/>
              <a:t>Арт-Карта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854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Новый Тольятти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Самостоятельность</a:t>
            </a:r>
          </a:p>
          <a:p>
            <a:endParaRPr lang="ru-RU" dirty="0"/>
          </a:p>
          <a:p>
            <a:r>
              <a:rPr lang="ru-RU" dirty="0" smtClean="0"/>
              <a:t>Здоровье</a:t>
            </a:r>
          </a:p>
          <a:p>
            <a:endParaRPr lang="ru-RU" dirty="0"/>
          </a:p>
          <a:p>
            <a:r>
              <a:rPr lang="ru-RU" dirty="0" smtClean="0"/>
              <a:t>Знания</a:t>
            </a:r>
          </a:p>
          <a:p>
            <a:endParaRPr lang="ru-RU" dirty="0"/>
          </a:p>
          <a:p>
            <a:r>
              <a:rPr lang="ru-RU" dirty="0" smtClean="0"/>
              <a:t>Сохранение среды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6947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Проекты и стартапы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 верь, НЕ бойся, НЕ проси.</a:t>
            </a:r>
          </a:p>
          <a:p>
            <a:endParaRPr lang="ru-RU" dirty="0"/>
          </a:p>
          <a:p>
            <a:r>
              <a:rPr lang="ru-RU" dirty="0" smtClean="0"/>
              <a:t>Короткие деньги, «посевное финансирование»</a:t>
            </a:r>
          </a:p>
          <a:p>
            <a:endParaRPr lang="ru-RU" dirty="0"/>
          </a:p>
          <a:p>
            <a:r>
              <a:rPr lang="ru-RU" dirty="0" smtClean="0"/>
              <a:t>НЕ привязываться (грантовая игла)!</a:t>
            </a:r>
          </a:p>
          <a:p>
            <a:endParaRPr lang="ru-RU" dirty="0"/>
          </a:p>
          <a:p>
            <a:r>
              <a:rPr lang="ru-RU" dirty="0" smtClean="0"/>
              <a:t>На деньги надейся...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894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dirty="0" smtClean="0"/>
              <a:t>Культура и среда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3" y="1340768"/>
            <a:ext cx="9092253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237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Простые</a:t>
            </a:r>
            <a:r>
              <a:rPr lang="ru-RU" dirty="0" smtClean="0"/>
              <a:t> движения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Таблицы, базы данных, веб-формы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Краеведение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Языки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Дачники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Социальная академия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Урбанизм (мэрология)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8927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ru-RU" dirty="0" smtClean="0"/>
              <a:t>Партнеры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r>
              <a:rPr lang="ru-RU" dirty="0" smtClean="0"/>
              <a:t>Институт экологии Волжского бассейна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Жигулевская долина</a:t>
            </a:r>
          </a:p>
          <a:p>
            <a:endParaRPr lang="ru-RU" dirty="0"/>
          </a:p>
          <a:p>
            <a:r>
              <a:rPr lang="ru-RU" dirty="0" smtClean="0"/>
              <a:t>Бизнес-инкубатор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37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2034</TotalTime>
  <Words>150</Words>
  <Application>Microsoft Office PowerPoint</Application>
  <PresentationFormat>On-screen Show (4:3)</PresentationFormat>
  <Paragraphs>81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Стартапы, бизнес-модели,  краудсорсинг и культурные продукты:  новые слова  для преодоления  старых проблем</vt:lpstr>
      <vt:lpstr>Четыре способа будущего</vt:lpstr>
      <vt:lpstr>Культура в широком смысле</vt:lpstr>
      <vt:lpstr>Жизненный цикл и бизнес-модель</vt:lpstr>
      <vt:lpstr>Новый Тольятти</vt:lpstr>
      <vt:lpstr>Проекты и стартапы</vt:lpstr>
      <vt:lpstr>Культура и среда</vt:lpstr>
      <vt:lpstr>Простые движения</vt:lpstr>
      <vt:lpstr>Партнеры</vt:lpstr>
      <vt:lpstr>СПАСИБО ЗА СЛУЖБУ!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injoy</dc:creator>
  <cp:lastModifiedBy>injoy</cp:lastModifiedBy>
  <cp:revision>44</cp:revision>
  <dcterms:created xsi:type="dcterms:W3CDTF">2014-11-28T09:44:08Z</dcterms:created>
  <dcterms:modified xsi:type="dcterms:W3CDTF">2014-12-04T11:22:23Z</dcterms:modified>
</cp:coreProperties>
</file>