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35" r:id="rId2"/>
    <p:sldId id="456" r:id="rId3"/>
    <p:sldId id="468" r:id="rId4"/>
    <p:sldId id="508" r:id="rId5"/>
    <p:sldId id="486" r:id="rId6"/>
    <p:sldId id="507" r:id="rId7"/>
    <p:sldId id="483" r:id="rId8"/>
    <p:sldId id="475" r:id="rId9"/>
    <p:sldId id="480" r:id="rId10"/>
    <p:sldId id="534" r:id="rId11"/>
  </p:sldIdLst>
  <p:sldSz cx="10688638" cy="7562850"/>
  <p:notesSz cx="6669088" cy="9928225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E31"/>
    <a:srgbClr val="B8CCE4"/>
    <a:srgbClr val="FBFBFB"/>
    <a:srgbClr val="83983D"/>
    <a:srgbClr val="719131"/>
    <a:srgbClr val="709C2F"/>
    <a:srgbClr val="A67164"/>
    <a:srgbClr val="002060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227" autoAdjust="0"/>
  </p:normalViewPr>
  <p:slideViewPr>
    <p:cSldViewPr snapToGrid="0" snapToObjects="1">
      <p:cViewPr>
        <p:scale>
          <a:sx n="91" d="100"/>
          <a:sy n="91" d="100"/>
        </p:scale>
        <p:origin x="-102" y="-288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-6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pcmg.si\root\S\TNI\2%20Marketing\Internet\Grafi%20in%20slike\2017\Overall%20productivity%20PPP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700" b="1" i="0" baseline="0" dirty="0" smtClean="0">
                <a:solidFill>
                  <a:sysClr val="windowText" lastClr="000000"/>
                </a:solidFill>
              </a:rPr>
              <a:t>Общая производительность</a:t>
            </a:r>
            <a:r>
              <a:rPr lang="sl-SI" sz="1700" b="1" i="0" baseline="0" dirty="0" smtClean="0">
                <a:solidFill>
                  <a:sysClr val="windowText" lastClr="000000"/>
                </a:solidFill>
              </a:rPr>
              <a:t>, 2016</a:t>
            </a:r>
            <a:r>
              <a:rPr lang="ru-RU" sz="1700" b="1" i="0" baseline="0" dirty="0" smtClean="0">
                <a:solidFill>
                  <a:sysClr val="windowText" lastClr="000000"/>
                </a:solidFill>
              </a:rPr>
              <a:t> г.</a:t>
            </a:r>
            <a:endParaRPr lang="sl-SI" sz="1700" b="1" i="0" baseline="0" dirty="0">
              <a:solidFill>
                <a:sysClr val="windowText" lastClr="000000"/>
              </a:solidFill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tx1"/>
                </a:solidFill>
              </a:rPr>
              <a:t>ВВП на занятое лицо (в ЕВРО</a:t>
            </a:r>
            <a:r>
              <a:rPr lang="sl-SI" baseline="0" dirty="0" smtClean="0">
                <a:solidFill>
                  <a:schemeClr val="tx1"/>
                </a:solidFill>
              </a:rPr>
              <a:t>)</a:t>
            </a:r>
            <a:endParaRPr lang="sl-SI" baseline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8E3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E6-4877-8495-19808B3EC4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ang!$A$3:$A$10</c:f>
              <c:strCache>
                <c:ptCount val="8"/>
                <c:pt idx="0">
                  <c:v>Slovenia</c:v>
                </c:pt>
                <c:pt idx="1">
                  <c:v>Portugal</c:v>
                </c:pt>
                <c:pt idx="2">
                  <c:v>Slovakia</c:v>
                </c:pt>
                <c:pt idx="3">
                  <c:v>Czech Rep.</c:v>
                </c:pt>
                <c:pt idx="4">
                  <c:v>Croatia </c:v>
                </c:pt>
                <c:pt idx="5">
                  <c:v>Poland</c:v>
                </c:pt>
                <c:pt idx="6">
                  <c:v>Hungary</c:v>
                </c:pt>
                <c:pt idx="7">
                  <c:v>Bulgaria</c:v>
                </c:pt>
              </c:strCache>
            </c:strRef>
          </c:cat>
          <c:val>
            <c:numRef>
              <c:f>ang!$C$3:$C$10</c:f>
              <c:numCache>
                <c:formatCode>#,##0</c:formatCode>
                <c:ptCount val="8"/>
                <c:pt idx="0">
                  <c:v>43433.91453609179</c:v>
                </c:pt>
                <c:pt idx="1">
                  <c:v>40154.485500045172</c:v>
                </c:pt>
                <c:pt idx="2">
                  <c:v>34857.710723642609</c:v>
                </c:pt>
                <c:pt idx="3">
                  <c:v>33902.791580088538</c:v>
                </c:pt>
                <c:pt idx="4">
                  <c:v>28651.188002529587</c:v>
                </c:pt>
                <c:pt idx="5">
                  <c:v>26133.34537898636</c:v>
                </c:pt>
                <c:pt idx="6">
                  <c:v>25490.107507453249</c:v>
                </c:pt>
                <c:pt idx="7">
                  <c:v>15689.764206342037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E6-4877-8495-19808B3EC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overlap val="-1"/>
        <c:axId val="82952704"/>
        <c:axId val="127616128"/>
      </c:barChart>
      <c:catAx>
        <c:axId val="82952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16128"/>
        <c:crosses val="autoZero"/>
        <c:auto val="1"/>
        <c:lblAlgn val="ctr"/>
        <c:lblOffset val="100"/>
        <c:noMultiLvlLbl val="0"/>
      </c:catAx>
      <c:valAx>
        <c:axId val="127616128"/>
        <c:scaling>
          <c:orientation val="minMax"/>
          <c:max val="500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52704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bg1">
            <a:alpha val="66000"/>
            <a:lumMod val="16000"/>
          </a:schemeClr>
        </a:gs>
        <a:gs pos="83000">
          <a:schemeClr val="bg2">
            <a:alpha val="46000"/>
          </a:schemeClr>
        </a:gs>
      </a:gsLst>
      <a:path path="circle">
        <a:fillToRect l="50000" t="50000" r="50000" b="50000"/>
      </a:path>
    </a:gra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2889938" cy="496410"/>
          </a:xfrm>
          <a:prstGeom prst="rect">
            <a:avLst/>
          </a:prstGeom>
        </p:spPr>
        <p:txBody>
          <a:bodyPr vert="horz" lIns="92384" tIns="46192" rIns="92384" bIns="46192" rtlCol="0"/>
          <a:lstStyle>
            <a:lvl1pPr algn="l">
              <a:defRPr sz="11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777609" y="7"/>
            <a:ext cx="2889938" cy="496410"/>
          </a:xfrm>
          <a:prstGeom prst="rect">
            <a:avLst/>
          </a:prstGeom>
        </p:spPr>
        <p:txBody>
          <a:bodyPr vert="horz" lIns="92384" tIns="46192" rIns="92384" bIns="46192" rtlCol="0"/>
          <a:lstStyle>
            <a:lvl1pPr algn="r">
              <a:defRPr sz="1100"/>
            </a:lvl1pPr>
          </a:lstStyle>
          <a:p>
            <a:fld id="{61E5FB24-D6C3-4137-A368-E1E9D053E6F5}" type="datetimeFigureOut">
              <a:rPr lang="sl-SI" smtClean="0"/>
              <a:pPr/>
              <a:t>17.9.2018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2" y="9430096"/>
            <a:ext cx="2889938" cy="496410"/>
          </a:xfrm>
          <a:prstGeom prst="rect">
            <a:avLst/>
          </a:prstGeom>
        </p:spPr>
        <p:txBody>
          <a:bodyPr vert="horz" lIns="92384" tIns="46192" rIns="92384" bIns="46192" rtlCol="0" anchor="b"/>
          <a:lstStyle>
            <a:lvl1pPr algn="l">
              <a:defRPr sz="11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777609" y="9430096"/>
            <a:ext cx="2889938" cy="496410"/>
          </a:xfrm>
          <a:prstGeom prst="rect">
            <a:avLst/>
          </a:prstGeom>
        </p:spPr>
        <p:txBody>
          <a:bodyPr vert="horz" lIns="92384" tIns="46192" rIns="92384" bIns="46192" rtlCol="0" anchor="b"/>
          <a:lstStyle>
            <a:lvl1pPr algn="r">
              <a:defRPr sz="1100"/>
            </a:lvl1pPr>
          </a:lstStyle>
          <a:p>
            <a:fld id="{C462FDB6-B73D-4E4F-A8EB-28A1CE722CA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74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2889938" cy="496410"/>
          </a:xfrm>
          <a:prstGeom prst="rect">
            <a:avLst/>
          </a:prstGeom>
        </p:spPr>
        <p:txBody>
          <a:bodyPr vert="horz" lIns="92384" tIns="46192" rIns="92384" bIns="46192" rtlCol="0"/>
          <a:lstStyle>
            <a:lvl1pPr algn="l">
              <a:defRPr sz="11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777609" y="7"/>
            <a:ext cx="2889938" cy="496410"/>
          </a:xfrm>
          <a:prstGeom prst="rect">
            <a:avLst/>
          </a:prstGeom>
        </p:spPr>
        <p:txBody>
          <a:bodyPr vert="horz" lIns="92384" tIns="46192" rIns="92384" bIns="46192" rtlCol="0"/>
          <a:lstStyle>
            <a:lvl1pPr algn="r">
              <a:defRPr sz="1100"/>
            </a:lvl1pPr>
          </a:lstStyle>
          <a:p>
            <a:fld id="{F1123CDE-604F-424C-8582-F0E62B5E56FF}" type="datetimeFigureOut">
              <a:rPr lang="sl-SI" smtClean="0"/>
              <a:pPr/>
              <a:t>17.9.2018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742950"/>
            <a:ext cx="52657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4" tIns="46192" rIns="92384" bIns="46192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66910" y="4715911"/>
            <a:ext cx="5335270" cy="4467701"/>
          </a:xfrm>
          <a:prstGeom prst="rect">
            <a:avLst/>
          </a:prstGeom>
        </p:spPr>
        <p:txBody>
          <a:bodyPr vert="horz" lIns="92384" tIns="46192" rIns="92384" bIns="46192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2" y="9430096"/>
            <a:ext cx="2889938" cy="496410"/>
          </a:xfrm>
          <a:prstGeom prst="rect">
            <a:avLst/>
          </a:prstGeom>
        </p:spPr>
        <p:txBody>
          <a:bodyPr vert="horz" lIns="92384" tIns="46192" rIns="92384" bIns="46192" rtlCol="0" anchor="b"/>
          <a:lstStyle>
            <a:lvl1pPr algn="l">
              <a:defRPr sz="11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777609" y="9430096"/>
            <a:ext cx="2889938" cy="496410"/>
          </a:xfrm>
          <a:prstGeom prst="rect">
            <a:avLst/>
          </a:prstGeom>
        </p:spPr>
        <p:txBody>
          <a:bodyPr vert="horz" lIns="92384" tIns="46192" rIns="92384" bIns="46192" rtlCol="0" anchor="b"/>
          <a:lstStyle>
            <a:lvl1pPr algn="r">
              <a:defRPr sz="1100"/>
            </a:lvl1pPr>
          </a:lstStyle>
          <a:p>
            <a:fld id="{03519866-4BF8-49F7-94D1-9B6A7FEB39A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75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9866-4BF8-49F7-94D1-9B6A7FEB39A0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932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9866-4BF8-49F7-94D1-9B6A7FEB39A0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23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3856" y="8686220"/>
            <a:ext cx="2972547" cy="4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8" tIns="44890" rIns="89778" bIns="44890" anchor="b"/>
          <a:lstStyle/>
          <a:p>
            <a:pPr algn="r"/>
            <a:fld id="{3A705141-A3D5-48D0-BCA5-81DF74FFC97D}" type="slidenum">
              <a:rPr lang="sl-SI" sz="1200">
                <a:solidFill>
                  <a:prstClr val="black"/>
                </a:solidFill>
                <a:latin typeface="Arial" pitchFamily="34" charset="0"/>
              </a:rPr>
              <a:pPr algn="r"/>
              <a:t>5</a:t>
            </a:fld>
            <a:endParaRPr lang="sl-SI" sz="1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687388"/>
            <a:ext cx="4841875" cy="3427412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778" rIns="89778"/>
          <a:lstStyle/>
          <a:p>
            <a:endParaRPr lang="sl-SI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2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88638" cy="7562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baseline="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292600"/>
            <a:ext cx="10688638" cy="800100"/>
          </a:xfrm>
          <a:solidFill>
            <a:schemeClr val="bg1">
              <a:alpha val="81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sl-SI" dirty="0"/>
              <a:t>NASLOV PREZENTACIJE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8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icna stran graf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3088230"/>
            <a:ext cx="4597400" cy="36935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/>
              <a:t>Slika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56200" y="3088230"/>
            <a:ext cx="5168900" cy="3693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err="1"/>
              <a:t>Besedilo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579062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81000" y="2402431"/>
            <a:ext cx="99441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Myriad Pro Cond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Click to edit Master subtitle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8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icna stran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2821530"/>
            <a:ext cx="4597400" cy="36935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/>
              <a:t>Slika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56200" y="2821530"/>
            <a:ext cx="5168900" cy="3693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err="1"/>
              <a:t>Besedilo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007562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1000" y="1830931"/>
            <a:ext cx="99441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Myriad Pro Cond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7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 in podnaslov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579062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2402431"/>
            <a:ext cx="99441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Myriad Pro Cond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83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 in pod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007562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1830931"/>
            <a:ext cx="99441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Myriad Pro Cond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4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981D2-4AA2-46A2-A6E5-92E309CA6F6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4977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očno 4"/>
          <p:cNvSpPr>
            <a:spLocks noEditPoints="1"/>
          </p:cNvSpPr>
          <p:nvPr/>
        </p:nvSpPr>
        <p:spPr bwMode="auto">
          <a:xfrm>
            <a:off x="3336894" y="0"/>
            <a:ext cx="7348961" cy="756285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0186" tIns="40093" rIns="80186" bIns="40093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sz="1841" dirty="0">
              <a:solidFill>
                <a:schemeClr val="lt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7750" y="2016759"/>
            <a:ext cx="8553138" cy="3361268"/>
          </a:xfrm>
        </p:spPr>
        <p:txBody>
          <a:bodyPr>
            <a:normAutofit/>
          </a:bodyPr>
          <a:lstStyle>
            <a:lvl1pPr>
              <a:defRPr sz="3858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7751" y="5546090"/>
            <a:ext cx="6882603" cy="12604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54">
                <a:solidFill>
                  <a:schemeClr val="tx1"/>
                </a:solidFill>
              </a:defRPr>
            </a:lvl1pPr>
            <a:lvl2pPr marL="4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959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l-SI" smtClean="0"/>
              <a:t>17.9.2018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02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C69F-37C6-514C-9853-C98E4B1F29F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28E1-DDEB-5447-B346-DE05C11E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6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dnja stran_k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l-SI" dirty="0"/>
              <a:t>HVALA ZA VAŠO POZORNOST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46082"/>
            <a:ext cx="10688638" cy="16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7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stran_sektor_turi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870200"/>
            <a:ext cx="10688638" cy="127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l-SI" dirty="0"/>
              <a:t>HVALA ZA VAŠO POZORNOST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" y="5948001"/>
            <a:ext cx="10675938" cy="16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_stran_neposredne investi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870200"/>
            <a:ext cx="10688638" cy="127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l-SI" dirty="0"/>
              <a:t>HVALA ZA VAŠO POZORNOST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5946080"/>
            <a:ext cx="10688639" cy="16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4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_stran_tehnološki_razvo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870200"/>
            <a:ext cx="10688638" cy="127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l-SI" dirty="0"/>
              <a:t>HVALA ZA VAŠO POZORNOST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5965130"/>
            <a:ext cx="10688639" cy="16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3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icna stran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086100"/>
            <a:ext cx="9944100" cy="370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err="1"/>
              <a:t>Besedilo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579062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81000" y="2402431"/>
            <a:ext cx="99441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Myriad Pro Cond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icn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514600"/>
            <a:ext cx="9944100" cy="370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err="1"/>
              <a:t>Besedilo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007562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1000" y="1830931"/>
            <a:ext cx="99441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Myriad Pro Cond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9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icna stran + buleti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92400"/>
            <a:ext cx="9944100" cy="40633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579062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4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icna stran+bu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287065"/>
            <a:ext cx="9944100" cy="40633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173727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870200"/>
            <a:ext cx="10688638" cy="127000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sl-SI" dirty="0"/>
              <a:t>NASLOV PREZENTACIJE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89B7A-57E3-0D4D-B99E-388CA80C483E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F9F5-B915-B041-BF56-50F7A7D47C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6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66" r:id="rId3"/>
    <p:sldLayoutId id="2147483667" r:id="rId4"/>
    <p:sldLayoutId id="2147483668" r:id="rId5"/>
    <p:sldLayoutId id="2147483649" r:id="rId6"/>
    <p:sldLayoutId id="2147483662" r:id="rId7"/>
    <p:sldLayoutId id="2147483650" r:id="rId8"/>
    <p:sldLayoutId id="2147483663" r:id="rId9"/>
    <p:sldLayoutId id="2147483651" r:id="rId10"/>
    <p:sldLayoutId id="2147483664" r:id="rId11"/>
    <p:sldLayoutId id="2147483654" r:id="rId12"/>
    <p:sldLayoutId id="2147483665" r:id="rId13"/>
    <p:sldLayoutId id="2147483669" r:id="rId14"/>
    <p:sldLayoutId id="2147483670" r:id="rId15"/>
    <p:sldLayoutId id="2147483671" r:id="rId16"/>
    <p:sldLayoutId id="2147483672" r:id="rId17"/>
  </p:sldLayoutIdLst>
  <p:txStyles>
    <p:titleStyle>
      <a:lvl1pPr algn="ctr" defTabSz="521437" rtl="0" eaLnBrk="1" latinLnBrk="0" hangingPunct="1">
        <a:spcBef>
          <a:spcPct val="0"/>
        </a:spcBef>
        <a:buNone/>
        <a:defRPr sz="5000" b="1" i="0" kern="1200">
          <a:solidFill>
            <a:schemeClr val="tx1">
              <a:lumMod val="85000"/>
              <a:lumOff val="15000"/>
            </a:schemeClr>
          </a:solidFill>
          <a:latin typeface="Myriad Pro Cond"/>
          <a:ea typeface="+mj-ea"/>
          <a:cs typeface="Myriad Pro Cond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b="1" i="0" kern="1200">
          <a:solidFill>
            <a:schemeClr val="tx1">
              <a:lumMod val="85000"/>
              <a:lumOff val="15000"/>
            </a:schemeClr>
          </a:solidFill>
          <a:latin typeface="Myriad Pro Cond"/>
          <a:ea typeface="+mn-ea"/>
          <a:cs typeface="Myriad Pro Cond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tx1"/>
          </a:solidFill>
          <a:latin typeface="Myriad Pro Cond"/>
          <a:ea typeface="+mn-ea"/>
          <a:cs typeface="Myriad Pro Cond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b="0" i="0" kern="1200">
          <a:solidFill>
            <a:schemeClr val="tx1"/>
          </a:solidFill>
          <a:latin typeface="Myriad Pro Cond"/>
          <a:ea typeface="+mn-ea"/>
          <a:cs typeface="Myriad Pro Cond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b="0" i="0" kern="1200">
          <a:solidFill>
            <a:schemeClr val="tx1"/>
          </a:solidFill>
          <a:latin typeface="Myriad Pro Cond"/>
          <a:ea typeface="+mn-ea"/>
          <a:cs typeface="Myriad Pro Cond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b="0" i="0" kern="1200">
          <a:solidFill>
            <a:schemeClr val="tx1"/>
          </a:solidFill>
          <a:latin typeface="Myriad Pro Cond"/>
          <a:ea typeface="+mn-ea"/>
          <a:cs typeface="Myriad Pro Cond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987" y="-378372"/>
            <a:ext cx="10083169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1" y="-35578"/>
            <a:ext cx="10734149" cy="7593617"/>
          </a:xfrm>
          <a:prstGeom prst="rect">
            <a:avLst/>
          </a:prstGeom>
        </p:spPr>
      </p:pic>
      <p:sp>
        <p:nvSpPr>
          <p:cNvPr id="4" name="Rectangle 5"/>
          <p:cNvSpPr/>
          <p:nvPr/>
        </p:nvSpPr>
        <p:spPr>
          <a:xfrm>
            <a:off x="106" y="0"/>
            <a:ext cx="2178763" cy="1246909"/>
          </a:xfrm>
          <a:prstGeom prst="rect">
            <a:avLst/>
          </a:prstGeom>
          <a:gradFill flip="none" rotWithShape="1">
            <a:gsLst>
              <a:gs pos="33000">
                <a:srgbClr val="FFFFFF">
                  <a:alpha val="40000"/>
                </a:srgbClr>
              </a:gs>
              <a:gs pos="89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23" t="-26845" r="-1"/>
          <a:stretch/>
        </p:blipFill>
        <p:spPr>
          <a:xfrm>
            <a:off x="-138303" y="-95693"/>
            <a:ext cx="2124260" cy="1172708"/>
          </a:xfrm>
          <a:prstGeom prst="rect">
            <a:avLst/>
          </a:prstGeom>
        </p:spPr>
      </p:pic>
      <p:sp>
        <p:nvSpPr>
          <p:cNvPr id="17" name="Pravokotnik 16"/>
          <p:cNvSpPr/>
          <p:nvPr/>
        </p:nvSpPr>
        <p:spPr>
          <a:xfrm>
            <a:off x="3580424" y="1077015"/>
            <a:ext cx="4617278" cy="1795985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300" dirty="0" smtClean="0">
                <a:solidFill>
                  <a:schemeClr val="tx1"/>
                </a:solidFill>
              </a:rPr>
              <a:t>«СПИРИТ Словения»</a:t>
            </a: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300" dirty="0" smtClean="0">
                <a:solidFill>
                  <a:schemeClr val="tx1"/>
                </a:solidFill>
              </a:rPr>
              <a:t>Государственное агентство</a:t>
            </a: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300" dirty="0" smtClean="0">
                <a:solidFill>
                  <a:schemeClr val="tx1"/>
                </a:solidFill>
              </a:rPr>
              <a:t>Словении по</a:t>
            </a: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300" dirty="0" smtClean="0">
                <a:solidFill>
                  <a:schemeClr val="tx1"/>
                </a:solidFill>
              </a:rPr>
              <a:t>предпринимательству,</a:t>
            </a: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300" dirty="0" smtClean="0">
                <a:solidFill>
                  <a:schemeClr val="tx1"/>
                </a:solidFill>
              </a:rPr>
              <a:t>интернационализации,</a:t>
            </a: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300" dirty="0" smtClean="0">
                <a:solidFill>
                  <a:schemeClr val="tx1"/>
                </a:solidFill>
              </a:rPr>
              <a:t>иностранным инвестициям</a:t>
            </a: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300" dirty="0" smtClean="0">
                <a:solidFill>
                  <a:schemeClr val="tx1"/>
                </a:solidFill>
              </a:rPr>
              <a:t>и технологии</a:t>
            </a: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300" dirty="0" smtClean="0">
                <a:solidFill>
                  <a:schemeClr val="tx1"/>
                </a:solidFill>
              </a:rPr>
              <a:t>Ул. Веровшкова</a:t>
            </a:r>
            <a:r>
              <a:rPr lang="en-GB" sz="1300" dirty="0" smtClean="0">
                <a:solidFill>
                  <a:schemeClr val="tx1"/>
                </a:solidFill>
              </a:rPr>
              <a:t> 60 </a:t>
            </a: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GB" sz="1300" dirty="0" smtClean="0">
                <a:solidFill>
                  <a:schemeClr val="tx1"/>
                </a:solidFill>
              </a:rPr>
              <a:t>SI-1000 </a:t>
            </a:r>
            <a:r>
              <a:rPr lang="ru-RU" sz="1300" dirty="0" smtClean="0">
                <a:solidFill>
                  <a:schemeClr val="tx1"/>
                </a:solidFill>
              </a:rPr>
              <a:t>Любляна</a:t>
            </a:r>
            <a:endParaRPr lang="en-GB" sz="1300" dirty="0" smtClean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300" dirty="0" smtClean="0">
                <a:solidFill>
                  <a:schemeClr val="tx1"/>
                </a:solidFill>
              </a:rPr>
              <a:t>Словения</a:t>
            </a:r>
            <a:endParaRPr lang="en-GB" sz="1300" dirty="0">
              <a:solidFill>
                <a:schemeClr val="tx1"/>
              </a:solidFill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083" y="888820"/>
            <a:ext cx="2018581" cy="1248140"/>
          </a:xfrm>
          <a:prstGeom prst="rect">
            <a:avLst/>
          </a:prstGeom>
          <a:effectLst>
            <a:glow rad="2286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8" name="Pravokotnik 17"/>
          <p:cNvSpPr/>
          <p:nvPr/>
        </p:nvSpPr>
        <p:spPr>
          <a:xfrm>
            <a:off x="6296083" y="2257093"/>
            <a:ext cx="2267965" cy="1352043"/>
          </a:xfrm>
          <a:prstGeom prst="rect">
            <a:avLst/>
          </a:prstGeom>
          <a:gradFill flip="none" rotWithShape="1">
            <a:gsLst>
              <a:gs pos="3000">
                <a:srgbClr val="FFFFFF">
                  <a:alpha val="34000"/>
                </a:srgbClr>
              </a:gs>
              <a:gs pos="100000">
                <a:schemeClr val="bg1">
                  <a:alpha val="62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708E31"/>
                </a:solidFill>
              </a:rPr>
              <a:t>КОНТАКТЫ</a:t>
            </a:r>
            <a:endParaRPr lang="sl-SI" sz="1600" b="1" dirty="0" smtClean="0">
              <a:solidFill>
                <a:srgbClr val="708E31"/>
              </a:solidFill>
            </a:endParaRPr>
          </a:p>
          <a:p>
            <a:endParaRPr lang="sl-SI" sz="500" b="1" dirty="0">
              <a:solidFill>
                <a:srgbClr val="708E31"/>
              </a:solidFill>
            </a:endParaRPr>
          </a:p>
          <a:p>
            <a:r>
              <a:rPr lang="sl-SI" sz="1400" dirty="0" smtClean="0">
                <a:solidFill>
                  <a:schemeClr val="tx1"/>
                </a:solidFill>
              </a:rPr>
              <a:t> T</a:t>
            </a:r>
            <a:r>
              <a:rPr lang="sl-SI" sz="1400" dirty="0">
                <a:solidFill>
                  <a:schemeClr val="tx1"/>
                </a:solidFill>
              </a:rPr>
              <a:t>: +386 1 5891 870</a:t>
            </a:r>
          </a:p>
          <a:p>
            <a:r>
              <a:rPr lang="sl-SI" sz="1400" dirty="0" smtClean="0">
                <a:solidFill>
                  <a:schemeClr val="tx1"/>
                </a:solidFill>
              </a:rPr>
              <a:t> E: </a:t>
            </a:r>
            <a:r>
              <a:rPr lang="sl-SI" sz="1400" u="sng" dirty="0" smtClean="0">
                <a:solidFill>
                  <a:schemeClr val="tx1"/>
                </a:solidFill>
              </a:rPr>
              <a:t>invest@spiritslovenia.si</a:t>
            </a:r>
            <a:endParaRPr lang="sl-SI" sz="1400" u="sng" dirty="0">
              <a:solidFill>
                <a:schemeClr val="tx1"/>
              </a:solidFill>
            </a:endParaRPr>
          </a:p>
          <a:p>
            <a:r>
              <a:rPr lang="sl-SI" sz="1400" dirty="0" smtClean="0">
                <a:solidFill>
                  <a:schemeClr val="tx1"/>
                </a:solidFill>
              </a:rPr>
              <a:t> W: www.InvestSlovenia.org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1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" y="0"/>
            <a:ext cx="10688638" cy="7562850"/>
          </a:xfrm>
          <a:prstGeom prst="rect">
            <a:avLst/>
          </a:prstGeom>
        </p:spPr>
      </p:pic>
      <p:sp>
        <p:nvSpPr>
          <p:cNvPr id="12" name="Enakokraki trikotnik 11"/>
          <p:cNvSpPr/>
          <p:nvPr/>
        </p:nvSpPr>
        <p:spPr>
          <a:xfrm rot="14766302">
            <a:off x="6507902" y="184556"/>
            <a:ext cx="3294853" cy="4784629"/>
          </a:xfrm>
          <a:prstGeom prst="triangle">
            <a:avLst>
              <a:gd name="adj" fmla="val 42833"/>
            </a:avLst>
          </a:prstGeom>
          <a:gradFill>
            <a:gsLst>
              <a:gs pos="0">
                <a:srgbClr val="71913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00" y="7121930"/>
            <a:ext cx="2128838" cy="308659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1" y="-2384"/>
            <a:ext cx="10688638" cy="1256201"/>
            <a:chOff x="1" y="-25400"/>
            <a:chExt cx="10688637" cy="1256201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4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25400"/>
              <a:ext cx="2197100" cy="1256201"/>
            </a:xfrm>
            <a:prstGeom prst="rect">
              <a:avLst/>
            </a:prstGeom>
          </p:spPr>
        </p:pic>
        <p:sp>
          <p:nvSpPr>
            <p:cNvPr id="7" name="Pravokotnik 6"/>
            <p:cNvSpPr/>
            <p:nvPr/>
          </p:nvSpPr>
          <p:spPr>
            <a:xfrm>
              <a:off x="2197101" y="-25400"/>
              <a:ext cx="8491537" cy="12562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Pravokotnik 7"/>
            <p:cNvSpPr/>
            <p:nvPr/>
          </p:nvSpPr>
          <p:spPr>
            <a:xfrm>
              <a:off x="1452300" y="417968"/>
              <a:ext cx="82581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prstClr val="white"/>
                  </a:solidFill>
                  <a:latin typeface="+mj-lt"/>
                  <a:cs typeface="Myriad Pro"/>
                </a:rPr>
                <a:t>Краткая информация о Словении</a:t>
              </a:r>
              <a:endParaRPr lang="sl-SI" sz="2400" dirty="0">
                <a:solidFill>
                  <a:prstClr val="white"/>
                </a:solidFill>
                <a:latin typeface="+mj-lt"/>
                <a:cs typeface="Myriad Pro"/>
              </a:endParaRPr>
            </a:p>
          </p:txBody>
        </p:sp>
      </p:grpSp>
      <p:pic>
        <p:nvPicPr>
          <p:cNvPr id="9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95" y="1397778"/>
            <a:ext cx="3195343" cy="2084675"/>
          </a:xfrm>
          <a:prstGeom prst="rect">
            <a:avLst/>
          </a:prstGeom>
        </p:spPr>
      </p:pic>
      <p:pic>
        <p:nvPicPr>
          <p:cNvPr id="17" name="Picture 2" descr="Rezultat iskanja slik za slovenia drawi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277" y="3557780"/>
            <a:ext cx="482287" cy="3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85288" y="1253817"/>
            <a:ext cx="7849061" cy="342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1077" indent="-391077">
              <a:lnSpc>
                <a:spcPct val="150000"/>
              </a:lnSpc>
              <a:spcBef>
                <a:spcPct val="20000"/>
              </a:spcBef>
              <a:buClr>
                <a:srgbClr val="339933"/>
              </a:buClr>
            </a:pPr>
            <a:r>
              <a:rPr lang="ru-RU" sz="3200" b="1" dirty="0" smtClean="0">
                <a:solidFill>
                  <a:srgbClr val="8DB43E"/>
                </a:solidFill>
                <a:cs typeface="Arial" charset="0"/>
              </a:rPr>
              <a:t>ФАКТЫ</a:t>
            </a:r>
            <a:endParaRPr lang="sl-SI" sz="3200" b="1" dirty="0" smtClean="0">
              <a:solidFill>
                <a:srgbClr val="8DB43E"/>
              </a:solidFill>
              <a:cs typeface="Arial" charset="0"/>
            </a:endParaRPr>
          </a:p>
          <a:p>
            <a:pPr marL="391077" indent="-391077">
              <a:lnSpc>
                <a:spcPct val="150000"/>
              </a:lnSpc>
              <a:spcBef>
                <a:spcPct val="20000"/>
              </a:spcBef>
              <a:buClr>
                <a:srgbClr val="339933"/>
              </a:buClr>
            </a:pPr>
            <a:endParaRPr lang="sl-SI" sz="500" b="1" dirty="0">
              <a:solidFill>
                <a:srgbClr val="8DB43E"/>
              </a:solidFill>
              <a:cs typeface="Arial" charset="0"/>
            </a:endParaRPr>
          </a:p>
          <a:p>
            <a:pPr marL="391077" indent="-391077">
              <a:spcBef>
                <a:spcPct val="20000"/>
              </a:spcBef>
              <a:buClr>
                <a:srgbClr val="708E31"/>
              </a:buClr>
              <a:buFontTx/>
              <a:buChar char="•"/>
            </a:pPr>
            <a:r>
              <a:rPr lang="ru-RU" sz="2800" dirty="0" smtClean="0"/>
              <a:t>Площадь территории</a:t>
            </a:r>
            <a:r>
              <a:rPr lang="en-GB" sz="2800" dirty="0" smtClean="0"/>
              <a:t>: </a:t>
            </a:r>
            <a:r>
              <a:rPr lang="en-GB" sz="2800" b="1" dirty="0" smtClean="0"/>
              <a:t>20,273 </a:t>
            </a:r>
            <a:r>
              <a:rPr lang="ru-RU" sz="2800" b="1" dirty="0" smtClean="0"/>
              <a:t>км</a:t>
            </a:r>
            <a:r>
              <a:rPr lang="sl-SI" sz="2800" b="1" dirty="0" smtClean="0"/>
              <a:t>²</a:t>
            </a:r>
            <a:endParaRPr lang="ru-RU" sz="2800" b="1" dirty="0" smtClean="0"/>
          </a:p>
          <a:p>
            <a:pPr marL="391077" indent="-391077">
              <a:spcBef>
                <a:spcPct val="20000"/>
              </a:spcBef>
              <a:buClr>
                <a:srgbClr val="708E31"/>
              </a:buClr>
              <a:buFontTx/>
              <a:buChar char="•"/>
            </a:pPr>
            <a:r>
              <a:rPr lang="ru-RU" sz="2800" dirty="0" smtClean="0"/>
              <a:t>Столица</a:t>
            </a:r>
            <a:r>
              <a:rPr lang="en-GB" sz="2800" dirty="0" smtClean="0"/>
              <a:t>: </a:t>
            </a:r>
            <a:r>
              <a:rPr lang="en-GB" sz="2800" b="1" dirty="0" smtClean="0"/>
              <a:t>Ljubljana </a:t>
            </a:r>
            <a:r>
              <a:rPr lang="ru-RU" sz="2800" b="1" dirty="0" smtClean="0"/>
              <a:t>	</a:t>
            </a:r>
            <a:r>
              <a:rPr lang="en-GB" sz="2800" b="1" dirty="0" smtClean="0"/>
              <a:t>                                              </a:t>
            </a:r>
            <a:r>
              <a:rPr lang="en-GB" sz="2800" dirty="0" smtClean="0"/>
              <a:t>(287</a:t>
            </a:r>
            <a:r>
              <a:rPr lang="ru-RU" sz="2800" dirty="0" smtClean="0"/>
              <a:t> </a:t>
            </a:r>
            <a:r>
              <a:rPr lang="en-GB" sz="2800" dirty="0" smtClean="0"/>
              <a:t>000</a:t>
            </a:r>
            <a:r>
              <a:rPr lang="ru-RU" sz="2800" dirty="0" smtClean="0"/>
              <a:t> жителей</a:t>
            </a:r>
            <a:r>
              <a:rPr lang="en-GB" sz="2800" dirty="0" smtClean="0"/>
              <a:t>)</a:t>
            </a:r>
          </a:p>
          <a:p>
            <a:pPr marL="391077" indent="-391077">
              <a:spcBef>
                <a:spcPct val="20000"/>
              </a:spcBef>
              <a:buClr>
                <a:srgbClr val="708E31"/>
              </a:buClr>
              <a:buFontTx/>
              <a:buChar char="•"/>
            </a:pPr>
            <a:r>
              <a:rPr lang="ru-RU" sz="2800" dirty="0" smtClean="0"/>
              <a:t>Население</a:t>
            </a:r>
            <a:r>
              <a:rPr lang="en-GB" sz="2800" dirty="0" smtClean="0"/>
              <a:t>: </a:t>
            </a:r>
            <a:r>
              <a:rPr lang="en-GB" sz="2800" b="1" dirty="0" smtClean="0"/>
              <a:t>2 </a:t>
            </a:r>
            <a:r>
              <a:rPr lang="ru-RU" sz="2800" b="1" dirty="0" smtClean="0"/>
              <a:t>миллиона чел.</a:t>
            </a:r>
            <a:endParaRPr lang="en-GB" sz="2800" b="1" dirty="0" smtClean="0"/>
          </a:p>
          <a:p>
            <a:pPr marL="391077" indent="-391077">
              <a:spcBef>
                <a:spcPct val="20000"/>
              </a:spcBef>
              <a:buClr>
                <a:srgbClr val="708E31"/>
              </a:buClr>
              <a:buFontTx/>
              <a:buChar char="•"/>
            </a:pPr>
            <a:r>
              <a:rPr lang="ru-RU" sz="2800" b="1" dirty="0" smtClean="0"/>
              <a:t>Данные об экономике</a:t>
            </a:r>
            <a:r>
              <a:rPr lang="sl-SI" sz="2800" b="1" dirty="0" smtClean="0"/>
              <a:t> (</a:t>
            </a:r>
            <a:r>
              <a:rPr lang="ru-RU" sz="2000" dirty="0" smtClean="0"/>
              <a:t>прогноз на </a:t>
            </a:r>
            <a:r>
              <a:rPr lang="sl-SI" sz="2800" b="1" dirty="0" smtClean="0"/>
              <a:t>2018</a:t>
            </a:r>
            <a:r>
              <a:rPr lang="ru-RU" sz="2800" b="1" dirty="0" smtClean="0"/>
              <a:t> </a:t>
            </a:r>
            <a:r>
              <a:rPr lang="ru-RU" sz="2000" dirty="0" smtClean="0"/>
              <a:t>г</a:t>
            </a:r>
            <a:r>
              <a:rPr lang="ru-RU" sz="2000" dirty="0"/>
              <a:t>.</a:t>
            </a:r>
            <a:r>
              <a:rPr lang="sl-SI" sz="2800" b="1" dirty="0" smtClean="0"/>
              <a:t>):</a:t>
            </a:r>
          </a:p>
          <a:p>
            <a:pPr>
              <a:spcBef>
                <a:spcPct val="20000"/>
              </a:spcBef>
              <a:buClr>
                <a:srgbClr val="708E31"/>
              </a:buClr>
            </a:pPr>
            <a:r>
              <a:rPr lang="sl-SI" sz="2400" dirty="0" smtClean="0"/>
              <a:t>      -</a:t>
            </a:r>
            <a:r>
              <a:rPr lang="ru-RU" sz="2400" dirty="0" smtClean="0"/>
              <a:t> ВВП на душу населения</a:t>
            </a:r>
            <a:r>
              <a:rPr lang="sl-SI" sz="2400" dirty="0" smtClean="0"/>
              <a:t>: 22</a:t>
            </a:r>
            <a:r>
              <a:rPr lang="ru-RU" sz="2400" dirty="0" smtClean="0"/>
              <a:t> </a:t>
            </a:r>
            <a:r>
              <a:rPr lang="sl-SI" sz="2400" dirty="0" smtClean="0"/>
              <a:t>563</a:t>
            </a:r>
            <a:r>
              <a:rPr lang="ru-RU" sz="2400" dirty="0" smtClean="0"/>
              <a:t> евро </a:t>
            </a:r>
            <a:r>
              <a:rPr lang="sl-SI" sz="2400" dirty="0" smtClean="0"/>
              <a:t>(</a:t>
            </a:r>
            <a:r>
              <a:rPr lang="ru-RU" sz="2400" dirty="0" smtClean="0"/>
              <a:t>совокупный ВВП</a:t>
            </a:r>
            <a:r>
              <a:rPr lang="sl-SI" sz="2400" dirty="0" smtClean="0"/>
              <a:t>: 22</a:t>
            </a:r>
            <a:r>
              <a:rPr lang="ru-RU" sz="2400" dirty="0" smtClean="0"/>
              <a:t>,</a:t>
            </a:r>
            <a:r>
              <a:rPr lang="sl-SI" sz="2400" dirty="0" smtClean="0"/>
              <a:t>6 </a:t>
            </a:r>
            <a:r>
              <a:rPr lang="ru-RU" sz="2400" dirty="0" smtClean="0"/>
              <a:t>миллиарда евро</a:t>
            </a:r>
            <a:r>
              <a:rPr lang="sl-SI" sz="2400" dirty="0" smtClean="0"/>
              <a:t>)</a:t>
            </a:r>
          </a:p>
          <a:p>
            <a:pPr>
              <a:spcBef>
                <a:spcPct val="20000"/>
              </a:spcBef>
              <a:buClr>
                <a:srgbClr val="708E31"/>
              </a:buClr>
            </a:pPr>
            <a:r>
              <a:rPr lang="sl-SI" sz="2400" b="1" dirty="0"/>
              <a:t> </a:t>
            </a:r>
            <a:r>
              <a:rPr lang="sl-SI" sz="2400" b="1" dirty="0" smtClean="0"/>
              <a:t>     -</a:t>
            </a:r>
            <a:r>
              <a:rPr lang="ru-RU" sz="2400" b="1" dirty="0" smtClean="0"/>
              <a:t> Рост ВВП</a:t>
            </a:r>
            <a:r>
              <a:rPr lang="sl-SI" sz="2400" b="1" dirty="0" smtClean="0"/>
              <a:t>: 5</a:t>
            </a:r>
            <a:r>
              <a:rPr lang="ru-RU" sz="2400" b="1" dirty="0" smtClean="0"/>
              <a:t>,</a:t>
            </a:r>
            <a:r>
              <a:rPr lang="sl-SI" sz="2400" b="1" dirty="0" smtClean="0"/>
              <a:t>1%</a:t>
            </a:r>
          </a:p>
          <a:p>
            <a:pPr>
              <a:spcBef>
                <a:spcPct val="20000"/>
              </a:spcBef>
              <a:buClr>
                <a:srgbClr val="708E31"/>
              </a:buClr>
            </a:pPr>
            <a:r>
              <a:rPr lang="sl-SI" sz="2400" dirty="0" smtClean="0"/>
              <a:t>      -</a:t>
            </a:r>
            <a:r>
              <a:rPr lang="ru-RU" sz="2400" dirty="0" smtClean="0"/>
              <a:t> Рост экспорта</a:t>
            </a:r>
            <a:r>
              <a:rPr lang="sl-SI" sz="2400" dirty="0" smtClean="0"/>
              <a:t>: 9</a:t>
            </a:r>
            <a:r>
              <a:rPr lang="ru-RU" sz="2400" dirty="0" smtClean="0"/>
              <a:t>,</a:t>
            </a:r>
            <a:r>
              <a:rPr lang="sl-SI" sz="2400" dirty="0" smtClean="0"/>
              <a:t>2% </a:t>
            </a:r>
          </a:p>
        </p:txBody>
      </p:sp>
    </p:spTree>
    <p:extLst>
      <p:ext uri="{BB962C8B-B14F-4D97-AF65-F5344CB8AC3E}">
        <p14:creationId xmlns:p14="http://schemas.microsoft.com/office/powerpoint/2010/main" val="7483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78"/>
            <a:ext cx="10712808" cy="7593617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0" y="-30767"/>
            <a:ext cx="10688638" cy="1061233"/>
            <a:chOff x="1" y="-25400"/>
            <a:chExt cx="10688637" cy="1256201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4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25400"/>
              <a:ext cx="2197100" cy="1256201"/>
            </a:xfrm>
            <a:prstGeom prst="rect">
              <a:avLst/>
            </a:prstGeom>
          </p:spPr>
        </p:pic>
        <p:sp>
          <p:nvSpPr>
            <p:cNvPr id="10" name="Pravokotnik 9"/>
            <p:cNvSpPr/>
            <p:nvPr/>
          </p:nvSpPr>
          <p:spPr>
            <a:xfrm>
              <a:off x="2197101" y="-25400"/>
              <a:ext cx="8491537" cy="12562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Pravokotnik 10"/>
            <p:cNvSpPr/>
            <p:nvPr/>
          </p:nvSpPr>
          <p:spPr>
            <a:xfrm>
              <a:off x="1602661" y="358725"/>
              <a:ext cx="89716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800" b="1" dirty="0" smtClean="0">
                  <a:solidFill>
                    <a:prstClr val="white"/>
                  </a:solidFill>
                  <a:latin typeface="+mj-lt"/>
                  <a:cs typeface="Myriad Pro"/>
                </a:rPr>
                <a:t>Экспортно-ориентированная экономика</a:t>
              </a:r>
              <a:endParaRPr lang="sl-SI" sz="3800" dirty="0">
                <a:solidFill>
                  <a:prstClr val="white"/>
                </a:solidFill>
                <a:latin typeface="+mj-lt"/>
                <a:cs typeface="Myriad Pro"/>
              </a:endParaRPr>
            </a:p>
          </p:txBody>
        </p:sp>
      </p:grpSp>
      <p:sp>
        <p:nvSpPr>
          <p:cNvPr id="12" name="Rectangle: Rounded Corners 6"/>
          <p:cNvSpPr/>
          <p:nvPr/>
        </p:nvSpPr>
        <p:spPr>
          <a:xfrm>
            <a:off x="0" y="1040639"/>
            <a:ext cx="5594555" cy="947276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600" dirty="0" smtClean="0">
                <a:solidFill>
                  <a:schemeClr val="bg1"/>
                </a:solidFill>
              </a:rPr>
              <a:t>Словения имеет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экспортно-ориентированную экономику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с акцентом на товарах с </a:t>
            </a:r>
            <a:r>
              <a:rPr lang="ru-RU" sz="1600" b="1" dirty="0" smtClean="0">
                <a:solidFill>
                  <a:schemeClr val="bg1"/>
                </a:solidFill>
              </a:rPr>
              <a:t>добавленной стоимостью</a:t>
            </a:r>
            <a:r>
              <a:rPr lang="en-GB" sz="1600" dirty="0" smtClean="0">
                <a:solidFill>
                  <a:schemeClr val="bg1"/>
                </a:solidFill>
              </a:rPr>
              <a:t>.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1" y="1960742"/>
            <a:ext cx="5594555" cy="304697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  <a:extLst/>
        </p:spPr>
        <p:txBody>
          <a:bodyPr wrap="square" lIns="91428" tIns="45715" rIns="91428" bIns="45715">
            <a:spAutoFit/>
          </a:bodyPr>
          <a:lstStyle/>
          <a:p>
            <a:pPr marL="355557" indent="-355557">
              <a:lnSpc>
                <a:spcPct val="150000"/>
              </a:lnSpc>
              <a:buClr>
                <a:srgbClr val="78A22F"/>
              </a:buClr>
              <a:buFontTx/>
              <a:buChar char="•"/>
            </a:pPr>
            <a:r>
              <a:rPr lang="ru-RU" sz="1600" b="1" dirty="0" smtClean="0"/>
              <a:t>Диверсификация рынков</a:t>
            </a:r>
            <a:r>
              <a:rPr lang="sl-SI" sz="1600" b="1" dirty="0" smtClean="0"/>
              <a:t>:</a:t>
            </a:r>
            <a:endParaRPr lang="en-GB" sz="1600" b="1" dirty="0" smtClean="0"/>
          </a:p>
          <a:p>
            <a:pPr marL="876928" lvl="1" indent="-355557">
              <a:lnSpc>
                <a:spcPct val="150000"/>
              </a:lnSpc>
              <a:buClr>
                <a:srgbClr val="78A22F"/>
              </a:buClr>
              <a:buFontTx/>
              <a:buChar char="•"/>
            </a:pPr>
            <a:r>
              <a:rPr lang="ru-RU" sz="1600" b="1" dirty="0" smtClean="0"/>
              <a:t>77% </a:t>
            </a:r>
            <a:r>
              <a:rPr lang="ru-RU" sz="1600" dirty="0" smtClean="0"/>
              <a:t>экспорта направлено на </a:t>
            </a:r>
            <a:r>
              <a:rPr lang="ru-RU" sz="1600" b="1" dirty="0" smtClean="0"/>
              <a:t>28 стран ЕС</a:t>
            </a:r>
            <a:endParaRPr lang="en-GB" sz="1600" b="1" dirty="0" smtClean="0"/>
          </a:p>
          <a:p>
            <a:pPr marL="876928" lvl="1" indent="-355557">
              <a:lnSpc>
                <a:spcPct val="150000"/>
              </a:lnSpc>
              <a:buClr>
                <a:srgbClr val="78A22F"/>
              </a:buClr>
              <a:buFontTx/>
              <a:buChar char="•"/>
            </a:pPr>
            <a:r>
              <a:rPr lang="ru-RU" sz="1600" dirty="0" smtClean="0"/>
              <a:t>Основные</a:t>
            </a:r>
            <a:r>
              <a:rPr lang="en-GB" sz="1600" dirty="0" smtClean="0"/>
              <a:t> </a:t>
            </a:r>
            <a:r>
              <a:rPr lang="ru-RU" sz="1600" b="1" dirty="0" smtClean="0"/>
              <a:t>страны</a:t>
            </a:r>
            <a:r>
              <a:rPr lang="en-GB" sz="1600" dirty="0" smtClean="0"/>
              <a:t> </a:t>
            </a:r>
            <a:r>
              <a:rPr lang="ru-RU" sz="1600" dirty="0" smtClean="0"/>
              <a:t>экспорта</a:t>
            </a:r>
            <a:r>
              <a:rPr lang="en-GB" sz="1600" dirty="0" smtClean="0"/>
              <a:t>:</a:t>
            </a:r>
            <a:r>
              <a:rPr lang="sl-SI" sz="1600" dirty="0" smtClean="0"/>
              <a:t> </a:t>
            </a:r>
            <a:r>
              <a:rPr lang="ru-RU" sz="1600" dirty="0" smtClean="0"/>
              <a:t>Германия, Италия, Австрия, Хорватия, Франция</a:t>
            </a:r>
            <a:endParaRPr lang="sl-SI" sz="800" b="1" dirty="0" smtClean="0"/>
          </a:p>
          <a:p>
            <a:pPr marL="355557" indent="-355557">
              <a:lnSpc>
                <a:spcPct val="150000"/>
              </a:lnSpc>
              <a:buClr>
                <a:srgbClr val="78A22F"/>
              </a:buClr>
              <a:buFontTx/>
              <a:buChar char="•"/>
            </a:pPr>
            <a:r>
              <a:rPr lang="ru-RU" sz="1600" b="1" dirty="0" smtClean="0"/>
              <a:t>Партнеры и поставщики</a:t>
            </a:r>
            <a:r>
              <a:rPr lang="en-GB" sz="1600" b="1" dirty="0" smtClean="0"/>
              <a:t> </a:t>
            </a:r>
            <a:r>
              <a:rPr lang="ru-RU" sz="1600" dirty="0" smtClean="0"/>
              <a:t>многих международных компаний</a:t>
            </a:r>
            <a:r>
              <a:rPr lang="en-GB" sz="1600" b="1" dirty="0" smtClean="0"/>
              <a:t>: </a:t>
            </a:r>
            <a:r>
              <a:rPr lang="en-GB" sz="1600" dirty="0" smtClean="0"/>
              <a:t>BMW, RENAULT, SANDOZ, </a:t>
            </a:r>
            <a:r>
              <a:rPr lang="sl-SI" sz="1600" dirty="0" smtClean="0"/>
              <a:t>V</a:t>
            </a:r>
            <a:r>
              <a:rPr lang="en-GB" sz="1600" dirty="0" smtClean="0"/>
              <a:t>OLSKWAGEN, GOODYEAR</a:t>
            </a:r>
            <a:r>
              <a:rPr lang="sl-SI" sz="1600" dirty="0" smtClean="0"/>
              <a:t>, HENKEL, MICROSOFT, BOSCH SIEMENS, DANFOSS,  </a:t>
            </a:r>
            <a:r>
              <a:rPr lang="en-GB" sz="1600" dirty="0" smtClean="0"/>
              <a:t>YASKAWA</a:t>
            </a:r>
            <a:r>
              <a:rPr lang="en-GB" sz="1600" dirty="0"/>
              <a:t>, </a:t>
            </a:r>
            <a:r>
              <a:rPr lang="sl-SI" sz="1600" dirty="0" smtClean="0"/>
              <a:t>KANSAI PAINT, SRI...</a:t>
            </a:r>
            <a:endParaRPr lang="sl-SI" sz="16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Grafikon 13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558" y="1340996"/>
            <a:ext cx="5085780" cy="567598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061012" y="4171645"/>
            <a:ext cx="1430008" cy="230832"/>
          </a:xfrm>
          <a:prstGeom prst="rect">
            <a:avLst/>
          </a:prstGeom>
          <a:noFill/>
          <a:ln w="9525" algn="ctr">
            <a:solidFill>
              <a:srgbClr val="78A2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9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Источник</a:t>
            </a:r>
            <a:r>
              <a:rPr lang="en-GB" sz="9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: </a:t>
            </a:r>
            <a:r>
              <a:rPr lang="sl-SI" sz="9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SORS, </a:t>
            </a:r>
            <a:r>
              <a:rPr lang="en-GB" sz="9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201</a:t>
            </a:r>
            <a:r>
              <a:rPr lang="sl-SI" sz="9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6</a:t>
            </a:r>
            <a:endParaRPr lang="en-GB" sz="900" b="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17" name="Rectangle: Rounded Corners 6"/>
          <p:cNvSpPr/>
          <p:nvPr/>
        </p:nvSpPr>
        <p:spPr>
          <a:xfrm>
            <a:off x="0" y="5026191"/>
            <a:ext cx="5594555" cy="1531168"/>
          </a:xfrm>
          <a:prstGeom prst="roundRect">
            <a:avLst>
              <a:gd name="adj" fmla="val 0"/>
            </a:avLst>
          </a:prstGeom>
          <a:solidFill>
            <a:schemeClr val="tx1">
              <a:alpha val="19000"/>
            </a:schemeClr>
          </a:solid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– ЗАЛОГ ЭКОНОМИЧЕСКОГО РОСТА</a:t>
            </a:r>
            <a:endParaRPr lang="sl-SI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Заметный </a:t>
            </a:r>
            <a:r>
              <a:rPr lang="ru-RU" sz="1600" b="1" dirty="0" smtClean="0">
                <a:solidFill>
                  <a:schemeClr val="tx1"/>
                </a:solidFill>
              </a:rPr>
              <a:t>рост экспорта </a:t>
            </a:r>
            <a:r>
              <a:rPr lang="ru-RU" sz="1600" dirty="0" smtClean="0">
                <a:solidFill>
                  <a:schemeClr val="tx1"/>
                </a:solidFill>
              </a:rPr>
              <a:t>являлся ключевым фактором восстановления экономики Словении</a:t>
            </a:r>
          </a:p>
          <a:p>
            <a:pPr marL="171450" indent="-1714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Экспорт за последние годы являлся основным фактором </a:t>
            </a:r>
            <a:r>
              <a:rPr lang="ru-RU" sz="1600" b="1" dirty="0" smtClean="0">
                <a:solidFill>
                  <a:schemeClr val="tx1"/>
                </a:solidFill>
              </a:rPr>
              <a:t>роста ВВП</a:t>
            </a:r>
            <a:endParaRPr lang="sl-SI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6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78"/>
            <a:ext cx="10712808" cy="7593617"/>
          </a:xfrm>
          <a:prstGeom prst="rect">
            <a:avLst/>
          </a:prstGeom>
        </p:spPr>
      </p:pic>
      <p:sp>
        <p:nvSpPr>
          <p:cNvPr id="3" name="Rectangle 5"/>
          <p:cNvSpPr/>
          <p:nvPr/>
        </p:nvSpPr>
        <p:spPr>
          <a:xfrm>
            <a:off x="4238625" y="903231"/>
            <a:ext cx="6450013" cy="5674550"/>
          </a:xfrm>
          <a:prstGeom prst="rect">
            <a:avLst/>
          </a:prstGeom>
          <a:gradFill flip="none" rotWithShape="1">
            <a:gsLst>
              <a:gs pos="60000">
                <a:schemeClr val="bg1">
                  <a:alpha val="71000"/>
                </a:schemeClr>
              </a:gs>
              <a:gs pos="100000">
                <a:schemeClr val="bg1"/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Skupina 6"/>
          <p:cNvGrpSpPr/>
          <p:nvPr/>
        </p:nvGrpSpPr>
        <p:grpSpPr>
          <a:xfrm>
            <a:off x="0" y="-30767"/>
            <a:ext cx="10688638" cy="1256201"/>
            <a:chOff x="1" y="-25400"/>
            <a:chExt cx="10688637" cy="1256201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4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25400"/>
              <a:ext cx="2197100" cy="1256201"/>
            </a:xfrm>
            <a:prstGeom prst="rect">
              <a:avLst/>
            </a:prstGeom>
          </p:spPr>
        </p:pic>
        <p:sp>
          <p:nvSpPr>
            <p:cNvPr id="9" name="Pravokotnik 8"/>
            <p:cNvSpPr/>
            <p:nvPr/>
          </p:nvSpPr>
          <p:spPr>
            <a:xfrm>
              <a:off x="2197101" y="-25400"/>
              <a:ext cx="8491537" cy="12562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Pravokotnik 9"/>
            <p:cNvSpPr/>
            <p:nvPr/>
          </p:nvSpPr>
          <p:spPr>
            <a:xfrm>
              <a:off x="1557075" y="249188"/>
              <a:ext cx="86094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prstClr val="white"/>
                  </a:solidFill>
                  <a:latin typeface="+mj-lt"/>
                  <a:cs typeface="Myriad Pro"/>
                </a:rPr>
                <a:t>Драгоценные человеческие ресурсы</a:t>
              </a:r>
              <a:endParaRPr lang="en-GB" sz="2400" dirty="0">
                <a:solidFill>
                  <a:prstClr val="white"/>
                </a:solidFill>
                <a:latin typeface="+mj-lt"/>
                <a:cs typeface="Myriad Pro"/>
              </a:endParaRPr>
            </a:p>
          </p:txBody>
        </p:sp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66562" y="1123515"/>
            <a:ext cx="6902556" cy="62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78A22F"/>
              </a:buClr>
            </a:pPr>
            <a:r>
              <a:rPr lang="ru-RU" sz="1600" b="1" dirty="0" smtClean="0">
                <a:cs typeface="Arial" charset="0"/>
              </a:rPr>
              <a:t>Конкурентоспособность словенской рабочей силы</a:t>
            </a:r>
            <a:endParaRPr lang="en-GB" sz="1600" b="1" dirty="0" smtClean="0">
              <a:cs typeface="Arial" charset="0"/>
            </a:endParaRPr>
          </a:p>
          <a:p>
            <a:pPr>
              <a:buClr>
                <a:srgbClr val="78A22F"/>
              </a:buClr>
            </a:pPr>
            <a:r>
              <a:rPr lang="ru-RU" sz="1600" b="1" dirty="0" smtClean="0"/>
              <a:t>Качество образовательной системы</a:t>
            </a:r>
            <a:endParaRPr lang="en-GB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Высокий объем бюджетных средств, выделяемый на образование (более 5% ВВП),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Высокое количество студентов в системах среднего и высшего образования</a:t>
            </a:r>
          </a:p>
          <a:p>
            <a:pPr>
              <a:buClr>
                <a:srgbClr val="78A22F"/>
              </a:buClr>
            </a:pPr>
            <a:r>
              <a:rPr lang="ru-RU" sz="1600" b="1" dirty="0" smtClean="0"/>
              <a:t>Высокообразованная рабочая сила</a:t>
            </a:r>
            <a:endParaRPr lang="en-GB" sz="1600" b="1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22% </a:t>
            </a:r>
            <a:r>
              <a:rPr lang="ru-RU" sz="1600" dirty="0" smtClean="0"/>
              <a:t>университетское образование</a:t>
            </a:r>
            <a:r>
              <a:rPr lang="en-GB" sz="1600" dirty="0" smtClean="0"/>
              <a:t>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57% </a:t>
            </a:r>
            <a:r>
              <a:rPr lang="ru-RU" sz="1600" dirty="0" smtClean="0"/>
              <a:t>средняя школа</a:t>
            </a:r>
            <a:endParaRPr lang="en-GB" sz="1600" dirty="0" smtClean="0"/>
          </a:p>
          <a:p>
            <a:pPr>
              <a:buClr>
                <a:srgbClr val="78A22F"/>
              </a:buClr>
            </a:pPr>
            <a:r>
              <a:rPr lang="ru-RU" sz="1600" b="1" dirty="0" smtClean="0"/>
              <a:t>Знания и талант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Отличные </a:t>
            </a:r>
            <a:r>
              <a:rPr lang="ru-RU" sz="1600" b="1" dirty="0" smtClean="0"/>
              <a:t>ИТ-навыки и владение иностранными языками</a:t>
            </a:r>
            <a:r>
              <a:rPr lang="ru-RU" sz="1600" dirty="0" smtClean="0"/>
              <a:t> (большинство говорит как минимум на одном иностранном языке: английский, немецкий, итальянский, сербохорватский...)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Технологический менталитет</a:t>
            </a:r>
          </a:p>
          <a:p>
            <a:pPr>
              <a:buClr>
                <a:srgbClr val="78A22F"/>
              </a:buClr>
            </a:pPr>
            <a:r>
              <a:rPr lang="ru-RU" sz="1600" b="1" dirty="0" smtClean="0"/>
              <a:t>Доступность и качество рабочей силы</a:t>
            </a:r>
            <a:endParaRPr lang="en-GB" sz="1600" b="1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Высокая степень безработных с высшим образованием (20%)</a:t>
            </a:r>
            <a:endParaRPr lang="en-GB" sz="1600" dirty="0" smtClean="0"/>
          </a:p>
          <a:p>
            <a:pPr>
              <a:buClr>
                <a:srgbClr val="78A22F"/>
              </a:buClr>
            </a:pPr>
            <a:r>
              <a:rPr lang="ru-RU" sz="1600" b="1" dirty="0" smtClean="0"/>
              <a:t>Опытный персонал с отраслевыми навыками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Высокий процент разработчиков в области НИОКР (более 4 200 на миллион человек)</a:t>
            </a:r>
            <a:endParaRPr lang="en-GB" sz="1600" dirty="0" smtClean="0"/>
          </a:p>
          <a:p>
            <a:pPr>
              <a:buClr>
                <a:srgbClr val="78A22F"/>
              </a:buClr>
            </a:pPr>
            <a:r>
              <a:rPr lang="ru-RU" sz="1600" b="1" dirty="0" smtClean="0"/>
              <a:t>Производительность труда</a:t>
            </a:r>
            <a:endParaRPr lang="en-GB" sz="1600" b="1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Словенцы – одни из самых производительных работников региона</a:t>
            </a:r>
            <a:endParaRPr lang="en-GB" sz="1600" dirty="0" smtClean="0"/>
          </a:p>
        </p:txBody>
      </p:sp>
      <p:graphicFrame>
        <p:nvGraphicFramePr>
          <p:cNvPr id="20" name="Grafikon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472675"/>
              </p:ext>
            </p:extLst>
          </p:nvPr>
        </p:nvGraphicFramePr>
        <p:xfrm>
          <a:off x="77787" y="1304686"/>
          <a:ext cx="3510987" cy="313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 rot="16200000" flipV="1">
            <a:off x="2669958" y="3428533"/>
            <a:ext cx="1464711" cy="246221"/>
          </a:xfrm>
          <a:prstGeom prst="rect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1000" b="0" i="1" dirty="0" smtClean="0">
                <a:solidFill>
                  <a:schemeClr val="tx1"/>
                </a:solidFill>
                <a:latin typeface="Calibri"/>
              </a:rPr>
              <a:t>Источник</a:t>
            </a:r>
            <a:r>
              <a:rPr lang="en-GB" sz="1000" b="0" i="1" dirty="0" smtClean="0">
                <a:solidFill>
                  <a:schemeClr val="tx1"/>
                </a:solidFill>
                <a:latin typeface="Calibri"/>
              </a:rPr>
              <a:t>: </a:t>
            </a:r>
            <a:r>
              <a:rPr lang="sl-SI" sz="1000" b="0" i="1" dirty="0" smtClean="0">
                <a:solidFill>
                  <a:schemeClr val="tx1"/>
                </a:solidFill>
                <a:latin typeface="Calibri"/>
              </a:rPr>
              <a:t>IMD, </a:t>
            </a:r>
            <a:r>
              <a:rPr lang="en-GB" sz="1000" b="0" i="1" dirty="0" smtClean="0">
                <a:solidFill>
                  <a:schemeClr val="tx1"/>
                </a:solidFill>
                <a:latin typeface="Calibri"/>
              </a:rPr>
              <a:t>201</a:t>
            </a:r>
            <a:r>
              <a:rPr lang="sl-SI" sz="1000" b="0" i="1" dirty="0" smtClean="0">
                <a:solidFill>
                  <a:schemeClr val="tx1"/>
                </a:solidFill>
                <a:latin typeface="Calibri"/>
              </a:rPr>
              <a:t>7</a:t>
            </a:r>
            <a:endParaRPr lang="en-GB" sz="1000" b="0" i="1" dirty="0" smtClean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272675" y="5225586"/>
            <a:ext cx="3274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8A22F"/>
              </a:buClr>
            </a:pPr>
            <a:r>
              <a:rPr lang="ru-RU" sz="1400" i="1" dirty="0" smtClean="0"/>
              <a:t>Источники</a:t>
            </a:r>
            <a:r>
              <a:rPr lang="sl-SI" sz="1400" i="1" dirty="0"/>
              <a:t>: </a:t>
            </a:r>
            <a:r>
              <a:rPr lang="sl-SI" sz="1400" i="1" dirty="0" err="1"/>
              <a:t>World</a:t>
            </a:r>
            <a:r>
              <a:rPr lang="sl-SI" sz="1400" i="1" dirty="0"/>
              <a:t> Bank - </a:t>
            </a:r>
            <a:r>
              <a:rPr lang="sl-SI" sz="1400" i="1" dirty="0" err="1"/>
              <a:t>World</a:t>
            </a:r>
            <a:r>
              <a:rPr lang="sl-SI" sz="1400" i="1" dirty="0"/>
              <a:t> </a:t>
            </a:r>
            <a:r>
              <a:rPr lang="sl-SI" sz="1400" i="1" dirty="0" err="1"/>
              <a:t>Development</a:t>
            </a:r>
            <a:r>
              <a:rPr lang="sl-SI" sz="1400" i="1" dirty="0"/>
              <a:t> </a:t>
            </a:r>
            <a:r>
              <a:rPr lang="sl-SI" sz="1400" i="1" dirty="0" err="1"/>
              <a:t>Indicators</a:t>
            </a:r>
            <a:r>
              <a:rPr lang="sl-SI" sz="1400" i="1" dirty="0"/>
              <a:t>, </a:t>
            </a:r>
            <a:r>
              <a:rPr lang="sl-SI" sz="1400" i="1" dirty="0" err="1"/>
              <a:t>Financial</a:t>
            </a:r>
            <a:r>
              <a:rPr lang="sl-SI" sz="1400" i="1" dirty="0"/>
              <a:t> Times, </a:t>
            </a:r>
            <a:r>
              <a:rPr lang="sl-SI" sz="1400" i="1" dirty="0" smtClean="0"/>
              <a:t>CIA</a:t>
            </a:r>
            <a:r>
              <a:rPr lang="sl-SI" sz="1400" i="1" dirty="0"/>
              <a:t>: </a:t>
            </a:r>
            <a:r>
              <a:rPr lang="sl-SI" sz="1400" i="1" dirty="0" err="1"/>
              <a:t>The</a:t>
            </a:r>
            <a:r>
              <a:rPr lang="sl-SI" sz="1400" i="1" dirty="0"/>
              <a:t> </a:t>
            </a:r>
            <a:r>
              <a:rPr lang="sl-SI" sz="1400" i="1" dirty="0" err="1"/>
              <a:t>World</a:t>
            </a:r>
            <a:r>
              <a:rPr lang="sl-SI" sz="1400" i="1" dirty="0"/>
              <a:t> </a:t>
            </a:r>
            <a:r>
              <a:rPr lang="sl-SI" sz="1400" i="1" dirty="0" err="1"/>
              <a:t>Factbook</a:t>
            </a:r>
            <a:r>
              <a:rPr lang="sl-SI" sz="1400" i="1" dirty="0"/>
              <a:t>, </a:t>
            </a:r>
            <a:r>
              <a:rPr lang="sl-SI" sz="1400" i="1" dirty="0" err="1"/>
              <a:t>Intenational</a:t>
            </a:r>
            <a:r>
              <a:rPr lang="sl-SI" sz="1400" i="1" dirty="0"/>
              <a:t> </a:t>
            </a:r>
            <a:r>
              <a:rPr lang="sl-SI" sz="1400" i="1" dirty="0" err="1"/>
              <a:t>Labour</a:t>
            </a:r>
            <a:r>
              <a:rPr lang="sl-SI" sz="1400" i="1" dirty="0"/>
              <a:t> </a:t>
            </a:r>
            <a:r>
              <a:rPr lang="sl-SI" sz="1400" i="1" dirty="0" err="1"/>
              <a:t>Organisation</a:t>
            </a:r>
            <a:r>
              <a:rPr lang="sl-SI" sz="1400" i="1" dirty="0"/>
              <a:t>. 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0382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78"/>
            <a:ext cx="10712808" cy="75936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7" y="1253817"/>
            <a:ext cx="10588671" cy="5318437"/>
          </a:xfrm>
          <a:prstGeom prst="rect">
            <a:avLst/>
          </a:prstGeom>
        </p:spPr>
      </p:pic>
      <p:sp>
        <p:nvSpPr>
          <p:cNvPr id="17412" name="Pravokotnik 18"/>
          <p:cNvSpPr>
            <a:spLocks noChangeArrowheads="1"/>
          </p:cNvSpPr>
          <p:nvPr/>
        </p:nvSpPr>
        <p:spPr bwMode="auto">
          <a:xfrm>
            <a:off x="293196" y="1398778"/>
            <a:ext cx="10395443" cy="4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4" tIns="52138" rIns="104274" bIns="52138">
            <a:spAutoFit/>
          </a:bodyPr>
          <a:lstStyle/>
          <a:p>
            <a:pPr>
              <a:lnSpc>
                <a:spcPts val="2965"/>
              </a:lnSpc>
            </a:pPr>
            <a:endParaRPr lang="sl-SI" sz="1800" dirty="0">
              <a:solidFill>
                <a:srgbClr val="000000"/>
              </a:solidFill>
            </a:endParaRPr>
          </a:p>
        </p:txBody>
      </p:sp>
      <p:sp>
        <p:nvSpPr>
          <p:cNvPr id="17413" name="Pravokotnik 5"/>
          <p:cNvSpPr>
            <a:spLocks noChangeArrowheads="1"/>
          </p:cNvSpPr>
          <p:nvPr/>
        </p:nvSpPr>
        <p:spPr bwMode="auto">
          <a:xfrm>
            <a:off x="293196" y="1650873"/>
            <a:ext cx="10102247" cy="338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4" tIns="52138" rIns="104274" bIns="52138">
            <a:spAutoFit/>
          </a:bodyPr>
          <a:lstStyle/>
          <a:p>
            <a:pPr algn="ctr"/>
            <a:endParaRPr lang="sl-SI" sz="3200" dirty="0">
              <a:solidFill>
                <a:srgbClr val="72AF2F"/>
              </a:solidFill>
              <a:latin typeface="Chaparral Pro"/>
            </a:endParaRPr>
          </a:p>
          <a:p>
            <a:pPr algn="ctr"/>
            <a:endParaRPr lang="sl-SI" sz="3200" dirty="0">
              <a:solidFill>
                <a:srgbClr val="72AF2F"/>
              </a:solidFill>
              <a:latin typeface="Chaparral Pro"/>
            </a:endParaRPr>
          </a:p>
          <a:p>
            <a:pPr algn="ctr"/>
            <a:endParaRPr lang="sl-SI" sz="900" dirty="0">
              <a:solidFill>
                <a:srgbClr val="72AF2F"/>
              </a:solidFill>
              <a:latin typeface="Chaparral Pro"/>
            </a:endParaRPr>
          </a:p>
          <a:p>
            <a:pPr algn="ctr"/>
            <a:endParaRPr lang="sl-SI" sz="900" dirty="0">
              <a:solidFill>
                <a:srgbClr val="72AF2F"/>
              </a:solidFill>
              <a:latin typeface="Chaparral Pro"/>
            </a:endParaRPr>
          </a:p>
          <a:p>
            <a:pPr algn="ctr"/>
            <a:endParaRPr lang="en-US" sz="900" dirty="0">
              <a:solidFill>
                <a:srgbClr val="72AF2F"/>
              </a:solidFill>
              <a:latin typeface="Chaparral Pro"/>
            </a:endParaRPr>
          </a:p>
          <a:p>
            <a:pPr algn="ctr" hangingPunct="0"/>
            <a:endParaRPr lang="sl-SI" dirty="0">
              <a:solidFill>
                <a:srgbClr val="72AF2F"/>
              </a:solidFill>
            </a:endParaRPr>
          </a:p>
          <a:p>
            <a:pPr algn="ctr" hangingPunct="0"/>
            <a:endParaRPr lang="sl-SI" sz="2300" dirty="0">
              <a:solidFill>
                <a:srgbClr val="72AF2F"/>
              </a:solidFill>
            </a:endParaRPr>
          </a:p>
          <a:p>
            <a:pPr algn="ctr" hangingPunct="0"/>
            <a:r>
              <a:rPr lang="sl-SI" sz="900" dirty="0">
                <a:solidFill>
                  <a:srgbClr val="72AF2F"/>
                </a:solidFill>
              </a:rPr>
              <a:t> </a:t>
            </a:r>
          </a:p>
          <a:p>
            <a:pPr algn="ctr" hangingPunct="0"/>
            <a:r>
              <a:rPr lang="sl-SI" sz="2300" dirty="0">
                <a:solidFill>
                  <a:srgbClr val="72AF2F"/>
                </a:solidFill>
              </a:rPr>
              <a:t>		              </a:t>
            </a:r>
          </a:p>
          <a:p>
            <a:pPr algn="ctr" hangingPunct="0"/>
            <a:endParaRPr lang="sl-SI" sz="2300" dirty="0">
              <a:solidFill>
                <a:srgbClr val="72AF2F"/>
              </a:solidFill>
            </a:endParaRPr>
          </a:p>
          <a:p>
            <a:pPr algn="ctr" hangingPunct="0"/>
            <a:r>
              <a:rPr lang="sl-SI" sz="2300" dirty="0">
                <a:solidFill>
                  <a:srgbClr val="72AF2F"/>
                </a:solidFill>
              </a:rPr>
              <a:t>			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-646874" y="6893967"/>
            <a:ext cx="5344319" cy="382293"/>
          </a:xfrm>
          <a:prstGeom prst="rect">
            <a:avLst/>
          </a:prstGeom>
        </p:spPr>
        <p:txBody>
          <a:bodyPr lIns="104274" tIns="52138" rIns="104274" bIns="52138">
            <a:spAutoFit/>
          </a:bodyPr>
          <a:lstStyle/>
          <a:p>
            <a:pPr algn="ctr" hangingPunct="0">
              <a:defRPr/>
            </a:pPr>
            <a:endParaRPr lang="sl-SI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 Cond"/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7196100" y="6217161"/>
            <a:ext cx="3513878" cy="459237"/>
          </a:xfrm>
          <a:prstGeom prst="rect">
            <a:avLst/>
          </a:prstGeom>
        </p:spPr>
        <p:txBody>
          <a:bodyPr lIns="104274" tIns="52138" rIns="104274" bIns="52138">
            <a:spAutoFit/>
          </a:bodyPr>
          <a:lstStyle/>
          <a:p>
            <a:pPr>
              <a:defRPr/>
            </a:pPr>
            <a:endParaRPr lang="sl-SI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 C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15700" y="2311400"/>
            <a:ext cx="914400" cy="914400"/>
          </a:xfrm>
          <a:prstGeom prst="rect">
            <a:avLst/>
          </a:prstGeom>
        </p:spPr>
        <p:txBody>
          <a:bodyPr vert="horz" wrap="none" lIns="104287" tIns="52144" rIns="104287" bIns="52144" rtlCol="0">
            <a:normAutofit/>
          </a:bodyPr>
          <a:lstStyle/>
          <a:p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2266950" y="462875"/>
            <a:ext cx="8421688" cy="610937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kupina 14"/>
          <p:cNvGrpSpPr/>
          <p:nvPr/>
        </p:nvGrpSpPr>
        <p:grpSpPr>
          <a:xfrm>
            <a:off x="1" y="-2384"/>
            <a:ext cx="10688638" cy="1256201"/>
            <a:chOff x="1" y="-25400"/>
            <a:chExt cx="10688637" cy="1256201"/>
          </a:xfrm>
        </p:grpSpPr>
        <p:pic>
          <p:nvPicPr>
            <p:cNvPr id="18" name="Slika 17"/>
            <p:cNvPicPr>
              <a:picLocks noChangeAspect="1"/>
            </p:cNvPicPr>
            <p:nvPr/>
          </p:nvPicPr>
          <p:blipFill>
            <a:blip r:embed="rId5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25400"/>
              <a:ext cx="2197100" cy="1256201"/>
            </a:xfrm>
            <a:prstGeom prst="rect">
              <a:avLst/>
            </a:prstGeom>
          </p:spPr>
        </p:pic>
        <p:sp>
          <p:nvSpPr>
            <p:cNvPr id="19" name="Pravokotnik 18"/>
            <p:cNvSpPr/>
            <p:nvPr/>
          </p:nvSpPr>
          <p:spPr>
            <a:xfrm>
              <a:off x="2197101" y="-25400"/>
              <a:ext cx="8491537" cy="12562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23" name="Pravokotnik 22"/>
          <p:cNvSpPr/>
          <p:nvPr/>
        </p:nvSpPr>
        <p:spPr>
          <a:xfrm>
            <a:off x="1438272" y="411439"/>
            <a:ext cx="8258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+mj-lt"/>
                <a:cs typeface="Myriad Pro"/>
              </a:rPr>
              <a:t>Инновационный дух</a:t>
            </a:r>
            <a:r>
              <a:rPr lang="sl-SI" sz="4000" b="1" dirty="0" smtClean="0">
                <a:solidFill>
                  <a:prstClr val="white"/>
                </a:solidFill>
                <a:latin typeface="+mj-lt"/>
                <a:cs typeface="Myriad Pro"/>
              </a:rPr>
              <a:t> </a:t>
            </a:r>
            <a:endParaRPr lang="sl-SI" sz="2400" dirty="0">
              <a:solidFill>
                <a:prstClr val="white"/>
              </a:solidFill>
              <a:latin typeface="+mj-lt"/>
              <a:cs typeface="Myriad Pro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2333265" y="1338651"/>
            <a:ext cx="8275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708E31"/>
              </a:buClr>
            </a:pPr>
            <a:r>
              <a:rPr lang="ru-RU" sz="2400" b="1" dirty="0" smtClean="0">
                <a:solidFill>
                  <a:srgbClr val="708E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НИОКР</a:t>
            </a:r>
            <a:endParaRPr lang="sl-SI" sz="2400" b="1" dirty="0" smtClean="0">
              <a:solidFill>
                <a:srgbClr val="708E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1077" indent="-391077">
              <a:spcBef>
                <a:spcPct val="20000"/>
              </a:spcBef>
              <a:buClr>
                <a:srgbClr val="708E31"/>
              </a:buClr>
              <a:buFontTx/>
              <a:buChar char="•"/>
            </a:pPr>
            <a:r>
              <a:rPr lang="ru-RU" sz="2000" dirty="0" smtClean="0"/>
              <a:t>Быстрый рост интенсивности НИОКР</a:t>
            </a:r>
            <a:endParaRPr lang="en-US" sz="2000" dirty="0" smtClean="0"/>
          </a:p>
          <a:p>
            <a:pPr marL="391077" indent="-391077">
              <a:spcBef>
                <a:spcPct val="20000"/>
              </a:spcBef>
              <a:buClr>
                <a:srgbClr val="708E31"/>
              </a:buClr>
              <a:buFontTx/>
              <a:buChar char="•"/>
            </a:pPr>
            <a:r>
              <a:rPr lang="ru-RU" sz="2000" dirty="0" smtClean="0"/>
              <a:t>Постоянный рост расходов на НИОКР</a:t>
            </a:r>
          </a:p>
          <a:p>
            <a:pPr marL="391077" indent="-391077">
              <a:spcBef>
                <a:spcPct val="20000"/>
              </a:spcBef>
              <a:buClr>
                <a:srgbClr val="708E31"/>
              </a:buClr>
              <a:buFontTx/>
              <a:buChar char="•"/>
            </a:pPr>
            <a:r>
              <a:rPr lang="ru-RU" sz="2000" dirty="0" smtClean="0"/>
              <a:t>Важное </a:t>
            </a:r>
            <a:r>
              <a:rPr lang="ru-RU" sz="2000" b="1" dirty="0" smtClean="0"/>
              <a:t>конкурентное преимущество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>
              <a:spcBef>
                <a:spcPct val="20000"/>
              </a:spcBef>
              <a:buClr>
                <a:srgbClr val="708E31"/>
              </a:buClr>
            </a:pPr>
            <a:r>
              <a:rPr lang="ru-RU" sz="2000" dirty="0" smtClean="0"/>
              <a:t>Словения – среди лидирующих стран ЕС по НИОКР на предприятиях</a:t>
            </a:r>
            <a:endParaRPr lang="en-US" sz="2000" dirty="0" smtClean="0"/>
          </a:p>
          <a:p>
            <a:pPr marL="391077" indent="-391077">
              <a:spcBef>
                <a:spcPct val="20000"/>
              </a:spcBef>
              <a:buClr>
                <a:srgbClr val="708E31"/>
              </a:buClr>
              <a:buFontTx/>
              <a:buChar char="•"/>
            </a:pPr>
            <a:r>
              <a:rPr lang="ru-RU" sz="2000" dirty="0" smtClean="0"/>
              <a:t>Сильная </a:t>
            </a:r>
            <a:r>
              <a:rPr lang="ru-RU" sz="2000" b="1" dirty="0" smtClean="0"/>
              <a:t>защита интеллектуальной собственности</a:t>
            </a:r>
            <a:endParaRPr lang="ru-RU" sz="2000" b="1" dirty="0"/>
          </a:p>
          <a:p>
            <a:pPr marL="391077" indent="-391077">
              <a:spcBef>
                <a:spcPct val="20000"/>
              </a:spcBef>
              <a:buClr>
                <a:srgbClr val="708E31"/>
              </a:buClr>
              <a:buFontTx/>
              <a:buChar char="•"/>
            </a:pPr>
            <a:r>
              <a:rPr lang="ru-RU" sz="2000" dirty="0" smtClean="0"/>
              <a:t>Высокое качество </a:t>
            </a:r>
            <a:r>
              <a:rPr lang="ru-RU" sz="2000" b="1" dirty="0" smtClean="0"/>
              <a:t>научно-исследовательских учреждений</a:t>
            </a:r>
            <a:endParaRPr lang="en-US" sz="2000" b="1" dirty="0"/>
          </a:p>
        </p:txBody>
      </p:sp>
      <p:sp>
        <p:nvSpPr>
          <p:cNvPr id="24" name="Rectangle: Rounded Corners 9"/>
          <p:cNvSpPr/>
          <p:nvPr/>
        </p:nvSpPr>
        <p:spPr>
          <a:xfrm>
            <a:off x="0" y="1416820"/>
            <a:ext cx="2252983" cy="1448136"/>
          </a:xfrm>
          <a:prstGeom prst="roundRect">
            <a:avLst>
              <a:gd name="adj" fmla="val 0"/>
            </a:avLst>
          </a:prstGeom>
          <a:solidFill>
            <a:schemeClr val="bg1">
              <a:alpha val="82000"/>
            </a:schemeClr>
          </a:solid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600" dirty="0" smtClean="0">
                <a:solidFill>
                  <a:schemeClr val="tx1"/>
                </a:solidFill>
              </a:rPr>
              <a:t>Доля </a:t>
            </a:r>
            <a:r>
              <a:rPr lang="ru-RU" sz="1600" b="1" dirty="0" smtClean="0">
                <a:solidFill>
                  <a:schemeClr val="tx1"/>
                </a:solidFill>
              </a:rPr>
              <a:t>ВВП</a:t>
            </a:r>
            <a:r>
              <a:rPr lang="ru-RU" sz="1600" dirty="0" smtClean="0">
                <a:solidFill>
                  <a:schemeClr val="tx1"/>
                </a:solidFill>
              </a:rPr>
              <a:t>, выделяемая на НИОКР, превышает средний уровень ЕС: 2,39%</a:t>
            </a:r>
          </a:p>
        </p:txBody>
      </p:sp>
      <p:sp>
        <p:nvSpPr>
          <p:cNvPr id="25" name="Rectangle: Rounded Corners 11"/>
          <p:cNvSpPr/>
          <p:nvPr/>
        </p:nvSpPr>
        <p:spPr>
          <a:xfrm>
            <a:off x="5179101" y="4150799"/>
            <a:ext cx="4975680" cy="1888726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marL="391077" indent="-391077">
              <a:spcBef>
                <a:spcPct val="20000"/>
              </a:spcBef>
              <a:buClr>
                <a:srgbClr val="708E31"/>
              </a:buClr>
              <a:buFontTx/>
              <a:buChar char="•"/>
            </a:pPr>
            <a:r>
              <a:rPr lang="ru-RU" sz="1600" dirty="0" smtClean="0"/>
              <a:t>Среди 50 </a:t>
            </a:r>
            <a:r>
              <a:rPr lang="ru-RU" sz="1600" b="1" dirty="0" smtClean="0"/>
              <a:t>самых инновационных экономик</a:t>
            </a:r>
            <a:r>
              <a:rPr lang="ru-RU" sz="1600" dirty="0" smtClean="0"/>
              <a:t> Словения занимает 24-е место.</a:t>
            </a:r>
          </a:p>
          <a:p>
            <a:pPr marL="391077" indent="-391077">
              <a:spcBef>
                <a:spcPct val="20000"/>
              </a:spcBef>
              <a:buClr>
                <a:srgbClr val="708E31"/>
              </a:buClr>
              <a:buFontTx/>
              <a:buChar char="•"/>
            </a:pPr>
            <a:r>
              <a:rPr lang="ru-RU" sz="1600" dirty="0" smtClean="0"/>
              <a:t>Словения признана страной с </a:t>
            </a:r>
            <a:r>
              <a:rPr lang="ru-RU" sz="1600" b="1" dirty="0" smtClean="0"/>
              <a:t>быстрейшим ростом инноваций</a:t>
            </a:r>
            <a:r>
              <a:rPr lang="ru-RU" sz="1600" dirty="0" smtClean="0"/>
              <a:t>, наряду с Австрией, Бельгией, Францией, Ирландией, Люксембургом, Нидерландами</a:t>
            </a:r>
            <a:r>
              <a:rPr lang="en-GB" sz="1600" dirty="0" smtClean="0"/>
              <a:t> </a:t>
            </a:r>
            <a:r>
              <a:rPr lang="ru-RU" sz="1600" dirty="0" smtClean="0"/>
              <a:t>и Великобританией</a:t>
            </a:r>
            <a:r>
              <a:rPr lang="en-GB" sz="1600" dirty="0" smtClean="0"/>
              <a:t>.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402947" y="6070117"/>
            <a:ext cx="489057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b="0" i="1">
                <a:latin typeface="Calibri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dirty="0" smtClean="0"/>
              <a:t>Источники</a:t>
            </a:r>
            <a:r>
              <a:rPr lang="en-GB" dirty="0" smtClean="0"/>
              <a:t>: </a:t>
            </a:r>
            <a:r>
              <a:rPr lang="sl-SI" dirty="0" smtClean="0"/>
              <a:t>Eurostat, </a:t>
            </a:r>
            <a:r>
              <a:rPr lang="en-US" dirty="0" smtClean="0"/>
              <a:t>European Innovation Scoreboard 2015</a:t>
            </a:r>
            <a:r>
              <a:rPr lang="sl-SI" dirty="0" smtClean="0"/>
              <a:t>, 2016 </a:t>
            </a:r>
            <a:r>
              <a:rPr lang="sl-SI" dirty="0" err="1" smtClean="0"/>
              <a:t>Bloomberg</a:t>
            </a:r>
            <a:r>
              <a:rPr lang="sl-SI" dirty="0" smtClean="0"/>
              <a:t> </a:t>
            </a:r>
            <a:r>
              <a:rPr lang="sl-SI" dirty="0" err="1" smtClean="0"/>
              <a:t>Innovation</a:t>
            </a:r>
            <a:r>
              <a:rPr lang="sl-SI" dirty="0" smtClean="0"/>
              <a:t> </a:t>
            </a:r>
            <a:r>
              <a:rPr lang="sl-SI" dirty="0" err="1" smtClean="0"/>
              <a:t>Index</a:t>
            </a:r>
            <a:r>
              <a:rPr lang="sl-SI" dirty="0" smtClean="0"/>
              <a:t>, WEF – Global </a:t>
            </a:r>
            <a:r>
              <a:rPr lang="sl-SI" dirty="0" err="1" smtClean="0"/>
              <a:t>Competitiveness</a:t>
            </a:r>
            <a:r>
              <a:rPr lang="sl-SI" dirty="0" smtClean="0"/>
              <a:t> </a:t>
            </a:r>
            <a:r>
              <a:rPr lang="sl-SI" dirty="0" err="1" smtClean="0"/>
              <a:t>Report</a:t>
            </a:r>
            <a:r>
              <a:rPr lang="sl-SI" dirty="0" smtClean="0"/>
              <a:t> .</a:t>
            </a:r>
            <a:endParaRPr lang="en-GB" dirty="0"/>
          </a:p>
        </p:txBody>
      </p:sp>
      <p:sp>
        <p:nvSpPr>
          <p:cNvPr id="27" name="Rectangle: Rounded Corners 9"/>
          <p:cNvSpPr/>
          <p:nvPr/>
        </p:nvSpPr>
        <p:spPr>
          <a:xfrm>
            <a:off x="2402947" y="4138872"/>
            <a:ext cx="2542906" cy="1884618"/>
          </a:xfrm>
          <a:prstGeom prst="roundRect">
            <a:avLst>
              <a:gd name="adj" fmla="val 0"/>
            </a:avLst>
          </a:prstGeom>
          <a:gradFill flip="none" rotWithShape="1">
            <a:gsLst>
              <a:gs pos="3000">
                <a:srgbClr val="FFFFFF">
                  <a:alpha val="81000"/>
                </a:srgbClr>
              </a:gs>
              <a:gs pos="100000">
                <a:schemeClr val="bg1">
                  <a:alpha val="62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708E31"/>
                </a:solidFill>
              </a:rPr>
              <a:t>ПЕРЕДОВАЯ ПРАКТИКА ПО НИОКР</a:t>
            </a:r>
            <a:endParaRPr lang="sl-SI" sz="1600" b="1" dirty="0" smtClean="0">
              <a:solidFill>
                <a:srgbClr val="708E3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Словения в этой области находится </a:t>
            </a:r>
            <a:r>
              <a:rPr lang="ru-RU" sz="1600" b="1" dirty="0" smtClean="0">
                <a:solidFill>
                  <a:schemeClr val="tx1"/>
                </a:solidFill>
              </a:rPr>
              <a:t>среди лидирующих стран </a:t>
            </a:r>
            <a:r>
              <a:rPr lang="ru-RU" sz="1600" dirty="0" smtClean="0">
                <a:solidFill>
                  <a:schemeClr val="tx1"/>
                </a:solidFill>
              </a:rPr>
              <a:t>Центральной и Восточной Европы</a:t>
            </a:r>
            <a:r>
              <a:rPr lang="sl-SI" sz="1600" dirty="0" smtClean="0">
                <a:solidFill>
                  <a:schemeClr val="tx1"/>
                </a:solidFill>
              </a:rPr>
              <a:t>.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401597" y="5936767"/>
            <a:ext cx="1463756" cy="266700"/>
          </a:xfrm>
          <a:prstGeom prst="rect">
            <a:avLst/>
          </a:prstGeom>
        </p:spPr>
        <p:txBody>
          <a:bodyPr vert="horz" wrap="square" lIns="104287" tIns="52144" rIns="104287" bIns="52144" rtlCol="0">
            <a:noAutofit/>
          </a:bodyPr>
          <a:lstStyle/>
          <a:p>
            <a:r>
              <a:rPr lang="ru-RU" sz="1000" dirty="0" smtClean="0"/>
              <a:t>Исследовательский центр компании «КРКА»</a:t>
            </a:r>
            <a:endParaRPr lang="sl-SI" sz="1000" dirty="0" smtClean="0"/>
          </a:p>
        </p:txBody>
      </p:sp>
    </p:spTree>
    <p:extLst>
      <p:ext uri="{BB962C8B-B14F-4D97-AF65-F5344CB8AC3E}">
        <p14:creationId xmlns:p14="http://schemas.microsoft.com/office/powerpoint/2010/main" val="408057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78"/>
            <a:ext cx="10712808" cy="7593617"/>
          </a:xfrm>
          <a:prstGeom prst="rect">
            <a:avLst/>
          </a:prstGeom>
        </p:spPr>
      </p:pic>
      <p:grpSp>
        <p:nvGrpSpPr>
          <p:cNvPr id="28" name="Skupina 27"/>
          <p:cNvGrpSpPr/>
          <p:nvPr/>
        </p:nvGrpSpPr>
        <p:grpSpPr>
          <a:xfrm>
            <a:off x="0" y="-30767"/>
            <a:ext cx="10688638" cy="1256201"/>
            <a:chOff x="1" y="-25400"/>
            <a:chExt cx="10688637" cy="1256201"/>
          </a:xfrm>
        </p:grpSpPr>
        <p:pic>
          <p:nvPicPr>
            <p:cNvPr id="29" name="Slika 28"/>
            <p:cNvPicPr>
              <a:picLocks noChangeAspect="1"/>
            </p:cNvPicPr>
            <p:nvPr/>
          </p:nvPicPr>
          <p:blipFill>
            <a:blip r:embed="rId3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25400"/>
              <a:ext cx="2197100" cy="1256201"/>
            </a:xfrm>
            <a:prstGeom prst="rect">
              <a:avLst/>
            </a:prstGeom>
          </p:spPr>
        </p:pic>
        <p:sp>
          <p:nvSpPr>
            <p:cNvPr id="30" name="Pravokotnik 29"/>
            <p:cNvSpPr/>
            <p:nvPr/>
          </p:nvSpPr>
          <p:spPr>
            <a:xfrm>
              <a:off x="2197101" y="-25400"/>
              <a:ext cx="8491537" cy="12562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1" name="Pravokotnik 30"/>
            <p:cNvSpPr/>
            <p:nvPr/>
          </p:nvSpPr>
          <p:spPr>
            <a:xfrm>
              <a:off x="1814250" y="323638"/>
              <a:ext cx="82581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</a:rPr>
                <a:t>Выгодный инвестиционный климат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272784" y="1624832"/>
            <a:ext cx="4371952" cy="167019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  <a:effectLst>
            <a:reflection stA="45000" endPos="0" dist="50800" dir="5400000" sy="-100000" algn="bl" rotWithShape="0"/>
          </a:effectLst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600" b="1" dirty="0" smtClean="0">
                <a:solidFill>
                  <a:srgbClr val="708E31"/>
                </a:solidFill>
              </a:rPr>
              <a:t>НАЧАТЬ БИЗНЕС – БЫСТРО И ПРОСТО</a:t>
            </a:r>
            <a:endParaRPr lang="en-GB" sz="1600" b="1" dirty="0">
              <a:solidFill>
                <a:srgbClr val="708E31"/>
              </a:solidFill>
            </a:endParaRPr>
          </a:p>
          <a:p>
            <a:pPr>
              <a:spcBef>
                <a:spcPct val="20000"/>
              </a:spcBef>
              <a:buClr>
                <a:schemeClr val="bg1"/>
              </a:buClr>
            </a:pPr>
            <a:endParaRPr lang="en-GB" sz="1000" b="1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708E3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Только 2 бесплатные процедуры для регистрации фирмы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708E3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Регистрация ООО занимает не более 5 дней (минимальный объем уставного капитала - </a:t>
            </a:r>
            <a:r>
              <a:rPr lang="en-GB" sz="1600" dirty="0" smtClean="0">
                <a:solidFill>
                  <a:schemeClr val="tx1"/>
                </a:solidFill>
              </a:rPr>
              <a:t>€ </a:t>
            </a:r>
            <a:r>
              <a:rPr lang="en-GB" sz="1600" dirty="0">
                <a:solidFill>
                  <a:schemeClr val="tx1"/>
                </a:solidFill>
              </a:rPr>
              <a:t>7,500)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5655733" y="1379561"/>
            <a:ext cx="4681538" cy="2572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8E31"/>
                </a:solidFill>
              </a:rPr>
              <a:t>КОРПОРАТИВНЫЙ ПОДОХОДНЫЙ НАЛОГ</a:t>
            </a:r>
            <a:endParaRPr lang="sl-SI" sz="1600" b="1" dirty="0">
              <a:solidFill>
                <a:srgbClr val="708E31"/>
              </a:solidFill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1</a:t>
            </a:r>
            <a:r>
              <a:rPr lang="sl-SI" sz="1600" b="1" dirty="0">
                <a:solidFill>
                  <a:schemeClr val="tx1"/>
                </a:solidFill>
              </a:rPr>
              <a:t>9 </a:t>
            </a:r>
            <a:r>
              <a:rPr lang="en-GB" sz="1600" b="1" dirty="0">
                <a:solidFill>
                  <a:schemeClr val="tx1"/>
                </a:solidFill>
              </a:rPr>
              <a:t>%</a:t>
            </a:r>
            <a:endParaRPr lang="sl-SI" sz="1600" b="1" dirty="0">
              <a:solidFill>
                <a:schemeClr val="tx1"/>
              </a:solidFill>
            </a:endParaRPr>
          </a:p>
          <a:p>
            <a:pPr algn="ctr"/>
            <a:endParaRPr lang="sl-SI" sz="1600" b="1" dirty="0">
              <a:solidFill>
                <a:srgbClr val="708E3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Налоговые льготы</a:t>
            </a:r>
            <a:r>
              <a:rPr lang="en-GB" sz="1600" b="1" dirty="0" smtClean="0">
                <a:solidFill>
                  <a:schemeClr val="tx1"/>
                </a:solidFill>
              </a:rPr>
              <a:t>: </a:t>
            </a:r>
            <a:endParaRPr lang="sl-SI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До 100% объема инвестиций в НИОКР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До 40% объема инвестиций в оборудование и нематериальные долгосрочные активы</a:t>
            </a:r>
            <a:r>
              <a:rPr lang="en-GB" sz="1600" dirty="0">
                <a:solidFill>
                  <a:schemeClr val="tx1"/>
                </a:solidFill>
              </a:rPr>
              <a:t> 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800742" y="4789670"/>
            <a:ext cx="2989961" cy="1060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8E31"/>
                </a:solidFill>
              </a:rPr>
              <a:t>НАЛОГ НА ПРИРОСТ КАПИТАЛА</a:t>
            </a:r>
            <a:endParaRPr lang="sl-SI" sz="1600" b="1" dirty="0" smtClean="0">
              <a:solidFill>
                <a:srgbClr val="708E3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0 </a:t>
            </a:r>
            <a:r>
              <a:rPr lang="en-GB" sz="1600" dirty="0">
                <a:solidFill>
                  <a:schemeClr val="tx1"/>
                </a:solidFill>
              </a:rPr>
              <a:t>– 25% </a:t>
            </a:r>
            <a:r>
              <a:rPr lang="sl-SI" sz="1600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 smtClean="0">
                <a:solidFill>
                  <a:schemeClr val="tx1"/>
                </a:solidFill>
              </a:rPr>
              <a:t>зависимо от срока хранения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7750305" y="4328052"/>
            <a:ext cx="2568357" cy="11695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8E31"/>
                </a:solidFill>
              </a:rPr>
              <a:t>ЛИЧНЫЙ ПОДОХОДНЫЙ НАЛОГ</a:t>
            </a:r>
            <a:endParaRPr lang="sl-SI" sz="1600" b="1" dirty="0">
              <a:solidFill>
                <a:srgbClr val="708E3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Прогрессивные ставки</a:t>
            </a:r>
            <a:r>
              <a:rPr lang="en-GB" sz="1600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16, 27, 34, 39 </a:t>
            </a:r>
            <a:r>
              <a:rPr lang="ru-RU" sz="1600" dirty="0">
                <a:solidFill>
                  <a:schemeClr val="tx1"/>
                </a:solidFill>
              </a:rPr>
              <a:t>и</a:t>
            </a:r>
            <a:r>
              <a:rPr lang="en-GB" sz="1600" dirty="0" smtClean="0">
                <a:solidFill>
                  <a:schemeClr val="tx1"/>
                </a:solidFill>
              </a:rPr>
              <a:t> 50 %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3" name="PoljeZBesedilom 1"/>
          <p:cNvSpPr txBox="1"/>
          <p:nvPr/>
        </p:nvSpPr>
        <p:spPr>
          <a:xfrm>
            <a:off x="1756424" y="5908680"/>
            <a:ext cx="7374586" cy="61913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87" tIns="52144" rIns="104287" bIns="52144" anchor="ctr"/>
          <a:lstStyle>
            <a:defPPr>
              <a:defRPr lang="en-US"/>
            </a:defPPr>
            <a:lvl1pPr>
              <a:spcBef>
                <a:spcPct val="20000"/>
              </a:spcBef>
              <a:buClr>
                <a:schemeClr val="bg1"/>
              </a:buClr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/>
              <a:t>Финансовые стимулы и схемы поддержки</a:t>
            </a:r>
            <a:r>
              <a:rPr lang="en-US" sz="1600" b="0" dirty="0" smtClean="0"/>
              <a:t> </a:t>
            </a:r>
            <a:r>
              <a:rPr lang="ru-RU" sz="1600" b="0" dirty="0" smtClean="0"/>
              <a:t>доступны также компаниям, находящимся в</a:t>
            </a:r>
            <a:r>
              <a:rPr lang="en-US" sz="1600" b="0" dirty="0" smtClean="0"/>
              <a:t> </a:t>
            </a:r>
            <a:r>
              <a:rPr lang="ru-RU" sz="1600" dirty="0" smtClean="0"/>
              <a:t>иностранной собственности</a:t>
            </a:r>
            <a:r>
              <a:rPr lang="sl-SI" b="0" dirty="0" smtClean="0"/>
              <a:t>.</a:t>
            </a:r>
            <a:endParaRPr lang="en-US" b="0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72783" y="4328052"/>
            <a:ext cx="2922701" cy="1169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bg1"/>
              </a:buClr>
            </a:pPr>
            <a:r>
              <a:rPr lang="ru-RU" sz="1600" b="1" dirty="0" smtClean="0">
                <a:solidFill>
                  <a:srgbClr val="708E31"/>
                </a:solidFill>
              </a:rPr>
              <a:t>НДС</a:t>
            </a:r>
            <a:endParaRPr lang="sl-SI" sz="1600" b="1" dirty="0">
              <a:solidFill>
                <a:srgbClr val="708E31"/>
              </a:solidFill>
            </a:endParaRPr>
          </a:p>
          <a:p>
            <a:pPr indent="-285750" algn="ct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22</a:t>
            </a:r>
            <a:r>
              <a:rPr lang="sl-SI" sz="16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% - </a:t>
            </a:r>
            <a:r>
              <a:rPr lang="ru-RU" sz="1600" dirty="0" smtClean="0">
                <a:solidFill>
                  <a:schemeClr val="tx1"/>
                </a:solidFill>
              </a:rPr>
              <a:t>стандартная ставка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sl-SI" sz="1600" dirty="0">
              <a:solidFill>
                <a:schemeClr val="tx1"/>
              </a:solidFill>
            </a:endParaRPr>
          </a:p>
          <a:p>
            <a:pPr indent="-285750" algn="ct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9.5</a:t>
            </a:r>
            <a:r>
              <a:rPr lang="sl-SI" sz="16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% - </a:t>
            </a:r>
            <a:r>
              <a:rPr lang="ru-RU" sz="1600" dirty="0" smtClean="0">
                <a:solidFill>
                  <a:schemeClr val="tx1"/>
                </a:solidFill>
              </a:rPr>
              <a:t>сниженная ставка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78"/>
            <a:ext cx="10712808" cy="7593617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0" y="-30767"/>
            <a:ext cx="10688638" cy="1256201"/>
            <a:chOff x="1" y="-25400"/>
            <a:chExt cx="10688637" cy="1256201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3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25400"/>
              <a:ext cx="2197100" cy="1256201"/>
            </a:xfrm>
            <a:prstGeom prst="rect">
              <a:avLst/>
            </a:prstGeom>
          </p:spPr>
        </p:pic>
        <p:sp>
          <p:nvSpPr>
            <p:cNvPr id="8" name="Pravokotnik 7"/>
            <p:cNvSpPr/>
            <p:nvPr/>
          </p:nvSpPr>
          <p:spPr>
            <a:xfrm>
              <a:off x="2197101" y="-25400"/>
              <a:ext cx="8491537" cy="12562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Pravokotnik 8"/>
            <p:cNvSpPr/>
            <p:nvPr/>
          </p:nvSpPr>
          <p:spPr>
            <a:xfrm>
              <a:off x="1557075" y="249188"/>
              <a:ext cx="82581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prstClr val="white"/>
                  </a:solidFill>
                  <a:latin typeface="+mj-lt"/>
                  <a:cs typeface="Myriad Pro"/>
                </a:rPr>
                <a:t>Отличная инфраструктура</a:t>
              </a:r>
              <a:endParaRPr lang="sl-SI" sz="2400" dirty="0">
                <a:solidFill>
                  <a:prstClr val="white"/>
                </a:solidFill>
                <a:latin typeface="+mj-lt"/>
                <a:cs typeface="Myriad Pro"/>
              </a:endParaRPr>
            </a:p>
          </p:txBody>
        </p: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64128" y="4401239"/>
            <a:ext cx="3158010" cy="2140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708E31"/>
                </a:solidFill>
              </a:rPr>
              <a:t>КОММУНАЛЬНОЕ ОБСЛУЖИВАНИЕ</a:t>
            </a:r>
            <a:endParaRPr lang="sl-SI" sz="1600" b="1" dirty="0">
              <a:solidFill>
                <a:srgbClr val="708E31"/>
              </a:solidFill>
            </a:endParaRPr>
          </a:p>
          <a:p>
            <a:pPr marL="0" lvl="1" fontAlgn="b"/>
            <a:endParaRPr lang="sl-SI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1" indent="-285750" fontAlgn="b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Качественное снабжение электроэнергией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</a:t>
            </a:r>
            <a:r>
              <a:rPr lang="sl-SI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баллов от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sl-SI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мировой рейтинг </a:t>
            </a:r>
            <a:r>
              <a:rPr lang="sl-SI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WEF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lvl="1" indent="-285750" fontAlgn="b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Промышленные площадки со всем необходимым,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недалеко от автострад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26830" y="1230691"/>
            <a:ext cx="4527456" cy="3170548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600" b="1" dirty="0" smtClean="0">
                <a:solidFill>
                  <a:schemeClr val="tx1"/>
                </a:solidFill>
              </a:rPr>
              <a:t>ПОРТОВАЯ ИНФРАСТРУКТУРА</a:t>
            </a:r>
            <a:endParaRPr lang="sl-SI" sz="1600" b="1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ru-RU" sz="1600" b="1" dirty="0" smtClean="0">
                <a:solidFill>
                  <a:schemeClr val="tx1"/>
                </a:solidFill>
              </a:rPr>
              <a:t>Порт Копер</a:t>
            </a:r>
            <a:r>
              <a:rPr lang="en-GB" sz="1600" b="1" noProof="1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Один из самых северных портов </a:t>
            </a:r>
            <a:r>
              <a:rPr lang="ru-RU" sz="1600" b="1" dirty="0" smtClean="0">
                <a:solidFill>
                  <a:schemeClr val="tx1"/>
                </a:solidFill>
              </a:rPr>
              <a:t>Средиземного моря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Самый короткий путь в </a:t>
            </a:r>
            <a:r>
              <a:rPr lang="ru-RU" sz="1600" b="1" dirty="0" smtClean="0">
                <a:solidFill>
                  <a:schemeClr val="tx1"/>
                </a:solidFill>
              </a:rPr>
              <a:t>Центральную и Восточную Европу</a:t>
            </a:r>
            <a:r>
              <a:rPr lang="ru-RU" sz="1600" dirty="0" smtClean="0">
                <a:solidFill>
                  <a:schemeClr val="tx1"/>
                </a:solidFill>
              </a:rPr>
              <a:t>: хорошие связи с внутриконтинентальными местами, крупнейшими рынками Цен. и Вос. Европы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Высокое качество портовой инфраструктуры</a:t>
            </a:r>
            <a:r>
              <a:rPr lang="en-GB" sz="1600" b="1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en-GB" sz="1600" dirty="0" smtClean="0">
                <a:solidFill>
                  <a:schemeClr val="tx1"/>
                </a:solidFill>
              </a:rPr>
              <a:t>(</a:t>
            </a:r>
            <a:r>
              <a:rPr lang="ru-RU" sz="1400" dirty="0" smtClean="0">
                <a:solidFill>
                  <a:schemeClr val="tx1"/>
                </a:solidFill>
              </a:rPr>
              <a:t>Рейтинг </a:t>
            </a:r>
            <a:r>
              <a:rPr lang="en-GB" sz="1400" dirty="0" smtClean="0">
                <a:solidFill>
                  <a:schemeClr val="tx1"/>
                </a:solidFill>
              </a:rPr>
              <a:t>WEF </a:t>
            </a:r>
            <a:r>
              <a:rPr lang="ru-RU" sz="1400" dirty="0" smtClean="0">
                <a:solidFill>
                  <a:schemeClr val="tx1"/>
                </a:solidFill>
              </a:rPr>
              <a:t>– 31-е место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010168" y="3106119"/>
            <a:ext cx="4640092" cy="1852382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  <a:effectLst>
            <a:reflection stA="45000" endPos="0" dist="50800" dir="5400000" sy="-100000" algn="bl" rotWithShape="0"/>
          </a:effectLst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600" b="1" dirty="0" smtClean="0">
                <a:solidFill>
                  <a:schemeClr val="tx1"/>
                </a:solidFill>
              </a:rPr>
              <a:t>МЕСТНАЯ ИНФРАСТРУКТУРА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chemeClr val="bg1"/>
              </a:buClr>
            </a:pPr>
            <a:endParaRPr lang="en-GB" sz="1000" b="1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Отличная транспортная система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1"/>
                </a:solidFill>
              </a:rPr>
              <a:t>3 </a:t>
            </a:r>
            <a:r>
              <a:rPr lang="ru-RU" sz="1600" b="1" dirty="0" smtClean="0">
                <a:solidFill>
                  <a:schemeClr val="tx1"/>
                </a:solidFill>
              </a:rPr>
              <a:t>международных аэропорта</a:t>
            </a:r>
            <a:r>
              <a:rPr lang="ru-RU" sz="1600" dirty="0" smtClean="0">
                <a:solidFill>
                  <a:schemeClr val="tx1"/>
                </a:solidFill>
              </a:rPr>
              <a:t>, пассажирские и грузовые перевозки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Общее качество инфраструктуры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– среди лучших в регионе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903754" y="1333123"/>
            <a:ext cx="5736696" cy="1772996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  <a:effectLst>
            <a:reflection stA="45000" endPos="0" dist="50800" dir="5400000" sy="-100000" algn="bl" rotWithShape="0"/>
          </a:effectLst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ru-RU" sz="1600" b="1" dirty="0" smtClean="0">
                <a:solidFill>
                  <a:schemeClr val="tx1"/>
                </a:solidFill>
              </a:rPr>
              <a:t>ИКТ-ИНФРАСТРУКТУРА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 marL="285750" indent="-285750" fontAlgn="b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Хорошо разработанная общая ИКТ-инфраструктура, надежное подключение к Интернету (высокое количество </a:t>
            </a:r>
            <a:r>
              <a:rPr lang="ru-RU" sz="1600" b="1" dirty="0" smtClean="0">
                <a:solidFill>
                  <a:schemeClr val="tx1"/>
                </a:solidFill>
              </a:rPr>
              <a:t>безопасных серверов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fontAlgn="b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Высокая плотность и самое высокое качество </a:t>
            </a:r>
            <a:r>
              <a:rPr lang="ru-RU" sz="1600" b="1" dirty="0" smtClean="0">
                <a:solidFill>
                  <a:schemeClr val="tx1"/>
                </a:solidFill>
              </a:rPr>
              <a:t>наземной телефонной сети</a:t>
            </a:r>
            <a:endParaRPr lang="en-GB" sz="1600" b="1" dirty="0">
              <a:solidFill>
                <a:schemeClr val="tx1"/>
              </a:solidFill>
            </a:endParaRPr>
          </a:p>
        </p:txBody>
      </p:sp>
      <p:grpSp>
        <p:nvGrpSpPr>
          <p:cNvPr id="17" name="Group 1044"/>
          <p:cNvGrpSpPr/>
          <p:nvPr/>
        </p:nvGrpSpPr>
        <p:grpSpPr>
          <a:xfrm>
            <a:off x="0" y="4257367"/>
            <a:ext cx="3337298" cy="2377613"/>
            <a:chOff x="281569" y="1529376"/>
            <a:chExt cx="5277785" cy="4430346"/>
          </a:xfrm>
        </p:grpSpPr>
        <p:sp>
          <p:nvSpPr>
            <p:cNvPr id="18" name="Rectangle 1043"/>
            <p:cNvSpPr/>
            <p:nvPr/>
          </p:nvSpPr>
          <p:spPr>
            <a:xfrm>
              <a:off x="281569" y="1529376"/>
              <a:ext cx="5277785" cy="4430345"/>
            </a:xfrm>
            <a:prstGeom prst="rect">
              <a:avLst/>
            </a:prstGeom>
            <a:noFill/>
            <a:ln w="104775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4000" y="1537750"/>
              <a:ext cx="5220163" cy="442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78"/>
            <a:ext cx="10712808" cy="7593617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0" y="-30767"/>
            <a:ext cx="10688638" cy="1161477"/>
            <a:chOff x="1" y="-25400"/>
            <a:chExt cx="10688637" cy="1256201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3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25400"/>
              <a:ext cx="2197100" cy="1256201"/>
            </a:xfrm>
            <a:prstGeom prst="rect">
              <a:avLst/>
            </a:prstGeom>
          </p:spPr>
        </p:pic>
        <p:sp>
          <p:nvSpPr>
            <p:cNvPr id="9" name="Pravokotnik 8"/>
            <p:cNvSpPr/>
            <p:nvPr/>
          </p:nvSpPr>
          <p:spPr>
            <a:xfrm>
              <a:off x="2197101" y="-25400"/>
              <a:ext cx="8491537" cy="12562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Pravokotnik 9"/>
            <p:cNvSpPr/>
            <p:nvPr/>
          </p:nvSpPr>
          <p:spPr>
            <a:xfrm>
              <a:off x="1557075" y="249188"/>
              <a:ext cx="82581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prstClr val="white"/>
                  </a:solidFill>
                  <a:latin typeface="+mj-lt"/>
                  <a:cs typeface="Myriad Pro"/>
                </a:rPr>
                <a:t>Доступ к региональным рынкам</a:t>
              </a:r>
              <a:endParaRPr lang="sl-SI" sz="2400" dirty="0">
                <a:solidFill>
                  <a:prstClr val="white"/>
                </a:solidFill>
                <a:latin typeface="+mj-lt"/>
                <a:cs typeface="Myriad Pro"/>
              </a:endParaRPr>
            </a:p>
          </p:txBody>
        </p:sp>
      </p:grpSp>
      <p:sp>
        <p:nvSpPr>
          <p:cNvPr id="12" name="Rectangle: Rounded Corners 7"/>
          <p:cNvSpPr/>
          <p:nvPr/>
        </p:nvSpPr>
        <p:spPr>
          <a:xfrm>
            <a:off x="462057" y="1528353"/>
            <a:ext cx="4413769" cy="1991662"/>
          </a:xfrm>
          <a:prstGeom prst="roundRect">
            <a:avLst>
              <a:gd name="adj" fmla="val 0"/>
            </a:avLst>
          </a:prstGeom>
          <a:solidFill>
            <a:schemeClr val="tx1">
              <a:alpha val="19000"/>
            </a:schemeClr>
          </a:solid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r>
              <a:rPr lang="ru-RU" sz="1600" b="1" dirty="0" smtClean="0">
                <a:solidFill>
                  <a:srgbClr val="708E31"/>
                </a:solidFill>
              </a:rPr>
              <a:t>ХОРОШИЕ СВЯЗИ С РЫНКАМИ РЕГИОНА</a:t>
            </a:r>
            <a:endParaRPr lang="sl-SI" sz="1600" dirty="0">
              <a:solidFill>
                <a:srgbClr val="708E31"/>
              </a:solidFill>
            </a:endParaRPr>
          </a:p>
          <a:p>
            <a:pPr marL="0" lvl="1" fontAlgn="b"/>
            <a:endParaRPr lang="sl-SI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1" indent="-285750" fontAlgn="b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Совместная история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– бывшая Югославия (70 лет) и Габсбургская монархия (более 500 лет)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285750" lvl="1" indent="-285750" fontAlgn="b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Мы хорошо </a:t>
            </a:r>
            <a:r>
              <a:rPr lang="ru-RU" sz="1600" b="1" dirty="0" smtClean="0">
                <a:solidFill>
                  <a:schemeClr val="tx1"/>
                </a:solidFill>
              </a:rPr>
              <a:t>знаем и понимаем</a:t>
            </a:r>
            <a:r>
              <a:rPr lang="ru-RU" sz="1600" dirty="0" smtClean="0">
                <a:solidFill>
                  <a:schemeClr val="tx1"/>
                </a:solidFill>
              </a:rPr>
              <a:t> наших соседей (обычаи, культура, язык)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62057" y="4171009"/>
            <a:ext cx="3622675" cy="20724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reflection stA="45000" endPos="0" dist="50800" dir="5400000" sy="-100000" algn="bl" rotWithShape="0"/>
          </a:effectLst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marL="285750" indent="-285750">
              <a:spcBef>
                <a:spcPct val="20000"/>
              </a:spcBef>
              <a:buClr>
                <a:srgbClr val="708E3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</a:rPr>
              <a:t>Словенские компании и торговые марки занимают хорошее положение</a:t>
            </a:r>
            <a:r>
              <a:rPr lang="ru-RU" sz="1600" dirty="0" smtClean="0">
                <a:solidFill>
                  <a:schemeClr val="bg1"/>
                </a:solidFill>
              </a:rPr>
              <a:t> в регионе Западных Балкан</a:t>
            </a:r>
            <a:endParaRPr lang="sl-SI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708E3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Словенские компании – среди </a:t>
            </a:r>
            <a:r>
              <a:rPr lang="ru-RU" sz="1600" b="1" dirty="0" smtClean="0">
                <a:solidFill>
                  <a:schemeClr val="bg1"/>
                </a:solidFill>
              </a:rPr>
              <a:t>крупнейших инвесторов</a:t>
            </a:r>
            <a:r>
              <a:rPr lang="ru-RU" sz="1600" dirty="0" smtClean="0">
                <a:solidFill>
                  <a:schemeClr val="bg1"/>
                </a:solidFill>
              </a:rPr>
              <a:t> в отдельных странах Западных Балкан</a:t>
            </a:r>
            <a:endParaRPr lang="sl-SI" sz="1600" dirty="0">
              <a:solidFill>
                <a:schemeClr val="bg1"/>
              </a:solidFill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826" y="1225435"/>
            <a:ext cx="5894154" cy="53914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7650986" y="3547841"/>
            <a:ext cx="1267969" cy="56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 defTabSz="709733">
              <a:lnSpc>
                <a:spcPct val="90000"/>
              </a:lnSpc>
              <a:spcAft>
                <a:spcPct val="35000"/>
              </a:spcAft>
            </a:pPr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Балтико-Адриатический коридор</a:t>
            </a:r>
            <a:endParaRPr lang="en-GB" sz="1100" b="1" i="1" dirty="0"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72"/>
          <p:cNvSpPr>
            <a:spLocks noChangeArrowheads="1"/>
          </p:cNvSpPr>
          <p:nvPr/>
        </p:nvSpPr>
        <p:spPr bwMode="auto">
          <a:xfrm>
            <a:off x="8284971" y="5105163"/>
            <a:ext cx="1351174" cy="41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 defTabSz="709733">
              <a:lnSpc>
                <a:spcPct val="90000"/>
              </a:lnSpc>
              <a:spcAft>
                <a:spcPct val="35000"/>
              </a:spcAft>
            </a:pPr>
            <a:r>
              <a:rPr lang="ru-RU" sz="1100" b="1" i="1" dirty="0" smtClean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Панъевропейский коридор</a:t>
            </a:r>
            <a:endParaRPr lang="en-GB" sz="1100" b="1" i="1" dirty="0">
              <a:solidFill>
                <a:schemeClr val="accent5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73"/>
          <p:cNvSpPr>
            <a:spLocks noChangeArrowheads="1"/>
          </p:cNvSpPr>
          <p:nvPr/>
        </p:nvSpPr>
        <p:spPr bwMode="auto">
          <a:xfrm>
            <a:off x="6442869" y="4831733"/>
            <a:ext cx="1530714" cy="40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568" tIns="47284" rIns="94568" bIns="47284">
            <a:spAutoFit/>
          </a:bodyPr>
          <a:lstStyle/>
          <a:p>
            <a:pPr algn="ctr" defTabSz="643586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accent3"/>
                </a:solidFill>
                <a:cs typeface="Tahoma" pitchFamily="34" charset="0"/>
              </a:rPr>
              <a:t>Средиземноморский </a:t>
            </a:r>
            <a:r>
              <a:rPr lang="ru-RU" sz="1100" b="1" dirty="0" smtClean="0">
                <a:solidFill>
                  <a:schemeClr val="accent3"/>
                </a:solidFill>
                <a:cs typeface="Tahoma" pitchFamily="34" charset="0"/>
              </a:rPr>
              <a:t>коридор - </a:t>
            </a:r>
            <a:r>
              <a:rPr lang="sl-SI" sz="1100" b="1" dirty="0" smtClean="0">
                <a:solidFill>
                  <a:schemeClr val="accent3"/>
                </a:solidFill>
                <a:cs typeface="Tahoma" pitchFamily="34" charset="0"/>
              </a:rPr>
              <a:t>TEN-T</a:t>
            </a:r>
            <a:endParaRPr lang="en-GB" sz="1100" b="1" dirty="0">
              <a:solidFill>
                <a:schemeClr val="accent3"/>
              </a:solidFill>
              <a:cs typeface="Tahoma" pitchFamily="34" charset="0"/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7559293" y="1130710"/>
            <a:ext cx="3129345" cy="1656145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ru-RU" sz="1600" b="1" dirty="0" smtClean="0">
                <a:solidFill>
                  <a:srgbClr val="708E31"/>
                </a:solidFill>
              </a:rPr>
              <a:t>ГЕОСТРАТЕГИЧЕСКОЕ ПОЛОЖЕНИЕ</a:t>
            </a:r>
            <a:endParaRPr lang="sl-SI" sz="1600" b="1" dirty="0" smtClean="0">
              <a:solidFill>
                <a:srgbClr val="708E31"/>
              </a:solidFill>
            </a:endParaRPr>
          </a:p>
          <a:p>
            <a:pPr>
              <a:buClr>
                <a:srgbClr val="83983D"/>
              </a:buClr>
            </a:pPr>
            <a:r>
              <a:rPr lang="ru-RU" sz="1600" i="1" dirty="0" smtClean="0">
                <a:solidFill>
                  <a:schemeClr val="tx1"/>
                </a:solidFill>
              </a:rPr>
              <a:t>Простой</a:t>
            </a:r>
            <a:r>
              <a:rPr lang="en-GB" sz="1600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</a:rPr>
              <a:t>доступ</a:t>
            </a:r>
            <a:r>
              <a:rPr lang="en-GB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к</a:t>
            </a:r>
            <a:r>
              <a:rPr lang="en-GB" sz="1600" i="1" dirty="0" smtClean="0">
                <a:solidFill>
                  <a:schemeClr val="tx1"/>
                </a:solidFill>
              </a:rPr>
              <a:t>:</a:t>
            </a:r>
            <a:endParaRPr lang="sl-SI" sz="1600" i="1" dirty="0" smtClean="0">
              <a:solidFill>
                <a:schemeClr val="tx1"/>
              </a:solidFill>
            </a:endParaRPr>
          </a:p>
          <a:p>
            <a:pPr marL="171450" indent="-171450">
              <a:buClr>
                <a:srgbClr val="83983D"/>
              </a:buCl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Рынкам ЕС</a:t>
            </a:r>
            <a:r>
              <a:rPr lang="en-US" sz="1600" i="1" dirty="0" smtClean="0">
                <a:solidFill>
                  <a:schemeClr val="tx1"/>
                </a:solidFill>
              </a:rPr>
              <a:t> (500</a:t>
            </a:r>
            <a:r>
              <a:rPr lang="ru-RU" sz="1600" i="1" dirty="0" smtClean="0">
                <a:solidFill>
                  <a:schemeClr val="tx1"/>
                </a:solidFill>
              </a:rPr>
              <a:t> миллионов жителей</a:t>
            </a:r>
            <a:r>
              <a:rPr lang="en-US" sz="1600" i="1" dirty="0" smtClean="0">
                <a:solidFill>
                  <a:schemeClr val="tx1"/>
                </a:solidFill>
              </a:rPr>
              <a:t>)  </a:t>
            </a:r>
            <a:endParaRPr lang="sl-SI" sz="1600" i="1" dirty="0" smtClean="0">
              <a:solidFill>
                <a:schemeClr val="tx1"/>
              </a:solidFill>
            </a:endParaRPr>
          </a:p>
          <a:p>
            <a:pPr marL="171450" indent="-171450">
              <a:buClr>
                <a:srgbClr val="83983D"/>
              </a:buCl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Рынкам Восточной Европы </a:t>
            </a:r>
            <a:r>
              <a:rPr lang="en-US" sz="1600" i="1" dirty="0" smtClean="0">
                <a:solidFill>
                  <a:schemeClr val="tx1"/>
                </a:solidFill>
              </a:rPr>
              <a:t>(</a:t>
            </a:r>
            <a:r>
              <a:rPr lang="en-US" sz="1600" i="1" dirty="0">
                <a:solidFill>
                  <a:schemeClr val="tx1"/>
                </a:solidFill>
              </a:rPr>
              <a:t>200 </a:t>
            </a:r>
            <a:r>
              <a:rPr lang="ru-RU" sz="1600" i="1" dirty="0" smtClean="0">
                <a:solidFill>
                  <a:schemeClr val="tx1"/>
                </a:solidFill>
              </a:rPr>
              <a:t>миллионов жителей</a:t>
            </a:r>
            <a:r>
              <a:rPr lang="en-US" sz="1600" i="1" dirty="0" smtClean="0">
                <a:solidFill>
                  <a:schemeClr val="tx1"/>
                </a:solidFill>
              </a:rPr>
              <a:t>)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1" y="-35578"/>
            <a:ext cx="10734149" cy="759361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00" y="7135719"/>
            <a:ext cx="2128838" cy="308659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0" y="-30767"/>
            <a:ext cx="10688638" cy="1256201"/>
            <a:chOff x="1" y="-25400"/>
            <a:chExt cx="10688637" cy="1256201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4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25400"/>
              <a:ext cx="2197100" cy="1256201"/>
            </a:xfrm>
            <a:prstGeom prst="rect">
              <a:avLst/>
            </a:prstGeom>
          </p:spPr>
        </p:pic>
        <p:sp>
          <p:nvSpPr>
            <p:cNvPr id="8" name="Pravokotnik 7"/>
            <p:cNvSpPr/>
            <p:nvPr/>
          </p:nvSpPr>
          <p:spPr>
            <a:xfrm>
              <a:off x="2197101" y="-25400"/>
              <a:ext cx="8491537" cy="12562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Pravokotnik 8"/>
            <p:cNvSpPr/>
            <p:nvPr/>
          </p:nvSpPr>
          <p:spPr>
            <a:xfrm>
              <a:off x="940385" y="249188"/>
              <a:ext cx="82581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prstClr val="white"/>
                  </a:solidFill>
                  <a:latin typeface="+mj-lt"/>
                  <a:cs typeface="Myriad Pro"/>
                </a:rPr>
                <a:t>Качество жизни</a:t>
              </a:r>
              <a:endParaRPr lang="en-GB" sz="2400" dirty="0">
                <a:solidFill>
                  <a:prstClr val="white"/>
                </a:solidFill>
                <a:latin typeface="+mj-lt"/>
                <a:cs typeface="Myriad Pro"/>
              </a:endParaRPr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225433"/>
            <a:ext cx="10712808" cy="537201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spcBef>
                <a:spcPct val="20000"/>
              </a:spcBef>
              <a:buClr>
                <a:srgbClr val="708E31"/>
              </a:buClr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ВЫСОКИЙ УРОВЕНЬ ЖИЗНИ</a:t>
            </a:r>
            <a:endParaRPr lang="en-GB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708E3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Умеренный климат, хорошо сохраненная сельская местность, активный образ жизни, популярное туристическое направление</a:t>
            </a:r>
          </a:p>
          <a:p>
            <a:pPr marL="285750" indent="-285750">
              <a:spcBef>
                <a:spcPct val="20000"/>
              </a:spcBef>
              <a:buClr>
                <a:srgbClr val="708E3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14-е место в рейтинге </a:t>
            </a:r>
            <a:r>
              <a:rPr lang="sl-SI" sz="2000" b="1" dirty="0" err="1" smtClean="0">
                <a:solidFill>
                  <a:schemeClr val="bg1"/>
                </a:solidFill>
              </a:rPr>
              <a:t>Quality</a:t>
            </a:r>
            <a:r>
              <a:rPr lang="sl-SI" sz="2000" b="1" dirty="0" smtClean="0">
                <a:solidFill>
                  <a:schemeClr val="bg1"/>
                </a:solidFill>
              </a:rPr>
              <a:t> </a:t>
            </a:r>
            <a:r>
              <a:rPr lang="sl-SI" sz="2000" b="1" dirty="0" err="1" smtClean="0">
                <a:solidFill>
                  <a:schemeClr val="bg1"/>
                </a:solidFill>
              </a:rPr>
              <a:t>of</a:t>
            </a:r>
            <a:r>
              <a:rPr lang="sl-SI" sz="2000" b="1" dirty="0" smtClean="0">
                <a:solidFill>
                  <a:schemeClr val="bg1"/>
                </a:solidFill>
              </a:rPr>
              <a:t> </a:t>
            </a:r>
            <a:r>
              <a:rPr lang="sl-SI" sz="2000" b="1" dirty="0" err="1" smtClean="0">
                <a:solidFill>
                  <a:schemeClr val="bg1"/>
                </a:solidFill>
              </a:rPr>
              <a:t>Life</a:t>
            </a:r>
            <a:r>
              <a:rPr lang="sl-SI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Index </a:t>
            </a:r>
            <a:r>
              <a:rPr lang="sl-SI" sz="2000" b="1" dirty="0" smtClean="0">
                <a:solidFill>
                  <a:schemeClr val="bg1"/>
                </a:solidFill>
              </a:rPr>
              <a:t>2018 (</a:t>
            </a:r>
            <a:r>
              <a:rPr lang="sl-SI" sz="2000" b="1" dirty="0" err="1" smtClean="0">
                <a:solidFill>
                  <a:schemeClr val="bg1"/>
                </a:solidFill>
              </a:rPr>
              <a:t>Numbeo</a:t>
            </a:r>
            <a:r>
              <a:rPr lang="sl-SI" sz="2000" b="1" dirty="0" smtClean="0">
                <a:solidFill>
                  <a:schemeClr val="bg1"/>
                </a:solidFill>
              </a:rPr>
              <a:t>)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20000"/>
              </a:spcBef>
              <a:buClr>
                <a:srgbClr val="708E31"/>
              </a:buClr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ОБРАЗОВАНИЕ</a:t>
            </a:r>
            <a:endParaRPr lang="en-GB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708E3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Ряд международных школ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708E3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Система образования самого высокого уровня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rgbClr val="708E31"/>
              </a:buClr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БЕЗОПАСНОСТЬ</a:t>
            </a:r>
            <a:endParaRPr lang="en-GB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708E3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7-е самое безопасное государство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(Global Peace Index 2017)</a:t>
            </a:r>
            <a:endParaRPr lang="sl-SI" sz="20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rgbClr val="708E31"/>
              </a:buClr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ЗДРАВООХРАНЕНИЕ</a:t>
            </a:r>
            <a:endParaRPr lang="en-GB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708E3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Сильная система здравоохранение</a:t>
            </a:r>
            <a:r>
              <a:rPr lang="en-GB" sz="2000" b="1" dirty="0" smtClean="0">
                <a:solidFill>
                  <a:schemeClr val="bg1"/>
                </a:solidFill>
              </a:rPr>
              <a:t> (</a:t>
            </a:r>
            <a:r>
              <a:rPr lang="ru-RU" sz="2000" b="1" dirty="0">
                <a:solidFill>
                  <a:schemeClr val="bg1"/>
                </a:solidFill>
              </a:rPr>
              <a:t>Ожидаемая продолжительность жизни при </a:t>
            </a:r>
            <a:r>
              <a:rPr lang="ru-RU" sz="2000" b="1" dirty="0" smtClean="0">
                <a:solidFill>
                  <a:schemeClr val="bg1"/>
                </a:solidFill>
              </a:rPr>
              <a:t>рождении – 78 лет</a:t>
            </a:r>
            <a:r>
              <a:rPr lang="en-GB" sz="2000" b="1" dirty="0" smtClean="0">
                <a:solidFill>
                  <a:schemeClr val="bg1"/>
                </a:solidFill>
              </a:rPr>
              <a:t>) 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7937267" y="5855503"/>
            <a:ext cx="22873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8A22F"/>
              </a:buClr>
            </a:pPr>
            <a:r>
              <a:rPr lang="ru-RU" sz="1100" i="1" dirty="0" smtClean="0"/>
              <a:t>Источники</a:t>
            </a:r>
            <a:r>
              <a:rPr lang="sl-SI" sz="1100" i="1" dirty="0" smtClean="0"/>
              <a:t>: WEF - </a:t>
            </a:r>
            <a:r>
              <a:rPr lang="sl-SI" sz="1100" i="1" dirty="0"/>
              <a:t>Global Competitiveness Report, </a:t>
            </a:r>
            <a:r>
              <a:rPr lang="sl-SI" sz="1100" i="1" dirty="0" smtClean="0"/>
              <a:t>Financial Times, CIA: The World Factbook.</a:t>
            </a:r>
            <a:endParaRPr lang="en-GB" sz="11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slovn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104287" tIns="52144" rIns="104287" bIns="52144" rtlCol="0">
        <a:normAutofit/>
      </a:bodyPr>
      <a:lstStyle>
        <a:defPPr>
          <a:defRPr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27473</TotalTime>
  <Words>850</Words>
  <Application>Microsoft Office PowerPoint</Application>
  <PresentationFormat>Произвольный</PresentationFormat>
  <Paragraphs>150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Naslovnica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Terminal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Erjavec</dc:creator>
  <cp:lastModifiedBy>Вагапова </cp:lastModifiedBy>
  <cp:revision>988</cp:revision>
  <cp:lastPrinted>2017-03-08T14:39:30Z</cp:lastPrinted>
  <dcterms:created xsi:type="dcterms:W3CDTF">2013-01-16T09:45:49Z</dcterms:created>
  <dcterms:modified xsi:type="dcterms:W3CDTF">2018-09-17T12:35:04Z</dcterms:modified>
</cp:coreProperties>
</file>