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256" r:id="rId2"/>
    <p:sldId id="321" r:id="rId3"/>
    <p:sldId id="322" r:id="rId4"/>
    <p:sldId id="323" r:id="rId5"/>
    <p:sldId id="285" r:id="rId6"/>
    <p:sldId id="265" r:id="rId7"/>
    <p:sldId id="298" r:id="rId8"/>
    <p:sldId id="299" r:id="rId9"/>
    <p:sldId id="259" r:id="rId10"/>
    <p:sldId id="294" r:id="rId11"/>
    <p:sldId id="295" r:id="rId12"/>
    <p:sldId id="296" r:id="rId13"/>
    <p:sldId id="297" r:id="rId14"/>
    <p:sldId id="300" r:id="rId15"/>
    <p:sldId id="326" r:id="rId16"/>
    <p:sldId id="328" r:id="rId17"/>
    <p:sldId id="301" r:id="rId18"/>
    <p:sldId id="302" r:id="rId19"/>
    <p:sldId id="329" r:id="rId20"/>
    <p:sldId id="339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40" r:id="rId29"/>
    <p:sldId id="338" r:id="rId30"/>
    <p:sldId id="342" r:id="rId31"/>
    <p:sldId id="343" r:id="rId32"/>
    <p:sldId id="344" r:id="rId33"/>
    <p:sldId id="341" r:id="rId34"/>
    <p:sldId id="345" r:id="rId35"/>
    <p:sldId id="330" r:id="rId36"/>
    <p:sldId id="346" r:id="rId37"/>
    <p:sldId id="347" r:id="rId38"/>
    <p:sldId id="348" r:id="rId39"/>
  </p:sldIdLst>
  <p:sldSz cx="12192000" cy="6858000"/>
  <p:notesSz cx="9929813" cy="6797675"/>
  <p:embeddedFontLst>
    <p:embeddedFont>
      <p:font typeface="Cera Pro Light" panose="020B0604020202020204" charset="0"/>
      <p:regular r:id="rId41"/>
      <p:italic r:id="rId42"/>
    </p:embeddedFont>
    <p:embeddedFont>
      <p:font typeface="Cera Pro Medium" panose="020B0604020202020204" charset="0"/>
      <p:regular r:id="rId43"/>
      <p:italic r:id="rId44"/>
    </p:embeddedFont>
    <p:embeddedFont>
      <p:font typeface="Cera Pro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1648" autoAdjust="0"/>
  </p:normalViewPr>
  <p:slideViewPr>
    <p:cSldViewPr>
      <p:cViewPr varScale="1">
        <p:scale>
          <a:sx n="66" d="100"/>
          <a:sy n="66" d="100"/>
        </p:scale>
        <p:origin x="90" y="1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78F2F-5D49-4B04-94E7-F210DA1BBC9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14DD028-16D3-426F-A271-BA71E0150DA6}">
      <dgm:prSet/>
      <dgm:spPr/>
      <dgm:t>
        <a:bodyPr/>
        <a:lstStyle/>
        <a:p>
          <a:r>
            <a:rPr lang="ru-RU" b="1" dirty="0" smtClean="0"/>
            <a:t>10 </a:t>
          </a:r>
          <a:endParaRPr lang="ru-RU" dirty="0"/>
        </a:p>
      </dgm:t>
    </dgm:pt>
    <dgm:pt modelId="{BBF7BDF8-D221-4CA4-BC79-71E72DE10867}" type="parTrans" cxnId="{095D7797-E670-4BA6-A8C5-4F4EBFE13AFE}">
      <dgm:prSet/>
      <dgm:spPr/>
      <dgm:t>
        <a:bodyPr/>
        <a:lstStyle/>
        <a:p>
          <a:endParaRPr lang="ru-RU"/>
        </a:p>
      </dgm:t>
    </dgm:pt>
    <dgm:pt modelId="{DE26E855-9C44-436D-8599-399998F703F7}" type="sibTrans" cxnId="{095D7797-E670-4BA6-A8C5-4F4EBFE13AFE}">
      <dgm:prSet/>
      <dgm:spPr/>
      <dgm:t>
        <a:bodyPr/>
        <a:lstStyle/>
        <a:p>
          <a:endParaRPr lang="ru-RU"/>
        </a:p>
      </dgm:t>
    </dgm:pt>
    <dgm:pt modelId="{7AEF7D45-5049-4589-A93B-62E63A9D97AA}" type="pres">
      <dgm:prSet presAssocID="{75C78F2F-5D49-4B04-94E7-F210DA1BBC9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7038F72-65FB-422A-B9E0-0F08B7CFAE97}" type="pres">
      <dgm:prSet presAssocID="{75C78F2F-5D49-4B04-94E7-F210DA1BBC9B}" presName="pyramid" presStyleLbl="node1" presStyleIdx="0" presStyleCnt="1" custLinFactNeighborX="-9912" custLinFactNeighborY="-426"/>
      <dgm:spPr/>
    </dgm:pt>
    <dgm:pt modelId="{E93B2A37-D0C1-42A3-B835-717B8D383B7B}" type="pres">
      <dgm:prSet presAssocID="{75C78F2F-5D49-4B04-94E7-F210DA1BBC9B}" presName="theList" presStyleCnt="0"/>
      <dgm:spPr/>
    </dgm:pt>
    <dgm:pt modelId="{F6E61433-9A27-4B26-B8DD-4E20BEA361A7}" type="pres">
      <dgm:prSet presAssocID="{B14DD028-16D3-426F-A271-BA71E0150DA6}" presName="aNode" presStyleLbl="fgAcc1" presStyleIdx="0" presStyleCnt="1" custLinFactNeighborX="-21977" custLinFactNeighborY="-4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7AE83-CBFA-47A5-8A67-522AC03899A6}" type="pres">
      <dgm:prSet presAssocID="{B14DD028-16D3-426F-A271-BA71E0150DA6}" presName="aSpace" presStyleCnt="0"/>
      <dgm:spPr/>
    </dgm:pt>
  </dgm:ptLst>
  <dgm:cxnLst>
    <dgm:cxn modelId="{095D7797-E670-4BA6-A8C5-4F4EBFE13AFE}" srcId="{75C78F2F-5D49-4B04-94E7-F210DA1BBC9B}" destId="{B14DD028-16D3-426F-A271-BA71E0150DA6}" srcOrd="0" destOrd="0" parTransId="{BBF7BDF8-D221-4CA4-BC79-71E72DE10867}" sibTransId="{DE26E855-9C44-436D-8599-399998F703F7}"/>
    <dgm:cxn modelId="{3FF26D7F-21D7-418B-AE05-E75C5A4966D8}" type="presOf" srcId="{B14DD028-16D3-426F-A271-BA71E0150DA6}" destId="{F6E61433-9A27-4B26-B8DD-4E20BEA361A7}" srcOrd="0" destOrd="0" presId="urn:microsoft.com/office/officeart/2005/8/layout/pyramid2"/>
    <dgm:cxn modelId="{B237ADBC-1D19-421A-9CE5-C610E58438C3}" type="presOf" srcId="{75C78F2F-5D49-4B04-94E7-F210DA1BBC9B}" destId="{7AEF7D45-5049-4589-A93B-62E63A9D97AA}" srcOrd="0" destOrd="0" presId="urn:microsoft.com/office/officeart/2005/8/layout/pyramid2"/>
    <dgm:cxn modelId="{C6130B43-E498-4575-951E-8033162945EE}" type="presParOf" srcId="{7AEF7D45-5049-4589-A93B-62E63A9D97AA}" destId="{87038F72-65FB-422A-B9E0-0F08B7CFAE97}" srcOrd="0" destOrd="0" presId="urn:microsoft.com/office/officeart/2005/8/layout/pyramid2"/>
    <dgm:cxn modelId="{77D1C125-BF01-4D6D-B88A-1D99AF53642F}" type="presParOf" srcId="{7AEF7D45-5049-4589-A93B-62E63A9D97AA}" destId="{E93B2A37-D0C1-42A3-B835-717B8D383B7B}" srcOrd="1" destOrd="0" presId="urn:microsoft.com/office/officeart/2005/8/layout/pyramid2"/>
    <dgm:cxn modelId="{795867CB-32D5-49A3-9B2F-E853FE0BB4DC}" type="presParOf" srcId="{E93B2A37-D0C1-42A3-B835-717B8D383B7B}" destId="{F6E61433-9A27-4B26-B8DD-4E20BEA361A7}" srcOrd="0" destOrd="0" presId="urn:microsoft.com/office/officeart/2005/8/layout/pyramid2"/>
    <dgm:cxn modelId="{8447BBA4-F57A-49FA-8A24-1065A44FF185}" type="presParOf" srcId="{E93B2A37-D0C1-42A3-B835-717B8D383B7B}" destId="{67C7AE83-CBFA-47A5-8A67-522AC03899A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2194E-0B1F-432F-BB00-BD6AD36F1DF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F606B-F1C6-4384-B082-CD752C00A313}">
      <dgm:prSet phldrT="[Текст]" custT="1"/>
      <dgm:spPr/>
      <dgm:t>
        <a:bodyPr/>
        <a:lstStyle/>
        <a:p>
          <a:r>
            <a:rPr lang="ru-RU" sz="2000" dirty="0" smtClean="0"/>
            <a:t>Собранная информация подтверждает наличие всех индикаторов в акте?</a:t>
          </a:r>
          <a:endParaRPr lang="ru-RU" sz="2000" dirty="0"/>
        </a:p>
      </dgm:t>
    </dgm:pt>
    <dgm:pt modelId="{E5262C6F-3BE2-4530-AB4F-1F3AB3B12A8C}" type="parTrans" cxnId="{5FC8858E-B22C-46F3-8AAF-BFB8AA3FFCE0}">
      <dgm:prSet/>
      <dgm:spPr/>
      <dgm:t>
        <a:bodyPr/>
        <a:lstStyle/>
        <a:p>
          <a:endParaRPr lang="ru-RU"/>
        </a:p>
      </dgm:t>
    </dgm:pt>
    <dgm:pt modelId="{776F3033-3A5D-47E7-B916-D49783ACAD54}" type="sibTrans" cxnId="{5FC8858E-B22C-46F3-8AAF-BFB8AA3FFCE0}">
      <dgm:prSet/>
      <dgm:spPr/>
      <dgm:t>
        <a:bodyPr/>
        <a:lstStyle/>
        <a:p>
          <a:endParaRPr lang="ru-RU"/>
        </a:p>
      </dgm:t>
    </dgm:pt>
    <dgm:pt modelId="{FD6B9A08-6FE6-4F75-A878-2009EAC08DDF}">
      <dgm:prSet phldrT="[Текст]" custT="1"/>
      <dgm:spPr/>
      <dgm:t>
        <a:bodyPr/>
        <a:lstStyle/>
        <a:p>
          <a:r>
            <a:rPr lang="ru-RU" sz="2000" dirty="0" smtClean="0"/>
            <a:t>Рассмотрение правового акта </a:t>
          </a:r>
          <a:br>
            <a:rPr lang="ru-RU" sz="2000" dirty="0" smtClean="0"/>
          </a:br>
          <a:r>
            <a:rPr lang="ru-RU" sz="2000" dirty="0" smtClean="0"/>
            <a:t>и сбор данных из различных источников информации</a:t>
          </a:r>
          <a:endParaRPr lang="ru-RU" sz="2000" dirty="0"/>
        </a:p>
      </dgm:t>
    </dgm:pt>
    <dgm:pt modelId="{5E2B96F1-6340-4769-AC53-C307A7FD3A29}" type="parTrans" cxnId="{413FACCE-3E38-4E63-A63A-6F6D8D31A8BF}">
      <dgm:prSet/>
      <dgm:spPr/>
      <dgm:t>
        <a:bodyPr/>
        <a:lstStyle/>
        <a:p>
          <a:endParaRPr lang="ru-RU"/>
        </a:p>
      </dgm:t>
    </dgm:pt>
    <dgm:pt modelId="{DD42808B-6FD6-460C-91CB-A43F128A9628}" type="sibTrans" cxnId="{413FACCE-3E38-4E63-A63A-6F6D8D31A8BF}">
      <dgm:prSet/>
      <dgm:spPr/>
      <dgm:t>
        <a:bodyPr/>
        <a:lstStyle/>
        <a:p>
          <a:endParaRPr lang="ru-RU"/>
        </a:p>
      </dgm:t>
    </dgm:pt>
    <dgm:pt modelId="{709B0B1E-6868-49EA-94DA-C27BC2200EF1}">
      <dgm:prSet phldrT="[Текст]" custT="1"/>
      <dgm:spPr/>
      <dgm:t>
        <a:bodyPr/>
        <a:lstStyle/>
        <a:p>
          <a:r>
            <a:rPr lang="ru-RU" sz="1800" dirty="0" smtClean="0"/>
            <a:t>Рекомендации по доработке</a:t>
          </a:r>
          <a:endParaRPr lang="ru-RU" sz="1800" dirty="0"/>
        </a:p>
      </dgm:t>
    </dgm:pt>
    <dgm:pt modelId="{5B46D5D7-148D-45D2-B2B0-33A3E60E9BDC}" type="parTrans" cxnId="{E907670D-9632-43D3-A81E-1A9BBE7A4148}">
      <dgm:prSet/>
      <dgm:spPr/>
      <dgm:t>
        <a:bodyPr/>
        <a:lstStyle/>
        <a:p>
          <a:endParaRPr lang="ru-RU"/>
        </a:p>
      </dgm:t>
    </dgm:pt>
    <dgm:pt modelId="{0A99D5DA-5E15-4D65-9E2F-E60CA30EF711}" type="sibTrans" cxnId="{E907670D-9632-43D3-A81E-1A9BBE7A4148}">
      <dgm:prSet/>
      <dgm:spPr/>
      <dgm:t>
        <a:bodyPr/>
        <a:lstStyle/>
        <a:p>
          <a:endParaRPr lang="ru-RU"/>
        </a:p>
      </dgm:t>
    </dgm:pt>
    <dgm:pt modelId="{A00559EE-38B8-46EC-8380-7DD900CA59AE}">
      <dgm:prSet phldrT="[Текст]"/>
      <dgm:spPr/>
      <dgm:t>
        <a:bodyPr/>
        <a:lstStyle/>
        <a:p>
          <a:r>
            <a:rPr lang="ru-RU" dirty="0" smtClean="0"/>
            <a:t>Вывод об эффективности регулирования </a:t>
          </a:r>
          <a:endParaRPr lang="ru-RU" dirty="0"/>
        </a:p>
      </dgm:t>
    </dgm:pt>
    <dgm:pt modelId="{5D9D9FA5-D071-4011-A768-98F73E6785A3}" type="parTrans" cxnId="{962C59A8-FA9A-4002-86CD-454EF14B2151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5CE5A7C-90E3-4714-96CB-7356AAF1E2EB}" type="sibTrans" cxnId="{962C59A8-FA9A-4002-86CD-454EF14B2151}">
      <dgm:prSet/>
      <dgm:spPr/>
      <dgm:t>
        <a:bodyPr/>
        <a:lstStyle/>
        <a:p>
          <a:endParaRPr lang="ru-RU"/>
        </a:p>
      </dgm:t>
    </dgm:pt>
    <dgm:pt modelId="{1908AE5A-2A69-4449-B64A-392DC3652310}" type="pres">
      <dgm:prSet presAssocID="{41C2194E-0B1F-432F-BB00-BD6AD36F1D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8E30A0-A306-4676-942D-3096485DF6E8}" type="pres">
      <dgm:prSet presAssocID="{9C6F606B-F1C6-4384-B082-CD752C00A313}" presName="singleCycle" presStyleCnt="0"/>
      <dgm:spPr/>
    </dgm:pt>
    <dgm:pt modelId="{D2FB3194-F9C5-4CE8-B50F-B20C3C241D6F}" type="pres">
      <dgm:prSet presAssocID="{9C6F606B-F1C6-4384-B082-CD752C00A313}" presName="singleCenter" presStyleLbl="node1" presStyleIdx="0" presStyleCnt="4" custScaleX="268344" custScaleY="90122" custLinFactNeighborX="318" custLinFactNeighborY="-781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91CCB0D-8235-45BA-90F1-7BBA47AF1B36}" type="pres">
      <dgm:prSet presAssocID="{5E2B96F1-6340-4769-AC53-C307A7FD3A2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FD15E7CF-F094-46E3-B7F8-AA15FDCB9137}" type="pres">
      <dgm:prSet presAssocID="{FD6B9A08-6FE6-4F75-A878-2009EAC08DDF}" presName="text0" presStyleLbl="node1" presStyleIdx="1" presStyleCnt="4" custScaleX="395506" custScaleY="134613" custRadScaleRad="106682" custRadScaleInc="-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72A11-A330-4708-9E71-BC8CF3560FAC}" type="pres">
      <dgm:prSet presAssocID="{5B46D5D7-148D-45D2-B2B0-33A3E60E9BD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CAEC8F4-4CC8-43FE-A16B-E6F6F6AE85CF}" type="pres">
      <dgm:prSet presAssocID="{709B0B1E-6868-49EA-94DA-C27BC2200EF1}" presName="text0" presStyleLbl="node1" presStyleIdx="2" presStyleCnt="4" custScaleX="189843" custScaleY="100406" custRadScaleRad="88354" custRadScaleInc="2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4A192-8D55-49D0-B32D-870A60AB256B}" type="pres">
      <dgm:prSet presAssocID="{5D9D9FA5-D071-4011-A768-98F73E6785A3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79F8EF7-31DA-438E-A173-5711A763A898}" type="pres">
      <dgm:prSet presAssocID="{A00559EE-38B8-46EC-8380-7DD900CA59AE}" presName="text0" presStyleLbl="node1" presStyleIdx="3" presStyleCnt="4" custScaleX="179543" custRadScaleRad="82877" custRadScaleInc="-3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C8858E-B22C-46F3-8AAF-BFB8AA3FFCE0}" srcId="{41C2194E-0B1F-432F-BB00-BD6AD36F1DFC}" destId="{9C6F606B-F1C6-4384-B082-CD752C00A313}" srcOrd="0" destOrd="0" parTransId="{E5262C6F-3BE2-4530-AB4F-1F3AB3B12A8C}" sibTransId="{776F3033-3A5D-47E7-B916-D49783ACAD54}"/>
    <dgm:cxn modelId="{3A64B770-EB86-4AF1-AB0F-C61F05911ADF}" type="presOf" srcId="{41C2194E-0B1F-432F-BB00-BD6AD36F1DFC}" destId="{1908AE5A-2A69-4449-B64A-392DC3652310}" srcOrd="0" destOrd="0" presId="urn:microsoft.com/office/officeart/2008/layout/RadialCluster"/>
    <dgm:cxn modelId="{962C59A8-FA9A-4002-86CD-454EF14B2151}" srcId="{9C6F606B-F1C6-4384-B082-CD752C00A313}" destId="{A00559EE-38B8-46EC-8380-7DD900CA59AE}" srcOrd="2" destOrd="0" parTransId="{5D9D9FA5-D071-4011-A768-98F73E6785A3}" sibTransId="{65CE5A7C-90E3-4714-96CB-7356AAF1E2EB}"/>
    <dgm:cxn modelId="{B32592F2-B9BE-4D74-BB37-D9DD1373E3C5}" type="presOf" srcId="{9C6F606B-F1C6-4384-B082-CD752C00A313}" destId="{D2FB3194-F9C5-4CE8-B50F-B20C3C241D6F}" srcOrd="0" destOrd="0" presId="urn:microsoft.com/office/officeart/2008/layout/RadialCluster"/>
    <dgm:cxn modelId="{30425E8E-5CF3-4F32-8DCF-6FE61C0E0FE8}" type="presOf" srcId="{5B46D5D7-148D-45D2-B2B0-33A3E60E9BDC}" destId="{C5772A11-A330-4708-9E71-BC8CF3560FAC}" srcOrd="0" destOrd="0" presId="urn:microsoft.com/office/officeart/2008/layout/RadialCluster"/>
    <dgm:cxn modelId="{B97029CE-66CD-461B-A7A9-889A7D503DA6}" type="presOf" srcId="{FD6B9A08-6FE6-4F75-A878-2009EAC08DDF}" destId="{FD15E7CF-F094-46E3-B7F8-AA15FDCB9137}" srcOrd="0" destOrd="0" presId="urn:microsoft.com/office/officeart/2008/layout/RadialCluster"/>
    <dgm:cxn modelId="{E907670D-9632-43D3-A81E-1A9BBE7A4148}" srcId="{9C6F606B-F1C6-4384-B082-CD752C00A313}" destId="{709B0B1E-6868-49EA-94DA-C27BC2200EF1}" srcOrd="1" destOrd="0" parTransId="{5B46D5D7-148D-45D2-B2B0-33A3E60E9BDC}" sibTransId="{0A99D5DA-5E15-4D65-9E2F-E60CA30EF711}"/>
    <dgm:cxn modelId="{57DE700A-0C39-4E78-833C-9B1CCFECA033}" type="presOf" srcId="{709B0B1E-6868-49EA-94DA-C27BC2200EF1}" destId="{ACAEC8F4-4CC8-43FE-A16B-E6F6F6AE85CF}" srcOrd="0" destOrd="0" presId="urn:microsoft.com/office/officeart/2008/layout/RadialCluster"/>
    <dgm:cxn modelId="{CD59040C-0BEF-46D4-AA8A-229783371EAA}" type="presOf" srcId="{5D9D9FA5-D071-4011-A768-98F73E6785A3}" destId="{1A24A192-8D55-49D0-B32D-870A60AB256B}" srcOrd="0" destOrd="0" presId="urn:microsoft.com/office/officeart/2008/layout/RadialCluster"/>
    <dgm:cxn modelId="{0989495B-3D16-4B5D-AF46-C6B540C9E877}" type="presOf" srcId="{A00559EE-38B8-46EC-8380-7DD900CA59AE}" destId="{C79F8EF7-31DA-438E-A173-5711A763A898}" srcOrd="0" destOrd="0" presId="urn:microsoft.com/office/officeart/2008/layout/RadialCluster"/>
    <dgm:cxn modelId="{413FACCE-3E38-4E63-A63A-6F6D8D31A8BF}" srcId="{9C6F606B-F1C6-4384-B082-CD752C00A313}" destId="{FD6B9A08-6FE6-4F75-A878-2009EAC08DDF}" srcOrd="0" destOrd="0" parTransId="{5E2B96F1-6340-4769-AC53-C307A7FD3A29}" sibTransId="{DD42808B-6FD6-460C-91CB-A43F128A9628}"/>
    <dgm:cxn modelId="{F663CC68-E462-4010-BF6E-C61634E88A43}" type="presOf" srcId="{5E2B96F1-6340-4769-AC53-C307A7FD3A29}" destId="{E91CCB0D-8235-45BA-90F1-7BBA47AF1B36}" srcOrd="0" destOrd="0" presId="urn:microsoft.com/office/officeart/2008/layout/RadialCluster"/>
    <dgm:cxn modelId="{2CC54886-5F82-4B8A-89F5-2E6B4F0D28C0}" type="presParOf" srcId="{1908AE5A-2A69-4449-B64A-392DC3652310}" destId="{B08E30A0-A306-4676-942D-3096485DF6E8}" srcOrd="0" destOrd="0" presId="urn:microsoft.com/office/officeart/2008/layout/RadialCluster"/>
    <dgm:cxn modelId="{C0B2A4CF-B447-4CB7-92BD-B453DD2944D4}" type="presParOf" srcId="{B08E30A0-A306-4676-942D-3096485DF6E8}" destId="{D2FB3194-F9C5-4CE8-B50F-B20C3C241D6F}" srcOrd="0" destOrd="0" presId="urn:microsoft.com/office/officeart/2008/layout/RadialCluster"/>
    <dgm:cxn modelId="{E2F4A028-630F-4139-BEE4-7FBF4C7FB263}" type="presParOf" srcId="{B08E30A0-A306-4676-942D-3096485DF6E8}" destId="{E91CCB0D-8235-45BA-90F1-7BBA47AF1B36}" srcOrd="1" destOrd="0" presId="urn:microsoft.com/office/officeart/2008/layout/RadialCluster"/>
    <dgm:cxn modelId="{FF4E8109-B881-4F03-AB0D-9E23EBA85E7B}" type="presParOf" srcId="{B08E30A0-A306-4676-942D-3096485DF6E8}" destId="{FD15E7CF-F094-46E3-B7F8-AA15FDCB9137}" srcOrd="2" destOrd="0" presId="urn:microsoft.com/office/officeart/2008/layout/RadialCluster"/>
    <dgm:cxn modelId="{7D108496-5469-4AFE-AC5B-B45BA0A7E177}" type="presParOf" srcId="{B08E30A0-A306-4676-942D-3096485DF6E8}" destId="{C5772A11-A330-4708-9E71-BC8CF3560FAC}" srcOrd="3" destOrd="0" presId="urn:microsoft.com/office/officeart/2008/layout/RadialCluster"/>
    <dgm:cxn modelId="{34D197B3-4548-459B-9132-88EFDE49C825}" type="presParOf" srcId="{B08E30A0-A306-4676-942D-3096485DF6E8}" destId="{ACAEC8F4-4CC8-43FE-A16B-E6F6F6AE85CF}" srcOrd="4" destOrd="0" presId="urn:microsoft.com/office/officeart/2008/layout/RadialCluster"/>
    <dgm:cxn modelId="{CD2F3AFC-6139-4A52-AF73-E922115B8BB7}" type="presParOf" srcId="{B08E30A0-A306-4676-942D-3096485DF6E8}" destId="{1A24A192-8D55-49D0-B32D-870A60AB256B}" srcOrd="5" destOrd="0" presId="urn:microsoft.com/office/officeart/2008/layout/RadialCluster"/>
    <dgm:cxn modelId="{3EB85783-DB91-42B8-9815-E989940E293B}" type="presParOf" srcId="{B08E30A0-A306-4676-942D-3096485DF6E8}" destId="{C79F8EF7-31DA-438E-A173-5711A763A89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38F72-65FB-422A-B9E0-0F08B7CFAE97}">
      <dsp:nvSpPr>
        <dsp:cNvPr id="0" name=""/>
        <dsp:cNvSpPr/>
      </dsp:nvSpPr>
      <dsp:spPr>
        <a:xfrm>
          <a:off x="0" y="0"/>
          <a:ext cx="2096979" cy="2743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61433-9A27-4B26-B8DD-4E20BEA361A7}">
      <dsp:nvSpPr>
        <dsp:cNvPr id="0" name=""/>
        <dsp:cNvSpPr/>
      </dsp:nvSpPr>
      <dsp:spPr>
        <a:xfrm>
          <a:off x="748935" y="173833"/>
          <a:ext cx="1363036" cy="1950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/>
            <a:t>10 </a:t>
          </a:r>
          <a:endParaRPr lang="ru-RU" sz="6000" kern="1200" dirty="0"/>
        </a:p>
      </dsp:txBody>
      <dsp:txXfrm>
        <a:off x="815473" y="240371"/>
        <a:ext cx="1229960" cy="1817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B3194-F9C5-4CE8-B50F-B20C3C241D6F}">
      <dsp:nvSpPr>
        <dsp:cNvPr id="0" name=""/>
        <dsp:cNvSpPr/>
      </dsp:nvSpPr>
      <dsp:spPr>
        <a:xfrm>
          <a:off x="457208" y="2145952"/>
          <a:ext cx="3864636" cy="129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Собранная информация подтверждает наличие всех индикаторов в акте?</a:t>
          </a:r>
          <a:endParaRPr lang="ru-RU" sz="2000" kern="1200" dirty="0"/>
        </a:p>
      </dsp:txBody>
      <dsp:txXfrm>
        <a:off x="520567" y="2209311"/>
        <a:ext cx="3737918" cy="1171201"/>
      </dsp:txXfrm>
    </dsp:sp>
    <dsp:sp modelId="{E91CCB0D-8235-45BA-90F1-7BBA47AF1B36}">
      <dsp:nvSpPr>
        <dsp:cNvPr id="0" name=""/>
        <dsp:cNvSpPr/>
      </dsp:nvSpPr>
      <dsp:spPr>
        <a:xfrm rot="16158780">
          <a:off x="2019253" y="1787781"/>
          <a:ext cx="7163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3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5E7CF-F094-46E3-B7F8-AA15FDCB9137}">
      <dsp:nvSpPr>
        <dsp:cNvPr id="0" name=""/>
        <dsp:cNvSpPr/>
      </dsp:nvSpPr>
      <dsp:spPr>
        <a:xfrm>
          <a:off x="457207" y="130702"/>
          <a:ext cx="3816318" cy="1298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правового акта </a:t>
          </a:r>
          <a:br>
            <a:rPr lang="ru-RU" sz="2000" kern="1200" dirty="0" smtClean="0"/>
          </a:br>
          <a:r>
            <a:rPr lang="ru-RU" sz="2000" kern="1200" dirty="0" smtClean="0"/>
            <a:t>и сбор данных из различных источников информации</a:t>
          </a:r>
          <a:endParaRPr lang="ru-RU" sz="2000" kern="1200" dirty="0"/>
        </a:p>
      </dsp:txBody>
      <dsp:txXfrm>
        <a:off x="520614" y="194109"/>
        <a:ext cx="3689504" cy="1172094"/>
      </dsp:txXfrm>
    </dsp:sp>
    <dsp:sp modelId="{C5772A11-A330-4708-9E71-BC8CF3560FAC}">
      <dsp:nvSpPr>
        <dsp:cNvPr id="0" name=""/>
        <dsp:cNvSpPr/>
      </dsp:nvSpPr>
      <dsp:spPr>
        <a:xfrm rot="3139769">
          <a:off x="2743814" y="3742574"/>
          <a:ext cx="7547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7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EC8F4-4CC8-43FE-A16B-E6F6F6AE85CF}">
      <dsp:nvSpPr>
        <dsp:cNvPr id="0" name=""/>
        <dsp:cNvSpPr/>
      </dsp:nvSpPr>
      <dsp:spPr>
        <a:xfrm>
          <a:off x="2809889" y="4041276"/>
          <a:ext cx="1831834" cy="968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Рекомендации по доработке</a:t>
          </a:r>
          <a:endParaRPr lang="ru-RU" sz="1800" kern="1200" dirty="0"/>
        </a:p>
      </dsp:txBody>
      <dsp:txXfrm>
        <a:off x="2857184" y="4088571"/>
        <a:ext cx="1737244" cy="874248"/>
      </dsp:txXfrm>
    </dsp:sp>
    <dsp:sp modelId="{1A24A192-8D55-49D0-B32D-870A60AB256B}">
      <dsp:nvSpPr>
        <dsp:cNvPr id="0" name=""/>
        <dsp:cNvSpPr/>
      </dsp:nvSpPr>
      <dsp:spPr>
        <a:xfrm rot="7458122">
          <a:off x="1377727" y="3744533"/>
          <a:ext cx="727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7924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F8EF7-31DA-438E-A173-5711A763A898}">
      <dsp:nvSpPr>
        <dsp:cNvPr id="0" name=""/>
        <dsp:cNvSpPr/>
      </dsp:nvSpPr>
      <dsp:spPr>
        <a:xfrm>
          <a:off x="341215" y="4045194"/>
          <a:ext cx="1732447" cy="964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Вывод об эффективности регулирования </a:t>
          </a:r>
          <a:endParaRPr lang="ru-RU" sz="1700" kern="1200" dirty="0"/>
        </a:p>
      </dsp:txBody>
      <dsp:txXfrm>
        <a:off x="388319" y="4092298"/>
        <a:ext cx="1638239" cy="87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AEC97-C69D-4600-AA5A-5DC860AAA564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E9700-E51A-4C91-A5B4-8CA6CAB1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372-9295-4918-B560-8FC122E6840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6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372-9295-4918-B560-8FC122E6840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3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E818-0718-48E9-AF94-E610B0351BA2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7B7E-D6C3-4C1D-9A10-17D8C68FA90B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E185-A5AC-45CE-8CD9-7697E64594BE}" type="datetime1">
              <a:rPr lang="en-US" smtClean="0"/>
              <a:t>6/30/2025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9837-4601-4511-A45C-7DD7417AB114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A7F9-1B22-4F03-B12A-08019D3B00CE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9"/>
            <a:ext cx="5994400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2D94-8D03-4F95-99AC-484955317489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7"/>
            <a:ext cx="15938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3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diagramQuickStyle" Target="../diagrams/quickStyle1.xml"/><Relationship Id="rId26" Type="http://schemas.openxmlformats.org/officeDocument/2006/relationships/image" Target="../media/image49.png"/><Relationship Id="rId3" Type="http://schemas.openxmlformats.org/officeDocument/2006/relationships/image" Target="../media/image16.png"/><Relationship Id="rId21" Type="http://schemas.openxmlformats.org/officeDocument/2006/relationships/image" Target="../media/image44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diagramLayout" Target="../diagrams/layout1.xml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47.png"/><Relationship Id="rId5" Type="http://schemas.openxmlformats.org/officeDocument/2006/relationships/image" Target="../media/image17.png"/><Relationship Id="rId15" Type="http://schemas.openxmlformats.org/officeDocument/2006/relationships/image" Target="../media/image43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20.png"/><Relationship Id="rId19" Type="http://schemas.openxmlformats.org/officeDocument/2006/relationships/diagramColors" Target="../diagrams/colors1.xml"/><Relationship Id="rId31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21" Type="http://schemas.openxmlformats.org/officeDocument/2006/relationships/image" Target="../media/image5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diagramData" Target="../diagrams/data2.xml"/><Relationship Id="rId10" Type="http://schemas.openxmlformats.org/officeDocument/2006/relationships/image" Target="../media/image20.png"/><Relationship Id="rId19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Relationship Id="rId22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hyperlink" Target="https://regulation.gov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78101" y="496442"/>
            <a:ext cx="4914265" cy="5990590"/>
            <a:chOff x="7278099" y="496442"/>
            <a:chExt cx="4914265" cy="5990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3159" y="4601082"/>
            <a:ext cx="7600243" cy="192360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endParaRPr lang="en-US" sz="2400" spc="-20" dirty="0" smtClean="0">
              <a:solidFill>
                <a:srgbClr val="1D1D1B"/>
              </a:solidFill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endParaRPr lang="en-US" sz="2400" spc="-20" dirty="0">
              <a:solidFill>
                <a:srgbClr val="1D1D1B"/>
              </a:solidFill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endParaRPr lang="ru-RU" sz="2400" spc="-20" dirty="0" smtClean="0">
              <a:solidFill>
                <a:srgbClr val="1D1D1B"/>
              </a:solidFill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endParaRPr lang="ru-RU" sz="2400" spc="-20" dirty="0" smtClean="0">
              <a:solidFill>
                <a:srgbClr val="1D1D1B"/>
              </a:solidFill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endParaRPr sz="240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1800" y="558069"/>
            <a:ext cx="629285" cy="688340"/>
            <a:chOff x="2228689" y="511439"/>
            <a:chExt cx="629285" cy="688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74255" y="719869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50" b="0" spc="13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50" b="0" spc="10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50" dirty="0">
              <a:latin typeface="Cera Pro Medium"/>
              <a:cs typeface="Cera Pro Medium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590526" y="1716132"/>
            <a:ext cx="9010673" cy="482760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 algn="l">
              <a:lnSpc>
                <a:spcPts val="6120"/>
              </a:lnSpc>
              <a:spcBef>
                <a:spcPts val="1045"/>
              </a:spcBef>
            </a:pPr>
            <a:r>
              <a:rPr lang="ru-RU" sz="5400" dirty="0" smtClean="0"/>
              <a:t>Осуществление </a:t>
            </a:r>
            <a:r>
              <a:rPr lang="ru-RU" sz="5400" dirty="0"/>
              <a:t>расчета издержек субъектов предпринимательской и иной </a:t>
            </a:r>
            <a:r>
              <a:rPr lang="ru-RU" sz="5400" dirty="0" smtClean="0"/>
              <a:t>экономической деятельности </a:t>
            </a:r>
            <a:r>
              <a:rPr lang="ru-RU" sz="5400" dirty="0"/>
              <a:t>в ходе проведения </a:t>
            </a:r>
            <a:r>
              <a:rPr lang="ru-RU" sz="5400" dirty="0" smtClean="0"/>
              <a:t>ОРВ</a:t>
            </a:r>
            <a:endParaRPr lang="ru-RU" sz="5000" spc="-10" dirty="0"/>
          </a:p>
        </p:txBody>
      </p:sp>
      <p:sp>
        <p:nvSpPr>
          <p:cNvPr id="36" name="object 36"/>
          <p:cNvSpPr/>
          <p:nvPr/>
        </p:nvSpPr>
        <p:spPr>
          <a:xfrm>
            <a:off x="589503" y="1639586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1</a:t>
            </a:fld>
            <a:endParaRPr lang="ru-RU" spc="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570546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6"/>
            <a:ext cx="8102739" cy="1250433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/>
              <a:t>ПРИМЕР </a:t>
            </a:r>
            <a:r>
              <a:rPr lang="ru-RU" sz="3200" dirty="0"/>
              <a:t>ЗАПОЛНЕНИЯ </a:t>
            </a:r>
            <a:r>
              <a:rPr lang="ru-RU" sz="3200" dirty="0" smtClean="0"/>
              <a:t>КАЛЬКУЛЯТОРА № 1 (ПРОДОЛЖЕНИЕ)</a:t>
            </a:r>
            <a:endParaRPr sz="3200"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889311" y="6453340"/>
            <a:ext cx="2571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10</a:t>
            </a:r>
            <a:endParaRPr spc="5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284"/>
            <a:ext cx="111823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51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52400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131198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ПРИМЕР </a:t>
            </a:r>
            <a:r>
              <a:rPr lang="ru-RU" dirty="0"/>
              <a:t>ЗАПОЛНЕНИЯ </a:t>
            </a:r>
            <a:r>
              <a:rPr lang="ru-RU" dirty="0" smtClean="0"/>
              <a:t>КАЛЬКУЛЯТОРА № 2</a:t>
            </a:r>
            <a:endParaRPr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889311" y="6476999"/>
            <a:ext cx="26670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11</a:t>
            </a:r>
            <a:endParaRPr spc="5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0" y="1600200"/>
            <a:ext cx="11663840" cy="520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70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52400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131198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ПРИМЕР </a:t>
            </a:r>
            <a:r>
              <a:rPr lang="ru-RU" dirty="0"/>
              <a:t>ЗАПОЛНЕНИЯ </a:t>
            </a:r>
            <a:r>
              <a:rPr lang="ru-RU" dirty="0" smtClean="0"/>
              <a:t>КАЛЬКУЛЯТОРА № 3</a:t>
            </a:r>
            <a:endParaRPr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889310" y="6438900"/>
            <a:ext cx="30269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12</a:t>
            </a:r>
            <a:endParaRPr spc="5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9" y="1676400"/>
            <a:ext cx="11601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7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52400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6"/>
            <a:ext cx="7986825" cy="1250433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/>
              <a:t>ПРИМЕР ЗАПОЛНЕНИЯ КАЛЬКУЛЯТОРА № </a:t>
            </a:r>
            <a:r>
              <a:rPr lang="ru-RU" sz="3200" dirty="0" smtClean="0"/>
              <a:t>3 (ПРОДОЛЖЕНИЕ)</a:t>
            </a:r>
            <a:endParaRPr sz="3200"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33480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13</a:t>
            </a:r>
            <a:endParaRPr spc="5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305"/>
            <a:ext cx="11830050" cy="44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41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СПРАВОЧНИКИ</a:t>
            </a:r>
            <a:endParaRPr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7379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14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4831"/>
            <a:ext cx="9829800" cy="472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1551497"/>
            <a:ext cx="2477395" cy="247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72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819546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ru-RU" sz="3600" dirty="0" smtClean="0">
                <a:latin typeface="Cera Pro Medium"/>
                <a:cs typeface="Cera Pro Medium"/>
              </a:rPr>
              <a:t>СПРАВОЧНИК ТИПОВЫХ ОЦЕНОК</a:t>
            </a:r>
            <a:endParaRPr lang="ru-RU" sz="2800" dirty="0">
              <a:latin typeface="Cera Pro Medium"/>
              <a:cs typeface="Cera Pro Medium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15</a:t>
            </a:fld>
            <a:endParaRPr spc="5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45781"/>
            <a:ext cx="119062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8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СПОСОБЫ ОЦЕНКИ ИЗДЕРЖЕК</a:t>
            </a:r>
            <a:endParaRPr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25860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>
                <a:solidFill>
                  <a:schemeClr val="tx1"/>
                </a:solidFill>
              </a:rPr>
              <a:t>16</a:t>
            </a:r>
            <a:endParaRPr spc="5" dirty="0">
              <a:solidFill>
                <a:schemeClr val="tx1"/>
              </a:solidFill>
            </a:endParaRPr>
          </a:p>
        </p:txBody>
      </p:sp>
      <p:sp>
        <p:nvSpPr>
          <p:cNvPr id="40" name="object 60"/>
          <p:cNvSpPr txBox="1"/>
          <p:nvPr/>
        </p:nvSpPr>
        <p:spPr>
          <a:xfrm>
            <a:off x="331674" y="1376262"/>
            <a:ext cx="8278926" cy="38856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Три варианта (траектории) проведения оценки издержек:</a:t>
            </a:r>
            <a:endParaRPr sz="1600" dirty="0">
              <a:latin typeface="Cera Pro Medium"/>
              <a:cs typeface="Cera Pro Medium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4" y="1764830"/>
            <a:ext cx="1126236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51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60020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era Pro Medium"/>
                <a:cs typeface="Cera Pro Medium"/>
              </a:rPr>
              <a:t>СОСТАВ ФОРМУЛЫ РАСЧЕТА</a:t>
            </a:r>
            <a:endParaRPr lang="ru-RU"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33480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17</a:t>
            </a:r>
            <a:endParaRPr spc="5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28687"/>
            <a:ext cx="11468100" cy="482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2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Cera Pro Medium"/>
                <a:cs typeface="Cera Pro Medium"/>
              </a:rPr>
              <a:t>СОСТАВ ФОРМУЛЫ РАСЧЕТА</a:t>
            </a:r>
            <a:endParaRPr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809618" y="6446714"/>
            <a:ext cx="30618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18</a:t>
            </a:r>
            <a:endParaRPr spc="5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9" y="1738960"/>
            <a:ext cx="10877550" cy="498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0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19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14443"/>
            <a:ext cx="11582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Самарской области от 27.10.2021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813 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отдельного расходного обязательства Самарской области и утверждении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предоставления грантов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субсидий из областного бюджета, в том числе формируемых за счет планируемых к предоставлению в областной бюджет средств федерального бюджета, юридическим лицам (за исключением субсидий государственным (муниципальным) учреждениям), индивидуальным предпринимателям - производителям товаров, работ, услуг, являющимся субъектами малого и (или) среднего предпринимательства, включенным в реестр социальных предприятий, а также субъектам малого и (или) среднего предпринимательства, созданным физическими лицами в возрасте до 25 лет включительно»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предпринимательской деятельности: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заявители;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получатели грантов в форме субсидии;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22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18975" y="209425"/>
            <a:ext cx="8102738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pc="-10" dirty="0"/>
          </a:p>
        </p:txBody>
      </p:sp>
      <p:sp>
        <p:nvSpPr>
          <p:cNvPr id="57" name="object 57"/>
          <p:cNvSpPr txBox="1"/>
          <p:nvPr/>
        </p:nvSpPr>
        <p:spPr>
          <a:xfrm>
            <a:off x="679839" y="2269270"/>
            <a:ext cx="5261016" cy="27308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</a:pPr>
            <a:endParaRPr lang="en-US" sz="1950" dirty="0" smtClean="0">
              <a:solidFill>
                <a:srgbClr val="185292"/>
              </a:solidFill>
              <a:latin typeface="Cera Pro Medium"/>
              <a:cs typeface="Cera Pro Medium"/>
            </a:endParaRPr>
          </a:p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08.04.2024 вступил в силу приказ Минэкономразвития </a:t>
            </a:r>
            <a:r>
              <a:rPr lang="ru-RU" sz="1950" dirty="0">
                <a:solidFill>
                  <a:srgbClr val="185292"/>
                </a:solidFill>
                <a:latin typeface="Cera Pro Medium"/>
                <a:cs typeface="Cera Pro Medium"/>
              </a:rPr>
              <a:t>России </a:t>
            </a: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от 01.02.2024 № 54 «Об утверждении методики </a:t>
            </a:r>
            <a:r>
              <a:rPr lang="ru-RU" sz="1950" dirty="0">
                <a:solidFill>
                  <a:srgbClr val="185292"/>
                </a:solidFill>
                <a:latin typeface="Cera Pro Medium"/>
                <a:cs typeface="Cera Pro Medium"/>
              </a:rPr>
              <a:t>оценки стандартных </a:t>
            </a: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издержек субъектов предпринимательской и иной экономической деятельности, возникающих в связи с исполнением требований регулирования»</a:t>
            </a:r>
            <a:endParaRPr sz="195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3068" y="6109571"/>
            <a:ext cx="3833495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0" dirty="0">
                <a:solidFill>
                  <a:schemeClr val="bg1"/>
                </a:solidFill>
                <a:latin typeface="Cera Pro Light"/>
                <a:cs typeface="Cera Pro Light"/>
              </a:rPr>
              <a:t>Дополнительная</a:t>
            </a:r>
            <a:r>
              <a:rPr sz="1450" b="0" spc="200" dirty="0">
                <a:solidFill>
                  <a:schemeClr val="bg1"/>
                </a:solidFill>
                <a:latin typeface="Cera Pro Light"/>
                <a:cs typeface="Cera Pro Light"/>
              </a:rPr>
              <a:t> </a:t>
            </a:r>
            <a:r>
              <a:rPr sz="1450" b="0" dirty="0">
                <a:solidFill>
                  <a:schemeClr val="bg1"/>
                </a:solidFill>
                <a:latin typeface="Cera Pro Light"/>
                <a:cs typeface="Cera Pro Light"/>
              </a:rPr>
              <a:t>поясняющая</a:t>
            </a:r>
            <a:r>
              <a:rPr sz="1450" b="0" spc="204" dirty="0">
                <a:solidFill>
                  <a:schemeClr val="bg1"/>
                </a:solidFill>
                <a:latin typeface="Cera Pro Light"/>
                <a:cs typeface="Cera Pro Light"/>
              </a:rPr>
              <a:t> </a:t>
            </a:r>
            <a:r>
              <a:rPr sz="1450" b="0" spc="-10" dirty="0">
                <a:solidFill>
                  <a:schemeClr val="bg1"/>
                </a:solidFill>
                <a:latin typeface="Cera Pro Light"/>
                <a:cs typeface="Cera Pro Light"/>
              </a:rPr>
              <a:t>информация</a:t>
            </a:r>
            <a:endParaRPr sz="1450" dirty="0">
              <a:solidFill>
                <a:schemeClr val="bg1"/>
              </a:solidFill>
              <a:latin typeface="Cera Pro Light"/>
              <a:cs typeface="Cera Pro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29145" y="6109571"/>
            <a:ext cx="3833495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50" dirty="0">
                <a:solidFill>
                  <a:schemeClr val="bg1"/>
                </a:solidFill>
                <a:latin typeface="Cera Pro Light"/>
                <a:cs typeface="Cera Pro Light"/>
              </a:rPr>
              <a:t>Дополнительная поясняющая информация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pic>
        <p:nvPicPr>
          <p:cNvPr id="1027" name="Рисунок 1" descr="http://qrcoder.ru/code/?http%3A%2F%2Fpublication.pravo.gov.ru%2Fdocument%2F0001202403280012&amp;4&amp;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2703487"/>
            <a:ext cx="2443149" cy="244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20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14443"/>
            <a:ext cx="11582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Минэкономразвития России от 01.02.2024 № 54 «Об утверждении методики оценки стандартных издержек субъектов предпринимательской и иной экономической деятельности, возникающих в связи с исполнением требований регулирования» проведен детализированный расчет  исполнения требований регулирования в отношении (информационных) издержек исполнения требований,  которые понесут адресаты предлагаемого правового регулирования при подготовке необходимого пакета документов для получения гранта в форме субсидии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5.7 Порядка для участия в конкурсном отборе участники представляют в министерство путем размещения в системе «Электронный бюджет» следующие документы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83344"/>
              </p:ext>
            </p:extLst>
          </p:nvPr>
        </p:nvGraphicFramePr>
        <p:xfrm>
          <a:off x="544191" y="3581400"/>
          <a:ext cx="11114410" cy="317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7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издержки (минут)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Расходные материалы (лист)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8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участие в конкурсном отборе по предоставлению гранта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налогового органа об отсутствии у участника конкурсного отбора задолженности по уплате налогов, сборов и страховых взносов в бюджеты бюджетной системы Российской Федерации в размере, превышающем размер, определенный пунктом 3 статьи 47 Налогового кодекса Российской Федерации.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6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Анкета субъекта малого или среднего предпринимательства, осуществляющего деятельность в сфере социального предпринимательства, по форме согласно приложению 1 к Порядку (представляет только социальное предприятие)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8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Бизнес-план проекта в сфере предпринимательства по форме согласно приложению 2 к Порядку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8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381000" algn="l"/>
                          <a:tab pos="516255" algn="ctr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644" marR="1464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38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 flipV="1">
            <a:off x="544190" y="357558"/>
            <a:ext cx="1353820" cy="316521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21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14443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	Информационные издержки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Информационные издержки заявителя на получение гранта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 Временные издержки: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временных издержек субъектов предпринимательской деятельности рассчитывается в соответствии с формулой: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w x k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затраты рабочего времени, необходимого на выполнение действия (человеко-часов);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- средняя стоимость часа работы работников, занятых выполнением действия (рублей);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частота выполнения действия j-м году (раз);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- численность объектов расчета в совокупности (группе) объектов расчета.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Самарской области 58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461 рублей (по данным территориального органа  Федеральной службы государственной статистики по Самарской области за  январь – март 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года), среднее количество рабочих часов в месяц 164.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стоимость заработной платы сотрудника (чел./час) составляет 356,1 руб.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1,25 х 356,1 х 1,302 х 1 х 1=580 руб.</a:t>
            </a:r>
          </a:p>
          <a:p>
            <a:endParaRPr lang="ru-RU" dirty="0"/>
          </a:p>
        </p:txBody>
      </p:sp>
      <p:sp>
        <p:nvSpPr>
          <p:cNvPr id="35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3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738558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22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14400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Издержки, связанные с приобретениями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затрат на каждое из приобретений, необходимых для выполнения требования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(рублей), рассчитывается по формуле: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MP x Q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– средняя цена на соответствующий товар, работу или услугу (рублей);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количество единиц товара, работ или услуг одного вида в одном приобретении (единиц);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частота осуществления приобретений, включая приобретение оборудования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приобретение работ, услуг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(раз);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численность объектов расчета в совокупности (группе) объектов расчета.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2,65 руб. (стоимость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 бумаги, картридж) х 10 х 1=26,5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выборка коммерческих предложений на получение квалифицированной электронной подписи.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предложениям «УЦ Контура», ГК «Астрал», ФНС России стоимость получения квалифицированной электронной подписи составляет от 2000 руб. до 3900 руб. Таким образом, средняя цена получения электронного носителя 2950 руб.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затрат на приобретение квалифицированной электронной подписи (в случае если она не использовалась в рамках основных производственных рабочих процессов и имела сложившуюся практику применения ранее):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цена –  2 950 руб.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единиц товара  – 1 </a:t>
            </a:r>
          </a:p>
        </p:txBody>
      </p:sp>
      <p:sp>
        <p:nvSpPr>
          <p:cNvPr id="34" name="object 33"/>
          <p:cNvSpPr txBox="1"/>
          <p:nvPr/>
        </p:nvSpPr>
        <p:spPr>
          <a:xfrm>
            <a:off x="544190" y="281397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8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8382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23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81093"/>
            <a:ext cx="1158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осуществления приобретений – 1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объектов расчета – 1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2950 (руб.) х 1 х 1 х 1 = 2950 руб.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2950+26,5=2 976,5 руб.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общая сумма издержек, связанных с приобретением равна 2 976,5 руб.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заявитель на получение гранта несет следующие издержки: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2 976,5 руб. + 580 руб. = 3 556,5 руб.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предоставлении гранта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гранта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будет предоставить следующие документы: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03823"/>
              </p:ext>
            </p:extLst>
          </p:nvPr>
        </p:nvGraphicFramePr>
        <p:xfrm>
          <a:off x="544190" y="3743415"/>
          <a:ext cx="11266809" cy="2925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5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5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30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достижении результата предоставления гранта (ежеквартальный)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78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об осуществлении расходов, источником финансового обеспечения которых является грант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(ежеквартальный)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всего: </a:t>
                      </a:r>
                    </a:p>
                  </a:txBody>
                  <a:tcPr marL="33754" marR="33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4" marR="337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23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24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776318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Информационные издержки получателя гранта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Временные издержки: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временных издержек субъектов предпринимательской деятельности рассчитывается в соответствии с формулой: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w x k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затраты рабочего времени, необходимого на выполнение действия (человеко-часов);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- средняя стоимость часа работы работников, занятых выполнением действия (рублей);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частота выполнения действия j-м году (раз);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- численность объектов расчета в совокупности (группе) объектов расчета.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Самарской области 58 461 рублей (по данным территориального органа   Федеральной службы государственной статистики по Самарской области за    январь – март 2025 года), среднее количество рабочих часов в месяц 164. Следовательно, стоимость заработной платы сотрудника (чел./час) составляет 356,5 руб.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=1 х 356,5 х 1,302 х 1х 1= 464,2 руб.</a:t>
            </a:r>
          </a:p>
        </p:txBody>
      </p:sp>
      <p:sp>
        <p:nvSpPr>
          <p:cNvPr id="34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6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25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795368"/>
            <a:ext cx="1158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Издержки, связанные с приобретениями: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2.2.1. Покупка расходных материалов: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затрат на каждое из приобретений, необходимых для выполнения требования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(рублей), рассчитывается по формуле: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MP x Q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– средняя цена на соответствующий товар, работу или услугу (рублей);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количество единиц товара, работ или услуг одного вида в одном приобретении (единиц);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частота осуществления приобретений, включая приобретение оборудования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приобретение работ, услуг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(раз);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численность объектов расчета в совокупности (группе) объектов расчета.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2,65 руб. (стоимость 1 листа бумаги, картридж) х 8 х 1 х 1 = 21,2 руб.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464,2 + 21,2 = 485,4 руб.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получатель гранта несет следующие издержки (вместе с подачей документов на получение гранта):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3 556,5 + 485,4 = 4041,9 руб. (при использовании системы «Электронный бюджет»).</a:t>
            </a:r>
          </a:p>
        </p:txBody>
      </p:sp>
      <p:sp>
        <p:nvSpPr>
          <p:cNvPr id="34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3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693129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26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190" y="914400"/>
            <a:ext cx="1158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Транспортные расходы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проезда составляет 450 рублей и 120 минут в одну сторону (из условного центра муниципального образования до г. Самара).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учтем поездку туда и обратно – 900 рублей и 240 минут.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сотрудника на поездку составляет: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w x k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затраты рабочего времени, необходимого на выполнение действия (человеко-часов);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- средняя стоимость часа работы работников, занятых выполнением действия (рублей);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частота выполнения действия j-м году (раз);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- численность объектов расчета в совокупности (группе) объектов расчета.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Самарской области 58 461 рублей (по данным территориального органа   Федеральной службы государственной статистики по Самарской области за    январь – март 2025 года), среднее количество рабочих часов в месяц 164. Следовательно, стоимость заработной платы сотрудника (чел./час) составляет 356,5 руб.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=(4 х 356,5 х 1,302 х 1 х 1) + 900 = 2 756,7 руб.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27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725" y="781050"/>
            <a:ext cx="1158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заявитель на получение гранта несет следующие издержки: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3 556,5 +2756,7= 6 313,2руб. (при направлении документов на бумажном носителе).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получатель гранта несет следующие издержки (вместе с подачей документов на получение гранта):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4041,9+(2756,7*2)= 9 555,3 руб. (при направлении документов на бумажном носителе).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в 2024 году грант получили 125 заявителей, при этом 141 СМСП подал заявку на участие в конкурсном отборе.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издержки, которые несут заявители (получатели) при подготовке и подаче документов, являются незначительными для заявителей и потенциальных получателей грантов в сравнении с суммой гранта, который они могут получить, и не создают затруднений при получении государственной поддержки.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71187"/>
              </p:ext>
            </p:extLst>
          </p:nvPr>
        </p:nvGraphicFramePr>
        <p:xfrm>
          <a:off x="582290" y="3366373"/>
          <a:ext cx="8326828" cy="3198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Издержки</a:t>
                      </a: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(рублей)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23">
                <a:tc rowSpan="2"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92" marR="20092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</a:t>
                      </a: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3 556,5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6313,2руб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4041,9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9 555,3руб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2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Содержательные </a:t>
                      </a: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 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42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Издержки простоя, простой</a:t>
                      </a: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42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Неполученная прибыль</a:t>
                      </a: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42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Альтернативные </a:t>
                      </a: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 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423">
                <a:tc rowSpan="2"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092" marR="20092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20092" marR="2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3 556,5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6313,2руб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4041,9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9 555,3руб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092" marR="2009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object 33"/>
          <p:cNvSpPr txBox="1"/>
          <p:nvPr/>
        </p:nvSpPr>
        <p:spPr>
          <a:xfrm>
            <a:off x="544190" y="264543"/>
            <a:ext cx="3265810" cy="40953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65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544190" y="264543"/>
            <a:ext cx="3265810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28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14443"/>
            <a:ext cx="11582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постановления Правительства Самарской области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постановление Правительства Самарской  области от 10.09.2021                    № 689 «Об утверждении Положения о региональном государственном контроле (надзоре) за приемом на работу инвалидов в пределах установленной квоты и признании утратившими силу отдельных постановлений Правительства Самарской области»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предпринимательской деятельности: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контролируемые лица</a:t>
            </a:r>
          </a:p>
        </p:txBody>
      </p:sp>
    </p:spTree>
    <p:extLst>
      <p:ext uri="{BB962C8B-B14F-4D97-AF65-F5344CB8AC3E}">
        <p14:creationId xmlns:p14="http://schemas.microsoft.com/office/powerpoint/2010/main" val="2208688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29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38200"/>
            <a:ext cx="1158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издержек адресатов правового регулирования был произведен в соответствии с методикой оценки стандартных издержек субъектов предпринимательской и иной экономической деятельности, возникающих в связи с исполнением требований регулирования, утвержденной приказом Минэкономразвития России от 01.02.2024 № 54 «Об утверждении методики оценки стандартных издержек субъектов предпринимательской и иной экономической деятельности, возникающих в связи с исполнением требований регулирования». </a:t>
            </a:r>
          </a:p>
        </p:txBody>
      </p:sp>
      <p:sp>
        <p:nvSpPr>
          <p:cNvPr id="34" name="object 33"/>
          <p:cNvSpPr txBox="1"/>
          <p:nvPr/>
        </p:nvSpPr>
        <p:spPr>
          <a:xfrm>
            <a:off x="544190" y="264543"/>
            <a:ext cx="3265810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54103"/>
              </p:ext>
            </p:extLst>
          </p:nvPr>
        </p:nvGraphicFramePr>
        <p:xfrm>
          <a:off x="553715" y="2438400"/>
          <a:ext cx="8994678" cy="2360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издержки (минут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Расходные материалы (лист)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документов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Возражение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0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1679" y="3178183"/>
            <a:ext cx="5992923" cy="1421130"/>
          </a:xfrm>
          <a:custGeom>
            <a:avLst/>
            <a:gdLst/>
            <a:ahLst/>
            <a:cxnLst/>
            <a:rect l="l" t="t" r="r" b="b"/>
            <a:pathLst>
              <a:path w="7485380" h="1421129">
                <a:moveTo>
                  <a:pt x="739611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899"/>
                </a:lnTo>
                <a:lnTo>
                  <a:pt x="0" y="1332090"/>
                </a:lnTo>
                <a:lnTo>
                  <a:pt x="6986" y="1366694"/>
                </a:lnTo>
                <a:lnTo>
                  <a:pt x="26038" y="1394952"/>
                </a:lnTo>
                <a:lnTo>
                  <a:pt x="54296" y="1414004"/>
                </a:lnTo>
                <a:lnTo>
                  <a:pt x="88900" y="1420990"/>
                </a:lnTo>
                <a:lnTo>
                  <a:pt x="7396111" y="1420990"/>
                </a:lnTo>
                <a:lnTo>
                  <a:pt x="7430715" y="1414004"/>
                </a:lnTo>
                <a:lnTo>
                  <a:pt x="7458973" y="1394952"/>
                </a:lnTo>
                <a:lnTo>
                  <a:pt x="7478025" y="1366694"/>
                </a:lnTo>
                <a:lnTo>
                  <a:pt x="7485011" y="1332090"/>
                </a:lnTo>
                <a:lnTo>
                  <a:pt x="7485011" y="88899"/>
                </a:lnTo>
                <a:lnTo>
                  <a:pt x="7478025" y="54296"/>
                </a:lnTo>
                <a:lnTo>
                  <a:pt x="7458973" y="26038"/>
                </a:lnTo>
                <a:lnTo>
                  <a:pt x="7430715" y="6986"/>
                </a:lnTo>
                <a:lnTo>
                  <a:pt x="7396111" y="0"/>
                </a:lnTo>
                <a:close/>
              </a:path>
            </a:pathLst>
          </a:custGeom>
          <a:solidFill>
            <a:srgbClr val="18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1062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dirty="0"/>
              <a:t>ОЦЕНКА СТАНДАРТНЫХ ИЗДЕРЖЕК</a:t>
            </a:r>
          </a:p>
        </p:txBody>
      </p:sp>
      <p:sp>
        <p:nvSpPr>
          <p:cNvPr id="41" name="object 41"/>
          <p:cNvSpPr/>
          <p:nvPr/>
        </p:nvSpPr>
        <p:spPr>
          <a:xfrm>
            <a:off x="7529856" y="4600061"/>
            <a:ext cx="4297304" cy="598752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sz="2400" b="1" dirty="0" smtClean="0">
                <a:solidFill>
                  <a:srgbClr val="185292"/>
                </a:solidFill>
                <a:latin typeface="Cera Pro"/>
                <a:cs typeface="Cera Pro"/>
              </a:rPr>
              <a:t>недополученная </a:t>
            </a:r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прибыль</a:t>
            </a:r>
            <a:endParaRPr sz="2400" b="1" dirty="0">
              <a:solidFill>
                <a:srgbClr val="185292"/>
              </a:solidFill>
              <a:latin typeface="Cera Pro"/>
              <a:cs typeface="Cera Pr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77809" y="2682551"/>
            <a:ext cx="4400494" cy="53340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содержательные</a:t>
            </a:r>
            <a:endParaRPr sz="2400" b="1" dirty="0">
              <a:solidFill>
                <a:srgbClr val="185292"/>
              </a:solidFill>
              <a:latin typeface="Cera Pro"/>
              <a:cs typeface="Cera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7558" y="3539691"/>
            <a:ext cx="387304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Cera Pro"/>
                <a:cs typeface="Cera Pro"/>
              </a:rPr>
              <a:t>ВИДЫ ИЗДЕРЖЕК</a:t>
            </a:r>
            <a:r>
              <a:rPr sz="1200" b="1" dirty="0" smtClean="0">
                <a:solidFill>
                  <a:srgbClr val="FFFFFF"/>
                </a:solidFill>
                <a:latin typeface="Cera Pro"/>
                <a:cs typeface="Cera Pro"/>
              </a:rPr>
              <a:t> </a:t>
            </a:r>
            <a:endParaRPr sz="1200" dirty="0">
              <a:latin typeface="Cera Pro"/>
              <a:cs typeface="Cera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8975" y="1575446"/>
            <a:ext cx="7498082" cy="11823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424940" algn="l">
              <a:lnSpc>
                <a:spcPts val="2100"/>
              </a:lnSpc>
              <a:spcBef>
                <a:spcPts val="420"/>
              </a:spcBef>
            </a:pPr>
            <a:r>
              <a:rPr lang="ru-RU" sz="2000" b="0" dirty="0" smtClean="0">
                <a:solidFill>
                  <a:srgbClr val="185292"/>
                </a:solidFill>
                <a:latin typeface="Cera Pro Medium"/>
                <a:cs typeface="Cera Pro Medium"/>
              </a:rPr>
              <a:t>ЦЕЛЬ </a:t>
            </a:r>
          </a:p>
          <a:p>
            <a:pPr marL="12700" marR="1424940">
              <a:lnSpc>
                <a:spcPts val="2100"/>
              </a:lnSpc>
              <a:spcBef>
                <a:spcPts val="420"/>
              </a:spcBef>
            </a:pPr>
            <a:r>
              <a:rPr lang="ru-RU" sz="1600" dirty="0" smtClean="0">
                <a:solidFill>
                  <a:srgbClr val="1D1D1B"/>
                </a:solidFill>
                <a:latin typeface="Cera Pro"/>
                <a:cs typeface="Cera Pro"/>
              </a:rPr>
              <a:t>Получение монетарной оценки издержек субъектов, возникающих при соблюдении предполагаемых к установлению или действующих требований регулирования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sp>
        <p:nvSpPr>
          <p:cNvPr id="52" name="object 43"/>
          <p:cNvSpPr/>
          <p:nvPr/>
        </p:nvSpPr>
        <p:spPr>
          <a:xfrm>
            <a:off x="7467602" y="1575446"/>
            <a:ext cx="4421817" cy="591187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3175" algn="ctr">
              <a:lnSpc>
                <a:spcPct val="100000"/>
              </a:lnSpc>
              <a:spcBef>
                <a:spcPts val="1180"/>
              </a:spcBef>
            </a:pPr>
            <a:r>
              <a:rPr lang="ru-RU" sz="2400" b="1" u="sng" dirty="0">
                <a:solidFill>
                  <a:srgbClr val="185292"/>
                </a:solidFill>
                <a:latin typeface="Cera Pro"/>
                <a:cs typeface="Cera Pro"/>
              </a:rPr>
              <a:t>информационные</a:t>
            </a:r>
          </a:p>
        </p:txBody>
      </p:sp>
      <p:sp>
        <p:nvSpPr>
          <p:cNvPr id="53" name="object 43"/>
          <p:cNvSpPr/>
          <p:nvPr/>
        </p:nvSpPr>
        <p:spPr>
          <a:xfrm>
            <a:off x="7553654" y="5740576"/>
            <a:ext cx="4335765" cy="54864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альтернативные</a:t>
            </a:r>
          </a:p>
          <a:p>
            <a:endParaRPr dirty="0"/>
          </a:p>
        </p:txBody>
      </p:sp>
      <p:sp>
        <p:nvSpPr>
          <p:cNvPr id="54" name="object 39"/>
          <p:cNvSpPr/>
          <p:nvPr/>
        </p:nvSpPr>
        <p:spPr>
          <a:xfrm>
            <a:off x="7497027" y="3604803"/>
            <a:ext cx="4310377" cy="56789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sz="2400" b="1" dirty="0" smtClean="0">
                <a:solidFill>
                  <a:srgbClr val="185292"/>
                </a:solidFill>
                <a:latin typeface="Cera Pro"/>
                <a:cs typeface="Cera Pro"/>
              </a:rPr>
              <a:t>издержки </a:t>
            </a:r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простоя, простой</a:t>
            </a:r>
            <a:endParaRPr sz="2400" b="1" dirty="0">
              <a:solidFill>
                <a:srgbClr val="185292"/>
              </a:solidFill>
              <a:latin typeface="Cera Pro"/>
              <a:cs typeface="Cera Pro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324600" y="3888748"/>
            <a:ext cx="1143000" cy="1010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324600" y="3888747"/>
            <a:ext cx="1229052" cy="2126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324600" y="1871039"/>
            <a:ext cx="1143000" cy="201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6324600" y="2949251"/>
            <a:ext cx="1143000" cy="939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6324602" y="3888747"/>
            <a:ext cx="1172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 flipV="1">
            <a:off x="544190" y="357558"/>
            <a:ext cx="1353820" cy="316521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30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14443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	Информационные издержки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Информационные издержки заявителя на получение гранта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 Временные издержки: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временных издержек субъектов предпринимательской деятельности рассчитывается в соответствии с формулой: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w x k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затраты рабочего времени, необходимого на выполнение действия (человеко-часов);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- средняя стоимость часа работы работников, занятых выполнением действия (рублей);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частота выполнения действия j-м году (раз);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- численность объектов расчета в совокупности (группе) объектов расчета.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Самарской области 58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461 рублей (по данным территориального органа  Федеральной службы государственной статистики по Самарской области за  январь – март 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года), среднее количество рабочих часов в месяц 164.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стоимость заработной платы сотрудника (чел./час) составляет 356,1 руб.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х 356,1 х 1,302 х 1 х 1= 463,4 руб.</a:t>
            </a:r>
          </a:p>
          <a:p>
            <a:endParaRPr lang="ru-RU" dirty="0"/>
          </a:p>
        </p:txBody>
      </p:sp>
      <p:sp>
        <p:nvSpPr>
          <p:cNvPr id="35" name="object 33"/>
          <p:cNvSpPr txBox="1"/>
          <p:nvPr/>
        </p:nvSpPr>
        <p:spPr>
          <a:xfrm>
            <a:off x="544190" y="264543"/>
            <a:ext cx="3265810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26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738558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31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14400"/>
            <a:ext cx="1158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Издержки, связанные с приобретениями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затрат на каждое из приобретений, необходимых для выполнения требования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(рублей), рассчитывается по формуле: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MP x Q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– средняя цена на соответствующий товар, работу или услугу (рублей);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количество единиц товара, работ или услуг одного вида в одном приобретении (единиц);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частота осуществления приобретений, включая приобретение оборудования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приобретение работ, услуг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(раз);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численность объектов расчета в совокупности (группе) объектов расчета.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2,65 руб. (стоимость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 бумаги, картридж) 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1=80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при направлении указанных документов в электронном виде издержки составят: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463,4 + 80 = 543,4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3"/>
          <p:cNvSpPr txBox="1"/>
          <p:nvPr/>
        </p:nvSpPr>
        <p:spPr>
          <a:xfrm>
            <a:off x="544190" y="281397"/>
            <a:ext cx="3265810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88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544190" y="693129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32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190" y="914400"/>
            <a:ext cx="1158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Транспортные расходы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проезда составляет 40 рублей и 120 минут в одну сторону.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учтем поездку туда и обратно – 80 рублей и 240 минут.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сотрудника на поездку составляет: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w x k x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затраты рабочего времени, необходимого на выполнение действия (человеко-часов);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- средняя стоимость часа работы работников, занятых выполнением действия (рублей);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частота выполнения действия j-м году (раз);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- численность объектов расчета в совокупности (группе) объектов расчета.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Самарской области 58 461 рублей (по данным территориального органа  Федеральной службы государственной статистики по Самарской области за январь – март 2025 года), среднее количество рабочих часов в месяц 164. Следовательно, стоимость заработной платы сотрудника (чел./час) составляет 356,5 руб.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=(4 х 356,5 х 1,302 х 1 х 1) + 80 =1 936,7 руб.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при направлении указанных документов нарочным способом издержки составят: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1 936,7 + 543,4= 2 480,1 руб.</a:t>
            </a:r>
          </a:p>
        </p:txBody>
      </p:sp>
      <p:sp>
        <p:nvSpPr>
          <p:cNvPr id="34" name="object 33"/>
          <p:cNvSpPr txBox="1"/>
          <p:nvPr/>
        </p:nvSpPr>
        <p:spPr>
          <a:xfrm>
            <a:off x="544190" y="264543"/>
            <a:ext cx="3265810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3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544190" y="264543"/>
            <a:ext cx="3265810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33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14443"/>
            <a:ext cx="11582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Разрабатываемый нормативный правовой акт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контрольно-надзорных мероприятий использование мобильного приложения «Инспектор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Информационные издержки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приобретениями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каждое из приобретений, необходимых для выполнения требования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(рублей), рассчитывается по формуле: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Aот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MP x Q x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– средняя цена на соответствующий товар, работу или услугу (рублей);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количество единиц товара, работ или услуг одного вида в одном приобретении (единиц);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частота осуществления приобретений, включая приобретение оборудования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приобретение работ, услуг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fпу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(раз);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– численность объектов расчета в совокупности (группе) объектов расчета;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18 000 руб.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(стоимость 1 единицы планшетного компьютера ) х 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1 х 1= 72 000 руб.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маркетплейсов осуществлена подборка устройств, необходимых для осуществления контрольно-надзорных мероприятий. 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цена для устройства –  18 000 руб. (от 10 000 руб. до 26 000 руб.)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оптимального осуществления контрольных (надзорных) функций сотрудниками необходимо иметь 4 устройства. 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подборка предложений по использованию мобильного интернета (при условии использования по месту нахождения контролируемого лица).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цена - 1 000 руб. в месяц (в зависимости от выбранного тарифа).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= 1 000 руб. х 1 х 12 х 1 = 12 000 руб.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61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544190" y="264543"/>
            <a:ext cx="3265810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endParaRPr lang="ru-RU" sz="3600" b="1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36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4190" y="76200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34</a:t>
            </a:fld>
            <a:endParaRPr lang="ru-RU"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14443"/>
            <a:ext cx="1158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бессрочной лицензии СКЗИ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КриптоПро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CSP 5.0 для использования с мобильным приложением «Инспектор» -                            6 000 руб.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издержки, связанные с приобретением составят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6 000+12 000+72 000=90 000 руб.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в случае необходимости контролируемое лицо может понести такие же расходы, связанные с приобретением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 использование мобильного приложения «Инспектор».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отметим, что использование такого приложения (оно бесплатно) возможно и на персональном компьютере, и на мобильных устройствах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общая сумма издержек, связанных с приобретением составит 90 000 руб. для органа исполнительной власти Самарской области.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такие расходы осуществляются в рамках текущего финансирования деятельности органа власти Самарской области.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20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266413" y="744869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50" b="0" spc="13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50" b="0" spc="10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50" dirty="0">
              <a:latin typeface="Cera Pro Medium"/>
              <a:cs typeface="Cera Pro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278101" y="496442"/>
            <a:ext cx="4914265" cy="5990590"/>
            <a:chOff x="7278099" y="496442"/>
            <a:chExt cx="4914265" cy="5990590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59198" y="6071853"/>
            <a:ext cx="111720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3000" spc="-20" dirty="0">
                <a:solidFill>
                  <a:srgbClr val="1D1D1B"/>
                </a:solidFill>
                <a:latin typeface="Bebas Neue Book"/>
                <a:cs typeface="Bebas Neue Book"/>
              </a:rPr>
              <a:t>5</a:t>
            </a:r>
            <a:endParaRPr sz="3000" dirty="0">
              <a:latin typeface="Bebas Neue Book"/>
              <a:cs typeface="Bebas Neue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736" y="2362331"/>
            <a:ext cx="7075264" cy="1419619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1570"/>
              </a:spcBef>
            </a:pPr>
            <a:r>
              <a:rPr sz="34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БЛАГОДАРЮ </a:t>
            </a:r>
            <a:r>
              <a:rPr sz="3400" b="1" dirty="0">
                <a:solidFill>
                  <a:srgbClr val="185292"/>
                </a:solidFill>
                <a:latin typeface="Bebas Neue Bold"/>
                <a:cs typeface="Bebas Neue Bold"/>
              </a:rPr>
              <a:t>ЗА </a:t>
            </a:r>
            <a:r>
              <a:rPr sz="34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ВНИМАНИЕ!</a:t>
            </a:r>
            <a:endParaRPr sz="3400" dirty="0">
              <a:latin typeface="Bebas Neue Bold"/>
              <a:cs typeface="Bebas Neue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9503" y="1639586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5860" y="5852771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/>
          <p:cNvGrpSpPr/>
          <p:nvPr/>
        </p:nvGrpSpPr>
        <p:grpSpPr>
          <a:xfrm>
            <a:off x="581800" y="558069"/>
            <a:ext cx="629285" cy="688340"/>
            <a:chOff x="2228689" y="511439"/>
            <a:chExt cx="629285" cy="688340"/>
          </a:xfrm>
        </p:grpSpPr>
        <p:pic>
          <p:nvPicPr>
            <p:cNvPr id="45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35</a:t>
            </a:fld>
            <a:endParaRPr lang="ru-RU" spc="5" dirty="0"/>
          </a:p>
        </p:txBody>
      </p:sp>
    </p:spTree>
    <p:extLst>
      <p:ext uri="{BB962C8B-B14F-4D97-AF65-F5344CB8AC3E}">
        <p14:creationId xmlns:p14="http://schemas.microsoft.com/office/powerpoint/2010/main" val="1648509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latin typeface="Cera Pro Medium" panose="020B060402020202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>
              <a:latin typeface="Cera Pro Medium" panose="020B060402020202020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8102739" cy="1463348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dirty="0" smtClean="0">
                <a:latin typeface="Cera Pro Medium" panose="020B0604020202020204" charset="0"/>
              </a:rPr>
              <a:t>ЭФФЕКТИВНОЕ РЕГУЛИРОВАНИЕ </a:t>
            </a:r>
            <a:r>
              <a:rPr lang="ru-RU" dirty="0" smtClean="0">
                <a:latin typeface="Cera Pro Medium" panose="020B0604020202020204" charset="0"/>
              </a:rPr>
              <a:t/>
            </a:r>
            <a:br>
              <a:rPr lang="ru-RU" dirty="0" smtClean="0">
                <a:latin typeface="Cera Pro Medium" panose="020B0604020202020204" charset="0"/>
              </a:rPr>
            </a:br>
            <a:r>
              <a:rPr lang="ru-RU" sz="2000" spc="-30" dirty="0" smtClean="0">
                <a:latin typeface="Cera Pro Medium" panose="020B0604020202020204" charset="0"/>
                <a:cs typeface="Times New Roman" panose="02020603050405020304" pitchFamily="18" charset="0"/>
              </a:rPr>
              <a:t>на </a:t>
            </a:r>
            <a:r>
              <a:rPr lang="ru-RU" sz="2000" spc="-30" dirty="0">
                <a:latin typeface="Cera Pro Medium" panose="020B0604020202020204" charset="0"/>
                <a:cs typeface="Times New Roman" panose="02020603050405020304" pitchFamily="18" charset="0"/>
              </a:rPr>
              <a:t>основании практического опыта разработан </a:t>
            </a:r>
            <a:r>
              <a:rPr lang="ru-RU" sz="2000" spc="-30" dirty="0" smtClean="0">
                <a:latin typeface="Cera Pro Medium" panose="020B0604020202020204" charset="0"/>
                <a:cs typeface="Times New Roman" panose="02020603050405020304" pitchFamily="18" charset="0"/>
              </a:rPr>
              <a:t/>
            </a:r>
            <a:br>
              <a:rPr lang="ru-RU" sz="2000" spc="-30" dirty="0" smtClean="0">
                <a:latin typeface="Cera Pro Medium" panose="020B0604020202020204" charset="0"/>
                <a:cs typeface="Times New Roman" panose="02020603050405020304" pitchFamily="18" charset="0"/>
              </a:rPr>
            </a:br>
            <a:r>
              <a:rPr lang="ru-RU" sz="2000" spc="-30" dirty="0" smtClean="0">
                <a:latin typeface="Cera Pro Medium" panose="020B0604020202020204" charset="0"/>
                <a:cs typeface="Times New Roman" panose="02020603050405020304" pitchFamily="18" charset="0"/>
              </a:rPr>
              <a:t>инструмент оценки </a:t>
            </a:r>
            <a:r>
              <a:rPr lang="ru-RU" sz="2000" spc="-30" dirty="0">
                <a:latin typeface="Cera Pro Medium" panose="020B0604020202020204" charset="0"/>
                <a:cs typeface="Times New Roman" panose="02020603050405020304" pitchFamily="18" charset="0"/>
              </a:rPr>
              <a:t>эффективности регулирования</a:t>
            </a:r>
            <a:br>
              <a:rPr lang="ru-RU" sz="2000" spc="-30" dirty="0">
                <a:latin typeface="Cera Pro Medium" panose="020B0604020202020204" charset="0"/>
                <a:cs typeface="Times New Roman" panose="02020603050405020304" pitchFamily="18" charset="0"/>
              </a:rPr>
            </a:br>
            <a:endParaRPr sz="2150" dirty="0">
              <a:latin typeface="Cera Pro Medium" panose="020B0604020202020204" charset="0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3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Cera Pro Medium" panose="020B060402020202020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 panose="020B0604020202020204" charset="0"/>
                <a:cs typeface="Cera Pro Medium"/>
              </a:rPr>
              <a:t>области</a:t>
            </a:r>
            <a:endParaRPr sz="900" dirty="0">
              <a:latin typeface="Cera Pro Medium" panose="020B0604020202020204" charset="0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>
                <a:latin typeface="Cera Pro Medium" panose="020B0604020202020204" charset="0"/>
              </a:rPr>
              <a:t>36</a:t>
            </a:fld>
            <a:endParaRPr spc="5" dirty="0">
              <a:latin typeface="Cera Pro Medium" panose="020B060402020202020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96998"/>
              </p:ext>
            </p:extLst>
          </p:nvPr>
        </p:nvGraphicFramePr>
        <p:xfrm>
          <a:off x="5105400" y="11353800"/>
          <a:ext cx="4953000" cy="675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избыточных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Оптимальный пакет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межведомственного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подача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дублирования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понятных требований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доработки пакета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практики применения (востребованности</a:t>
                      </a:r>
                      <a:r>
                        <a:rPr lang="ru-RU" sz="1600" spc="-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4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Приемлемые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5" marR="6280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05899"/>
              </p:ext>
            </p:extLst>
          </p:nvPr>
        </p:nvGraphicFramePr>
        <p:xfrm>
          <a:off x="3124200" y="1666024"/>
          <a:ext cx="8911488" cy="1229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ЭФФЕКТИВНОЕ РЕГУЛИРОВАНИЕ – </a:t>
                      </a:r>
                      <a:r>
                        <a:rPr lang="ru-RU" sz="2000" spc="-50" baseline="0" dirty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регулирование, которое решает </a:t>
                      </a:r>
                      <a:r>
                        <a:rPr lang="ru-RU" sz="200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задачи с </a:t>
                      </a:r>
                      <a:r>
                        <a:rPr lang="ru-RU" sz="2000" spc="-50" baseline="0" dirty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минимальными </a:t>
                      </a:r>
                      <a:r>
                        <a:rPr lang="ru-RU" sz="200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затратами и </a:t>
                      </a:r>
                      <a:r>
                        <a:rPr lang="ru-RU" sz="2000" spc="-50" baseline="0" dirty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максимальной пользой для бизнеса, общества и государства</a:t>
                      </a:r>
                      <a:endParaRPr lang="ru-RU" sz="200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Регулируемость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1"/>
            <a:ext cx="1676400" cy="15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1900977208"/>
              </p:ext>
            </p:extLst>
          </p:nvPr>
        </p:nvGraphicFramePr>
        <p:xfrm>
          <a:off x="103074" y="3415514"/>
          <a:ext cx="241152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052" name="Picture 4" descr="Индикатор 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65646"/>
              </p:ext>
            </p:extLst>
          </p:nvPr>
        </p:nvGraphicFramePr>
        <p:xfrm>
          <a:off x="2362202" y="3289350"/>
          <a:ext cx="3206013" cy="328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7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ИНДИКАТОРОВ ЭФФЕКТИВНОГО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 РЕГУЛИРОВАНИЯ –  </a:t>
                      </a:r>
                      <a:r>
                        <a:rPr lang="ru-RU" sz="190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критерии оценки качества </a:t>
                      </a:r>
                      <a:r>
                        <a:rPr lang="ru-RU" sz="1900" spc="-7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правовых актов, подтверждающиеся , в том числе, </a:t>
                      </a:r>
                      <a:r>
                        <a:rPr lang="ru-RU" sz="190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на основе данных </a:t>
                      </a:r>
                      <a:br>
                        <a:rPr lang="ru-RU" sz="190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cs typeface="Times New Roman" panose="02020603050405020304" pitchFamily="18" charset="0"/>
                        </a:rPr>
                        <a:t>из различных источников информации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91" y="3352801"/>
            <a:ext cx="471693" cy="4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65" y="3990770"/>
            <a:ext cx="471692" cy="50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67" y="5334000"/>
            <a:ext cx="4526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33" y="6041583"/>
            <a:ext cx="424068" cy="4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16" y="4581523"/>
            <a:ext cx="471692" cy="5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42" y="6019800"/>
            <a:ext cx="471691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79587"/>
            <a:ext cx="47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29" y="3947908"/>
            <a:ext cx="440837" cy="4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29" y="4571999"/>
            <a:ext cx="4835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89" y="5334000"/>
            <a:ext cx="440412" cy="4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44492"/>
              </p:ext>
            </p:extLst>
          </p:nvPr>
        </p:nvGraphicFramePr>
        <p:xfrm>
          <a:off x="6102257" y="3295651"/>
          <a:ext cx="2479770" cy="562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Отсутствие избыточных процедур</a:t>
                      </a:r>
                      <a:endParaRPr lang="ru-RU" sz="1600" b="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55076"/>
              </p:ext>
            </p:extLst>
          </p:nvPr>
        </p:nvGraphicFramePr>
        <p:xfrm>
          <a:off x="6121307" y="3998925"/>
          <a:ext cx="2479770" cy="493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4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Оптимальный пакет документов</a:t>
                      </a:r>
                      <a:endParaRPr lang="ru-RU" sz="1600" b="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23279"/>
              </p:ext>
            </p:extLst>
          </p:nvPr>
        </p:nvGraphicFramePr>
        <p:xfrm>
          <a:off x="9573745" y="3898846"/>
          <a:ext cx="2479770" cy="562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Содержание понятных требований и условий</a:t>
                      </a:r>
                      <a:endParaRPr lang="ru-RU" sz="1600" b="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5821"/>
              </p:ext>
            </p:extLst>
          </p:nvPr>
        </p:nvGraphicFramePr>
        <p:xfrm>
          <a:off x="6111784" y="4600573"/>
          <a:ext cx="2851243" cy="696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spc="-6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Наличие межведомственного взаимодействия</a:t>
                      </a:r>
                      <a:endParaRPr lang="ru-RU" sz="1500" b="0" spc="-6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43864"/>
              </p:ext>
            </p:extLst>
          </p:nvPr>
        </p:nvGraphicFramePr>
        <p:xfrm>
          <a:off x="9545097" y="3186579"/>
          <a:ext cx="2618255" cy="623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4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Отсутствие дублирования требований</a:t>
                      </a:r>
                      <a:endParaRPr lang="ru-RU" sz="1600" b="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56422"/>
              </p:ext>
            </p:extLst>
          </p:nvPr>
        </p:nvGraphicFramePr>
        <p:xfrm>
          <a:off x="6102257" y="5334001"/>
          <a:ext cx="2689318" cy="562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Электронная подача документов</a:t>
                      </a:r>
                      <a:endParaRPr lang="ru-RU" sz="1600" b="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20921"/>
              </p:ext>
            </p:extLst>
          </p:nvPr>
        </p:nvGraphicFramePr>
        <p:xfrm>
          <a:off x="6121307" y="5993415"/>
          <a:ext cx="2479770" cy="562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Актуальность законодательства</a:t>
                      </a:r>
                      <a:endParaRPr lang="ru-RU" sz="1600" b="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9609"/>
              </p:ext>
            </p:extLst>
          </p:nvPr>
        </p:nvGraphicFramePr>
        <p:xfrm>
          <a:off x="9545095" y="5252764"/>
          <a:ext cx="2570705" cy="562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spc="-7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Учет практики применения/ востребованности</a:t>
                      </a:r>
                      <a:endParaRPr lang="ru-RU" sz="1500" b="0" spc="-7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51739"/>
              </p:ext>
            </p:extLst>
          </p:nvPr>
        </p:nvGraphicFramePr>
        <p:xfrm>
          <a:off x="9521028" y="4581523"/>
          <a:ext cx="2479770" cy="740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2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0" baseline="0" dirty="0" smtClean="0">
                          <a:solidFill>
                            <a:srgbClr val="002060"/>
                          </a:solidFill>
                          <a:effectLst/>
                          <a:latin typeface="Cera Pro Medium" panose="020B0604020202020204" charset="0"/>
                          <a:ea typeface="Calibri"/>
                          <a:cs typeface="Times New Roman" panose="02020603050405020304" pitchFamily="18" charset="0"/>
                        </a:rPr>
                        <a:t>Возможность доработки пакета документов</a:t>
                      </a:r>
                      <a:endParaRPr lang="ru-RU" sz="1600" b="0" spc="-50" baseline="0" dirty="0">
                        <a:solidFill>
                          <a:srgbClr val="002060"/>
                        </a:solidFill>
                        <a:effectLst/>
                        <a:latin typeface="Cera Pro Medium" panose="020B060402020202020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9545097" y="6019800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1600" spc="-50" baseline="0" dirty="0" smtClean="0">
                <a:solidFill>
                  <a:srgbClr val="002060"/>
                </a:solidFill>
                <a:effectLst/>
                <a:latin typeface="Cera Pro Medium" panose="020B0604020202020204" charset="0"/>
                <a:ea typeface="Calibri"/>
                <a:cs typeface="Times New Roman" panose="02020603050405020304" pitchFamily="18" charset="0"/>
              </a:rPr>
              <a:t>Приемлемые сроки</a:t>
            </a:r>
            <a:endParaRPr lang="ru-RU" sz="1600" spc="-50" baseline="0" dirty="0">
              <a:solidFill>
                <a:srgbClr val="002060"/>
              </a:solidFill>
              <a:effectLst/>
              <a:latin typeface="Cera Pro Medium" panose="020B0604020202020204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383615" y="4719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10626" cy="5924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sz="3200" dirty="0"/>
              <a:t>СХЕМА ПРИМЕНЕНИЯ ИНСТРУМЕНТА</a:t>
            </a:r>
          </a:p>
        </p:txBody>
      </p:sp>
      <p:sp>
        <p:nvSpPr>
          <p:cNvPr id="43" name="object 43"/>
          <p:cNvSpPr/>
          <p:nvPr/>
        </p:nvSpPr>
        <p:spPr>
          <a:xfrm>
            <a:off x="4762497" y="5438775"/>
            <a:ext cx="7088709" cy="1038225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3175" algn="l">
              <a:lnSpc>
                <a:spcPct val="100000"/>
              </a:lnSpc>
              <a:spcBef>
                <a:spcPts val="1180"/>
              </a:spcBef>
            </a:pPr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3. </a:t>
            </a:r>
            <a:r>
              <a:rPr lang="ru-RU" b="1" spc="-50" dirty="0" smtClean="0">
                <a:solidFill>
                  <a:srgbClr val="185292"/>
                </a:solidFill>
                <a:latin typeface="Cera Pro"/>
                <a:cs typeface="Cera Pro"/>
              </a:rPr>
              <a:t>РЕКОМЕНДАЦИИ</a:t>
            </a:r>
            <a:endParaRPr lang="ru-RU" b="1" spc="-50" dirty="0" smtClean="0">
              <a:solidFill>
                <a:srgbClr val="1D1D1B"/>
              </a:solidFill>
              <a:latin typeface="Cera Pro"/>
              <a:cs typeface="Cera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7200" y="1730847"/>
            <a:ext cx="615904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tx1"/>
                </a:solidFill>
                <a:latin typeface="Cera Pro"/>
                <a:cs typeface="Cera Pro"/>
              </a:rPr>
              <a:t> </a:t>
            </a:r>
            <a:endParaRPr dirty="0">
              <a:solidFill>
                <a:schemeClr val="tx1"/>
              </a:solidFill>
              <a:latin typeface="Cera Pro"/>
              <a:cs typeface="Cera Pro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11780999" y="6440216"/>
            <a:ext cx="30394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37</a:t>
            </a:fld>
            <a:endParaRPr spc="5" dirty="0"/>
          </a:p>
        </p:txBody>
      </p:sp>
      <p:sp>
        <p:nvSpPr>
          <p:cNvPr id="52" name="object 41"/>
          <p:cNvSpPr/>
          <p:nvPr/>
        </p:nvSpPr>
        <p:spPr>
          <a:xfrm>
            <a:off x="4800602" y="1040015"/>
            <a:ext cx="7088709" cy="788786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/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1. СБОР </a:t>
            </a:r>
            <a:b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</a:br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ИНФОРМАЦИИ</a:t>
            </a:r>
            <a:endParaRPr lang="ru-RU" dirty="0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108907305"/>
              </p:ext>
            </p:extLst>
          </p:nvPr>
        </p:nvGraphicFramePr>
        <p:xfrm>
          <a:off x="-66679" y="1442771"/>
          <a:ext cx="4800600" cy="501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8" name="object 41"/>
          <p:cNvSpPr/>
          <p:nvPr/>
        </p:nvSpPr>
        <p:spPr>
          <a:xfrm>
            <a:off x="495300" y="5133975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solidFill>
                  <a:srgbClr val="185292"/>
                </a:solidFill>
                <a:latin typeface="Cera Pro"/>
              </a:rPr>
              <a:t>ДА</a:t>
            </a:r>
            <a:endParaRPr lang="ru-RU" sz="2400" dirty="0"/>
          </a:p>
        </p:txBody>
      </p:sp>
      <p:sp>
        <p:nvSpPr>
          <p:cNvPr id="49" name="object 41"/>
          <p:cNvSpPr/>
          <p:nvPr/>
        </p:nvSpPr>
        <p:spPr>
          <a:xfrm>
            <a:off x="3479571" y="5133975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solidFill>
                  <a:srgbClr val="185292"/>
                </a:solidFill>
                <a:latin typeface="Cera Pro"/>
              </a:rPr>
              <a:t>НЕТ</a:t>
            </a:r>
            <a:endParaRPr lang="ru-RU" sz="2400" dirty="0"/>
          </a:p>
        </p:txBody>
      </p:sp>
      <p:sp>
        <p:nvSpPr>
          <p:cNvPr id="54" name="object 57"/>
          <p:cNvSpPr txBox="1"/>
          <p:nvPr/>
        </p:nvSpPr>
        <p:spPr>
          <a:xfrm>
            <a:off x="6500962" y="1068993"/>
            <a:ext cx="5350245" cy="6636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1950" algn="l">
              <a:lnSpc>
                <a:spcPct val="100000"/>
              </a:lnSpc>
              <a:spcBef>
                <a:spcPts val="135"/>
              </a:spcBef>
              <a:tabLst>
                <a:tab pos="266700" algn="l"/>
                <a:tab pos="6096000" algn="l"/>
              </a:tabLst>
            </a:pP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При рассмотрении правового акта проверяется наличие каждого индикатора эффективного регулирования. Для этого собирается информация из различных источников</a:t>
            </a:r>
            <a:endParaRPr sz="140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sp>
        <p:nvSpPr>
          <p:cNvPr id="55" name="object 41"/>
          <p:cNvSpPr/>
          <p:nvPr/>
        </p:nvSpPr>
        <p:spPr>
          <a:xfrm>
            <a:off x="4781791" y="4032895"/>
            <a:ext cx="7088709" cy="110108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/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2. ВЫЯВЛЕНИЕ </a:t>
            </a:r>
            <a:b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</a:br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ИНДИКАТОРА </a:t>
            </a:r>
            <a:b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</a:br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И АНАЛИЗ</a:t>
            </a:r>
            <a:endParaRPr lang="ru-RU" dirty="0"/>
          </a:p>
        </p:txBody>
      </p:sp>
      <p:sp>
        <p:nvSpPr>
          <p:cNvPr id="56" name="object 57"/>
          <p:cNvSpPr txBox="1"/>
          <p:nvPr/>
        </p:nvSpPr>
        <p:spPr>
          <a:xfrm>
            <a:off x="6871338" y="4032895"/>
            <a:ext cx="5213607" cy="1094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400" spc="-3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Если акт соответствует всем индикаторам, делается вывод </a:t>
            </a:r>
            <a:br>
              <a:rPr lang="ru-RU" sz="1400" spc="-30" dirty="0" smtClean="0">
                <a:solidFill>
                  <a:srgbClr val="185292"/>
                </a:solidFill>
                <a:latin typeface="Cera Pro Medium"/>
                <a:cs typeface="Cera Pro Medium"/>
              </a:rPr>
            </a:br>
            <a:r>
              <a:rPr lang="ru-RU" sz="1400" spc="-3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об эффективности регулирования. В случае несоответствия хотя бы одному индикатору проводится дополнительный анализ для определения причин такого несоответствия   и оценки возможных последствий</a:t>
            </a:r>
            <a:endParaRPr sz="1400" spc="-3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81789" y="2024160"/>
            <a:ext cx="712681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endParaRPr lang="ru-RU" sz="1600" b="1" dirty="0" smtClean="0">
              <a:solidFill>
                <a:srgbClr val="185292"/>
              </a:solidFill>
              <a:latin typeface="Cera Pro Medium"/>
              <a:cs typeface="Cera Pro Medium"/>
            </a:endParaRP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700" b="1" dirty="0" smtClean="0">
                <a:solidFill>
                  <a:srgbClr val="185292"/>
                </a:solidFill>
                <a:latin typeface="Cera Pro Medium"/>
                <a:cs typeface="Cera Pro Medium"/>
              </a:rPr>
              <a:t>ИСТОЧНИКИ ИНФОРМАЦИИ </a:t>
            </a: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600" b="1" dirty="0" smtClean="0">
                <a:solidFill>
                  <a:srgbClr val="185292"/>
                </a:solidFill>
                <a:latin typeface="Cera Pro Medium"/>
                <a:cs typeface="Cera Pro Medium"/>
              </a:rPr>
              <a:t> </a:t>
            </a: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600" b="1" dirty="0">
                <a:solidFill>
                  <a:srgbClr val="185292"/>
                </a:solidFill>
                <a:latin typeface="Cera Pro Medium"/>
                <a:cs typeface="Cera Pro Medium"/>
              </a:rPr>
              <a:t> </a:t>
            </a:r>
            <a:endParaRPr lang="ru-RU" sz="1600" b="1" dirty="0" smtClean="0">
              <a:solidFill>
                <a:srgbClr val="185292"/>
              </a:solidFill>
              <a:latin typeface="Cera Pro Medium"/>
              <a:cs typeface="Cera Pro Medium"/>
            </a:endParaRP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endParaRPr lang="ru-RU" sz="1600" dirty="0">
              <a:solidFill>
                <a:srgbClr val="185292"/>
              </a:solidFill>
              <a:latin typeface="Cera Pro Medium"/>
              <a:cs typeface="Cera Pro Medium"/>
            </a:endParaRP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endParaRPr lang="ru-RU" sz="1600" dirty="0" smtClean="0">
              <a:solidFill>
                <a:srgbClr val="185292"/>
              </a:solidFill>
              <a:latin typeface="Cera Pro Medium"/>
              <a:cs typeface="Cera Pro Medium"/>
            </a:endParaRP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endParaRPr sz="160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91" y="2997940"/>
            <a:ext cx="6998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object 57"/>
          <p:cNvSpPr txBox="1"/>
          <p:nvPr/>
        </p:nvSpPr>
        <p:spPr>
          <a:xfrm>
            <a:off x="5638800" y="2839511"/>
            <a:ext cx="2107479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400" b="1" dirty="0" smtClean="0">
                <a:solidFill>
                  <a:srgbClr val="185292"/>
                </a:solidFill>
                <a:latin typeface="Cera Pro Medium"/>
                <a:cs typeface="Cera Pro Medium"/>
              </a:rPr>
              <a:t>ОРГАНЫ ВЛАСТИ: </a:t>
            </a: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официальные статистические данные; данные по запросу</a:t>
            </a:r>
            <a:endParaRPr sz="140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85" y="2059488"/>
            <a:ext cx="506755" cy="72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object 57"/>
          <p:cNvSpPr txBox="1"/>
          <p:nvPr/>
        </p:nvSpPr>
        <p:spPr>
          <a:xfrm>
            <a:off x="8714407" y="1955596"/>
            <a:ext cx="3101638" cy="9355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6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 </a:t>
            </a:r>
            <a:r>
              <a:rPr lang="ru-RU" sz="1600" b="1" dirty="0" smtClean="0">
                <a:solidFill>
                  <a:srgbClr val="185292"/>
                </a:solidFill>
                <a:latin typeface="Cera Pro Medium"/>
                <a:cs typeface="Cera Pro Medium"/>
              </a:rPr>
              <a:t>БИЗНЕС:</a:t>
            </a: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данные по запросу; опросы; </a:t>
            </a: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публичные консультации; </a:t>
            </a:r>
            <a:b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</a:b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инициативы бизнеса</a:t>
            </a:r>
            <a:endParaRPr sz="160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84" y="3084778"/>
            <a:ext cx="583518" cy="59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object 57"/>
          <p:cNvSpPr txBox="1"/>
          <p:nvPr/>
        </p:nvSpPr>
        <p:spPr>
          <a:xfrm>
            <a:off x="8797744" y="2997940"/>
            <a:ext cx="3053463" cy="11509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6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 </a:t>
            </a:r>
            <a:r>
              <a:rPr lang="ru-RU" sz="1600" b="1" dirty="0" smtClean="0">
                <a:solidFill>
                  <a:srgbClr val="185292"/>
                </a:solidFill>
                <a:latin typeface="Cera Pro Medium"/>
                <a:cs typeface="Cera Pro Medium"/>
              </a:rPr>
              <a:t>ОТКРЫТЫЕ ДАННЫЕ:</a:t>
            </a:r>
          </a:p>
          <a:p>
            <a:pPr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аналитические материалы; </a:t>
            </a:r>
            <a:b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</a:b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справочно-правовые системы; новостные каналы и т.д.</a:t>
            </a:r>
          </a:p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 </a:t>
            </a:r>
            <a:endParaRPr sz="160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sp>
        <p:nvSpPr>
          <p:cNvPr id="61" name="object 57"/>
          <p:cNvSpPr txBox="1"/>
          <p:nvPr/>
        </p:nvSpPr>
        <p:spPr>
          <a:xfrm>
            <a:off x="6871336" y="5438776"/>
            <a:ext cx="4802708" cy="6636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  <a:tabLst>
                <a:tab pos="6096000" algn="l"/>
              </a:tabLst>
            </a:pP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Если выявленные несоответствия приводят </a:t>
            </a:r>
            <a:b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</a:br>
            <a:r>
              <a:rPr lang="ru-RU" sz="14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к неэффективности регулирования, формируются конкретные рекомендации  по их устранению</a:t>
            </a:r>
            <a:endParaRPr sz="140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0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266413" y="744869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50" b="0" spc="13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50" b="0" spc="10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50" dirty="0">
              <a:latin typeface="Cera Pro Medium"/>
              <a:cs typeface="Cera Pro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278101" y="496442"/>
            <a:ext cx="4914265" cy="5990590"/>
            <a:chOff x="7278099" y="496442"/>
            <a:chExt cx="4914265" cy="5990590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59198" y="6071853"/>
            <a:ext cx="111720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3000" spc="-20" dirty="0">
                <a:solidFill>
                  <a:srgbClr val="1D1D1B"/>
                </a:solidFill>
                <a:latin typeface="Bebas Neue Book"/>
                <a:cs typeface="Bebas Neue Book"/>
              </a:rPr>
              <a:t>5</a:t>
            </a:r>
            <a:endParaRPr sz="3000" dirty="0">
              <a:latin typeface="Bebas Neue Book"/>
              <a:cs typeface="Bebas Neue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736" y="2362331"/>
            <a:ext cx="7075264" cy="1419619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1570"/>
              </a:spcBef>
            </a:pPr>
            <a:r>
              <a:rPr sz="34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БЛАГОДАРЮ </a:t>
            </a:r>
            <a:r>
              <a:rPr sz="3400" b="1" dirty="0">
                <a:solidFill>
                  <a:srgbClr val="185292"/>
                </a:solidFill>
                <a:latin typeface="Bebas Neue Bold"/>
                <a:cs typeface="Bebas Neue Bold"/>
              </a:rPr>
              <a:t>ЗА </a:t>
            </a:r>
            <a:r>
              <a:rPr sz="34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ВНИМАНИЕ!</a:t>
            </a:r>
            <a:endParaRPr sz="3400" dirty="0">
              <a:latin typeface="Bebas Neue Bold"/>
              <a:cs typeface="Bebas Neue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9503" y="1639586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5860" y="5852771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/>
          <p:cNvGrpSpPr/>
          <p:nvPr/>
        </p:nvGrpSpPr>
        <p:grpSpPr>
          <a:xfrm>
            <a:off x="581800" y="558069"/>
            <a:ext cx="629285" cy="688340"/>
            <a:chOff x="2228689" y="511439"/>
            <a:chExt cx="629285" cy="688340"/>
          </a:xfrm>
        </p:grpSpPr>
        <p:pic>
          <p:nvPicPr>
            <p:cNvPr id="45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00800"/>
            <a:ext cx="334802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38</a:t>
            </a:fld>
            <a:endParaRPr lang="ru-RU" spc="5" dirty="0"/>
          </a:p>
        </p:txBody>
      </p:sp>
    </p:spTree>
    <p:extLst>
      <p:ext uri="{BB962C8B-B14F-4D97-AF65-F5344CB8AC3E}">
        <p14:creationId xmlns:p14="http://schemas.microsoft.com/office/powerpoint/2010/main" val="152780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1677" y="3178183"/>
            <a:ext cx="7485380" cy="1421130"/>
          </a:xfrm>
          <a:custGeom>
            <a:avLst/>
            <a:gdLst/>
            <a:ahLst/>
            <a:cxnLst/>
            <a:rect l="l" t="t" r="r" b="b"/>
            <a:pathLst>
              <a:path w="7485380" h="1421129">
                <a:moveTo>
                  <a:pt x="739611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899"/>
                </a:lnTo>
                <a:lnTo>
                  <a:pt x="0" y="1332090"/>
                </a:lnTo>
                <a:lnTo>
                  <a:pt x="6986" y="1366694"/>
                </a:lnTo>
                <a:lnTo>
                  <a:pt x="26038" y="1394952"/>
                </a:lnTo>
                <a:lnTo>
                  <a:pt x="54296" y="1414004"/>
                </a:lnTo>
                <a:lnTo>
                  <a:pt x="88900" y="1420990"/>
                </a:lnTo>
                <a:lnTo>
                  <a:pt x="7396111" y="1420990"/>
                </a:lnTo>
                <a:lnTo>
                  <a:pt x="7430715" y="1414004"/>
                </a:lnTo>
                <a:lnTo>
                  <a:pt x="7458973" y="1394952"/>
                </a:lnTo>
                <a:lnTo>
                  <a:pt x="7478025" y="1366694"/>
                </a:lnTo>
                <a:lnTo>
                  <a:pt x="7485011" y="1332090"/>
                </a:lnTo>
                <a:lnTo>
                  <a:pt x="7485011" y="88899"/>
                </a:lnTo>
                <a:lnTo>
                  <a:pt x="7478025" y="54296"/>
                </a:lnTo>
                <a:lnTo>
                  <a:pt x="7458973" y="26038"/>
                </a:lnTo>
                <a:lnTo>
                  <a:pt x="7430715" y="6986"/>
                </a:lnTo>
                <a:lnTo>
                  <a:pt x="7396111" y="0"/>
                </a:lnTo>
                <a:close/>
              </a:path>
            </a:pathLst>
          </a:custGeom>
          <a:solidFill>
            <a:srgbClr val="18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1062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dirty="0"/>
              <a:t>ОЦЕНКА СТАНДАРТНЫХ ИЗДЕРЖЕК</a:t>
            </a:r>
          </a:p>
        </p:txBody>
      </p:sp>
      <p:sp>
        <p:nvSpPr>
          <p:cNvPr id="43" name="object 43"/>
          <p:cNvSpPr/>
          <p:nvPr/>
        </p:nvSpPr>
        <p:spPr>
          <a:xfrm>
            <a:off x="8476294" y="4868086"/>
            <a:ext cx="3413125" cy="142113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719132" y="4849101"/>
            <a:ext cx="3170287" cy="122854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80"/>
              </a:spcBef>
            </a:pPr>
            <a:r>
              <a:rPr lang="ru-RU" sz="2400" b="1" dirty="0" smtClean="0">
                <a:solidFill>
                  <a:srgbClr val="185292"/>
                </a:solidFill>
                <a:latin typeface="Cera Pro"/>
                <a:cs typeface="Cera Pro"/>
              </a:rPr>
              <a:t>3. детальная оценка </a:t>
            </a:r>
            <a:r>
              <a:rPr lang="ru-RU" sz="1200" b="1" dirty="0" smtClean="0">
                <a:solidFill>
                  <a:srgbClr val="1D1D1B"/>
                </a:solidFill>
                <a:latin typeface="Cera Pro"/>
                <a:cs typeface="Cera Pro"/>
              </a:rPr>
              <a:t>НА ОСНОВЕ ПОИСКА И СБОРА ПЕРВИЧНЫХ ДАННЫХ</a:t>
            </a:r>
          </a:p>
          <a:p>
            <a:pPr marL="3175" algn="ctr">
              <a:lnSpc>
                <a:spcPct val="100000"/>
              </a:lnSpc>
              <a:spcBef>
                <a:spcPts val="1180"/>
              </a:spcBef>
            </a:pPr>
            <a:endParaRPr sz="1200" dirty="0">
              <a:latin typeface="Cera Pro Light"/>
              <a:cs typeface="Cera Pro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7558" y="3539690"/>
            <a:ext cx="244475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Cera Pro"/>
                <a:cs typeface="Cera Pro"/>
              </a:rPr>
              <a:t>3 способа</a:t>
            </a:r>
            <a:endParaRPr sz="3000" dirty="0">
              <a:latin typeface="Cera Pro"/>
              <a:cs typeface="Cera Pro"/>
            </a:endParaRPr>
          </a:p>
          <a:p>
            <a:pPr marL="12700">
              <a:lnSpc>
                <a:spcPts val="1390"/>
              </a:lnSpc>
            </a:pPr>
            <a:r>
              <a:rPr lang="ru-RU" dirty="0" smtClean="0">
                <a:solidFill>
                  <a:srgbClr val="FFFFFF"/>
                </a:solidFill>
                <a:latin typeface="Cera Pro"/>
                <a:cs typeface="Cera Pro"/>
              </a:rPr>
              <a:t>Расчета издержек</a:t>
            </a:r>
            <a:endParaRPr dirty="0">
              <a:latin typeface="Cera Pro"/>
              <a:cs typeface="Cera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8976" y="1575445"/>
            <a:ext cx="7091045" cy="13131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424940">
              <a:lnSpc>
                <a:spcPts val="2100"/>
              </a:lnSpc>
              <a:spcBef>
                <a:spcPts val="420"/>
              </a:spcBef>
            </a:pPr>
            <a:r>
              <a:rPr lang="ru-RU" sz="2000" b="0" dirty="0" smtClean="0">
                <a:solidFill>
                  <a:srgbClr val="185292"/>
                </a:solidFill>
                <a:latin typeface="Cera Pro Medium"/>
                <a:cs typeface="Cera Pro Medium"/>
              </a:rPr>
              <a:t>Разработаны справочники значений, используемые в формулах,                                       и калькулятор для расчета издержек</a:t>
            </a:r>
            <a:endParaRPr sz="2000" dirty="0">
              <a:latin typeface="Cera Pro Medium"/>
              <a:cs typeface="Cera Pro Medium"/>
            </a:endParaRPr>
          </a:p>
          <a:p>
            <a:pPr marL="12700" marR="5080">
              <a:lnSpc>
                <a:spcPct val="100000"/>
              </a:lnSpc>
              <a:spcBef>
                <a:spcPts val="1620"/>
              </a:spcBef>
            </a:pPr>
            <a:endParaRPr sz="1600" dirty="0">
              <a:latin typeface="Cera Pro"/>
              <a:cs typeface="Cera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67794" y="3539691"/>
            <a:ext cx="2766464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185292"/>
                </a:solidFill>
                <a:latin typeface="Cera Pro"/>
                <a:cs typeface="Cera Pro"/>
              </a:rPr>
              <a:t>2. справочник</a:t>
            </a:r>
            <a:endParaRPr sz="3000" dirty="0">
              <a:latin typeface="Cera Pro"/>
              <a:cs typeface="Cera Pro"/>
            </a:endParaRPr>
          </a:p>
          <a:p>
            <a:pPr marL="12700" algn="ctr">
              <a:lnSpc>
                <a:spcPts val="1390"/>
              </a:lnSpc>
            </a:pPr>
            <a:r>
              <a:rPr lang="ru-RU" dirty="0" smtClean="0"/>
              <a:t>стандартных </a:t>
            </a:r>
            <a:r>
              <a:rPr lang="ru-RU" dirty="0"/>
              <a:t>величин</a:t>
            </a:r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sp>
        <p:nvSpPr>
          <p:cNvPr id="52" name="object 41"/>
          <p:cNvSpPr/>
          <p:nvPr/>
        </p:nvSpPr>
        <p:spPr>
          <a:xfrm>
            <a:off x="8442315" y="1565921"/>
            <a:ext cx="3413125" cy="142113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3000" b="1" dirty="0" smtClean="0">
                <a:solidFill>
                  <a:srgbClr val="185292"/>
                </a:solidFill>
                <a:latin typeface="Cera Pro"/>
                <a:cs typeface="Cera Pro"/>
              </a:rPr>
              <a:t>1. справочник</a:t>
            </a:r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 </a:t>
            </a:r>
          </a:p>
          <a:p>
            <a:pPr algn="ctr"/>
            <a:r>
              <a:rPr lang="ru-RU" dirty="0" smtClean="0"/>
              <a:t>типовых оценок</a:t>
            </a:r>
            <a:endParaRPr lang="ru-RU" dirty="0"/>
          </a:p>
        </p:txBody>
      </p:sp>
      <p:sp>
        <p:nvSpPr>
          <p:cNvPr id="53" name="object 43"/>
          <p:cNvSpPr/>
          <p:nvPr/>
        </p:nvSpPr>
        <p:spPr>
          <a:xfrm>
            <a:off x="8421715" y="3276601"/>
            <a:ext cx="3413125" cy="142113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185292"/>
                </a:solidFill>
                <a:latin typeface="Cera Pro"/>
                <a:cs typeface="Cera Pro"/>
              </a:rPr>
              <a:t>2. справочник</a:t>
            </a:r>
            <a:endParaRPr lang="ru-RU" sz="3000" dirty="0" smtClean="0">
              <a:latin typeface="Cera Pro"/>
              <a:cs typeface="Cera Pro"/>
            </a:endParaRPr>
          </a:p>
          <a:p>
            <a:pPr marL="12700" algn="ctr">
              <a:lnSpc>
                <a:spcPts val="1390"/>
              </a:lnSpc>
            </a:pPr>
            <a:r>
              <a:rPr lang="ru-RU" dirty="0" smtClean="0"/>
              <a:t>стандартных величин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0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" y="1615468"/>
            <a:ext cx="11417290" cy="212273"/>
          </a:xfrm>
          <a:custGeom>
            <a:avLst/>
            <a:gdLst/>
            <a:ahLst/>
            <a:cxnLst/>
            <a:rect l="l" t="t" r="r" b="b"/>
            <a:pathLst>
              <a:path w="5282565" h="4335145">
                <a:moveTo>
                  <a:pt x="5179580" y="0"/>
                </a:moveTo>
                <a:lnTo>
                  <a:pt x="102654" y="0"/>
                </a:lnTo>
                <a:lnTo>
                  <a:pt x="62697" y="8065"/>
                </a:lnTo>
                <a:lnTo>
                  <a:pt x="30067" y="30060"/>
                </a:lnTo>
                <a:lnTo>
                  <a:pt x="8067" y="62686"/>
                </a:lnTo>
                <a:lnTo>
                  <a:pt x="0" y="102641"/>
                </a:lnTo>
                <a:lnTo>
                  <a:pt x="0" y="4232109"/>
                </a:lnTo>
                <a:lnTo>
                  <a:pt x="8067" y="4272059"/>
                </a:lnTo>
                <a:lnTo>
                  <a:pt x="30067" y="4304685"/>
                </a:lnTo>
                <a:lnTo>
                  <a:pt x="62697" y="4326684"/>
                </a:lnTo>
                <a:lnTo>
                  <a:pt x="102654" y="4334751"/>
                </a:lnTo>
                <a:lnTo>
                  <a:pt x="5179580" y="4334751"/>
                </a:lnTo>
                <a:lnTo>
                  <a:pt x="5219535" y="4326684"/>
                </a:lnTo>
                <a:lnTo>
                  <a:pt x="5252161" y="4304685"/>
                </a:lnTo>
                <a:lnTo>
                  <a:pt x="5274156" y="4272059"/>
                </a:lnTo>
                <a:lnTo>
                  <a:pt x="5282222" y="4232109"/>
                </a:lnTo>
                <a:lnTo>
                  <a:pt x="5282222" y="102641"/>
                </a:lnTo>
                <a:lnTo>
                  <a:pt x="5274156" y="62686"/>
                </a:lnTo>
                <a:lnTo>
                  <a:pt x="5252161" y="30060"/>
                </a:lnTo>
                <a:lnTo>
                  <a:pt x="5219535" y="8065"/>
                </a:lnTo>
                <a:lnTo>
                  <a:pt x="5179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/>
            <a:r>
              <a:rPr lang="ru-RU" dirty="0" smtClean="0"/>
              <a:t>Инструкция по загрузке калькулятора и справочников</a:t>
            </a:r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18975" y="209425"/>
            <a:ext cx="7983104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dirty="0" smtClean="0"/>
              <a:t>Сайт </a:t>
            </a:r>
            <a:r>
              <a:rPr lang="en-US" dirty="0">
                <a:hlinkClick r:id="rId14"/>
              </a:rPr>
              <a:t>regulation.gov.ru</a:t>
            </a:r>
            <a:endParaRPr lang="ru-RU" dirty="0"/>
          </a:p>
        </p:txBody>
      </p:sp>
      <p:sp>
        <p:nvSpPr>
          <p:cNvPr id="59" name="object 59"/>
          <p:cNvSpPr txBox="1"/>
          <p:nvPr/>
        </p:nvSpPr>
        <p:spPr>
          <a:xfrm>
            <a:off x="5504310" y="5575969"/>
            <a:ext cx="11176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20" dirty="0">
                <a:solidFill>
                  <a:srgbClr val="585858"/>
                </a:solidFill>
                <a:latin typeface="Cera Pro"/>
                <a:cs typeface="Cera Pro"/>
              </a:rPr>
              <a:t>4</a:t>
            </a:r>
            <a:endParaRPr sz="1200" dirty="0">
              <a:latin typeface="Cera Pro"/>
              <a:cs typeface="Cera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7201" y="1827740"/>
            <a:ext cx="11216845" cy="67069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indent="-342900">
              <a:spcBef>
                <a:spcPts val="690"/>
              </a:spcBef>
              <a:buAutoNum type="arabicPeriod"/>
            </a:pPr>
            <a:r>
              <a:rPr lang="ru-RU" sz="1600" dirty="0">
                <a:solidFill>
                  <a:srgbClr val="185292"/>
                </a:solidFill>
                <a:latin typeface="Cera Pro Medium"/>
                <a:cs typeface="Cera Pro Medium"/>
              </a:rPr>
              <a:t>Перейдите на сайт regulation.gov.ru </a:t>
            </a:r>
          </a:p>
          <a:p>
            <a:pPr>
              <a:spcBef>
                <a:spcPts val="690"/>
              </a:spcBef>
            </a:pPr>
            <a:r>
              <a:rPr lang="ru-RU" sz="16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и </a:t>
            </a:r>
            <a:r>
              <a:rPr lang="ru-RU" sz="1600" dirty="0">
                <a:solidFill>
                  <a:srgbClr val="185292"/>
                </a:solidFill>
                <a:latin typeface="Cera Pro Medium"/>
                <a:cs typeface="Cera Pro Medium"/>
              </a:rPr>
              <a:t>нажмите на кнопку авторизации</a:t>
            </a:r>
            <a:endParaRPr sz="160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2794242"/>
            <a:ext cx="4868186" cy="288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bject 60"/>
          <p:cNvSpPr txBox="1"/>
          <p:nvPr/>
        </p:nvSpPr>
        <p:spPr>
          <a:xfrm>
            <a:off x="5715001" y="1827740"/>
            <a:ext cx="5959044" cy="38856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ru-RU" sz="1950" dirty="0">
                <a:solidFill>
                  <a:srgbClr val="185292"/>
                </a:solidFill>
                <a:latin typeface="Cera Pro Medium"/>
                <a:cs typeface="Cera Pro Medium"/>
              </a:rPr>
              <a:t>2</a:t>
            </a: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. </a:t>
            </a:r>
            <a:r>
              <a:rPr lang="ru-RU" sz="16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Авторизуйтесь через ЕСИА (</a:t>
            </a:r>
            <a:r>
              <a:rPr lang="ru-RU" sz="1600" dirty="0" err="1" smtClean="0">
                <a:solidFill>
                  <a:srgbClr val="185292"/>
                </a:solidFill>
                <a:latin typeface="Cera Pro Medium"/>
                <a:cs typeface="Cera Pro Medium"/>
              </a:rPr>
              <a:t>госуслуги</a:t>
            </a:r>
            <a:r>
              <a:rPr lang="ru-RU" sz="16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)</a:t>
            </a:r>
            <a:endParaRPr sz="1600" dirty="0">
              <a:latin typeface="Cera Pro Medium"/>
              <a:cs typeface="Cera Pro Medium"/>
            </a:endParaRPr>
          </a:p>
        </p:txBody>
      </p:sp>
      <p:sp>
        <p:nvSpPr>
          <p:cNvPr id="46" name="object 60"/>
          <p:cNvSpPr txBox="1"/>
          <p:nvPr/>
        </p:nvSpPr>
        <p:spPr>
          <a:xfrm>
            <a:off x="5746145" y="4310115"/>
            <a:ext cx="5959044" cy="8810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3. </a:t>
            </a:r>
            <a:r>
              <a:rPr lang="ru-RU" sz="160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В открывшемся окне нажмите на кнопку «Скачать файл» для загрузки архива со справочником и калькулятором актуальной версии</a:t>
            </a:r>
            <a:endParaRPr sz="1600" dirty="0">
              <a:latin typeface="Cera Pro Medium"/>
              <a:cs typeface="Cera Pro Medium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90" y="5031933"/>
            <a:ext cx="653262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70" y="2210713"/>
            <a:ext cx="3314700" cy="20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5</a:t>
            </a:fld>
            <a:endParaRPr lang="ru-RU" spc="5" dirty="0"/>
          </a:p>
        </p:txBody>
      </p:sp>
    </p:spTree>
    <p:extLst>
      <p:ext uri="{BB962C8B-B14F-4D97-AF65-F5344CB8AC3E}">
        <p14:creationId xmlns:p14="http://schemas.microsoft.com/office/powerpoint/2010/main" val="148431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5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1062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dirty="0"/>
              <a:t>ОЦЕНКА СТАНДАРТНЫХ ИЗДЕРЖЕК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27558" y="3539690"/>
            <a:ext cx="244475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Cera Pro"/>
                <a:cs typeface="Cera Pro"/>
              </a:rPr>
              <a:t>3 способа</a:t>
            </a:r>
            <a:endParaRPr sz="3000" dirty="0">
              <a:latin typeface="Cera Pro"/>
              <a:cs typeface="Cera Pro"/>
            </a:endParaRPr>
          </a:p>
          <a:p>
            <a:pPr marL="12700">
              <a:lnSpc>
                <a:spcPts val="1390"/>
              </a:lnSpc>
            </a:pPr>
            <a:r>
              <a:rPr lang="ru-RU" dirty="0" smtClean="0">
                <a:solidFill>
                  <a:srgbClr val="FFFFFF"/>
                </a:solidFill>
                <a:latin typeface="Cera Pro"/>
                <a:cs typeface="Cera Pro"/>
              </a:rPr>
              <a:t>Расчета издержек</a:t>
            </a:r>
            <a:endParaRPr dirty="0">
              <a:latin typeface="Cera Pro"/>
              <a:cs typeface="Cera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8977" y="1575446"/>
            <a:ext cx="10653825" cy="3231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424940">
              <a:lnSpc>
                <a:spcPts val="2100"/>
              </a:lnSpc>
              <a:spcBef>
                <a:spcPts val="420"/>
              </a:spcBef>
            </a:pPr>
            <a:r>
              <a:rPr lang="ru-RU" sz="2000" b="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Калькулятор оценки издержек исполнения требований регулирования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/>
              <a:t>6</a:t>
            </a:r>
            <a:endParaRPr spc="5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4" y="2209800"/>
            <a:ext cx="1064112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61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5" y="175260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6" y="209426"/>
            <a:ext cx="8063025" cy="166340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sz="3200" dirty="0" smtClean="0"/>
              <a:t>АЛГОРИТМ ДЕЙСТВИЙ ПО ОПРЕДЕЛЕНИЮ СОСТАВА ДАННЫХ ПРИ РАСЧЕТЕ ИЗДЕРЖЕК</a:t>
            </a:r>
            <a:endParaRPr lang="ru-RU" sz="32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3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52600"/>
            <a:ext cx="11906250" cy="48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05184"/>
          </a:xfrm>
        </p:spPr>
        <p:txBody>
          <a:bodyPr/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lang="ru-RU" spc="5" smtClean="0"/>
              <a:t>7</a:t>
            </a:fld>
            <a:endParaRPr lang="ru-RU" spc="5" dirty="0"/>
          </a:p>
        </p:txBody>
      </p:sp>
    </p:spTree>
    <p:extLst>
      <p:ext uri="{BB962C8B-B14F-4D97-AF65-F5344CB8AC3E}">
        <p14:creationId xmlns:p14="http://schemas.microsoft.com/office/powerpoint/2010/main" val="299845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250" y="181164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6" y="209426"/>
            <a:ext cx="7986825" cy="166340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ПРИМЕР ОПРЕДЕЛЕНИЯ СОСТАВА ДАННЫХ </a:t>
            </a:r>
            <a:r>
              <a:rPr lang="ru-RU" dirty="0" smtClean="0"/>
              <a:t>И АНАЛИЗА БИЗНЕС ПРОЦЕССОВ</a:t>
            </a:r>
            <a:endParaRPr lang="ru-RU"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3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906431" y="6453341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0248" y="1811641"/>
            <a:ext cx="11679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Обязательное требование: обеспечить маркирование животных</a:t>
            </a:r>
          </a:p>
          <a:p>
            <a:r>
              <a:rPr lang="ru-RU" dirty="0" smtClean="0"/>
              <a:t>Объект расчета: поголовье коров в хозяйствах, использующих визуальные средства маркирования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3" y="2457971"/>
            <a:ext cx="11625059" cy="432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1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3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601" y="482344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2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5" y="511157"/>
            <a:ext cx="1810385" cy="41229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5" y="152400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6" y="209425"/>
            <a:ext cx="7986825" cy="131198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ПРИМЕР ЗАПОЛНЕНИЯ КАЛЬКУЛЯТОРА № 1</a:t>
            </a:r>
            <a:endParaRPr lang="ru-RU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11805524" y="6555934"/>
            <a:ext cx="33480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r>
              <a:rPr lang="ru-RU" spc="5" dirty="0" smtClean="0"/>
              <a:t>9</a:t>
            </a:r>
            <a:endParaRPr spc="5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676400"/>
            <a:ext cx="12001500" cy="487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2620</Words>
  <Application>Microsoft Office PowerPoint</Application>
  <PresentationFormat>Широкоэкранный</PresentationFormat>
  <Paragraphs>454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Cera Pro Light</vt:lpstr>
      <vt:lpstr>Cera Pro Medium</vt:lpstr>
      <vt:lpstr>Bebas Neue Bold</vt:lpstr>
      <vt:lpstr>Bebas Neue Regular</vt:lpstr>
      <vt:lpstr>Cera Pro</vt:lpstr>
      <vt:lpstr>Bebas Neue Book</vt:lpstr>
      <vt:lpstr>Times New Roman</vt:lpstr>
      <vt:lpstr>Calibri</vt:lpstr>
      <vt:lpstr>Office Theme</vt:lpstr>
      <vt:lpstr>Презентация PowerPoint</vt:lpstr>
      <vt:lpstr>ОЦЕНКА СТАНДАРТНЫХ ИЗДЕРЖЕК</vt:lpstr>
      <vt:lpstr>ОЦЕНКА СТАНДАРТНЫХ ИЗДЕРЖЕК</vt:lpstr>
      <vt:lpstr>ОЦЕНКА СТАНДАРТНЫХ ИЗДЕРЖЕК</vt:lpstr>
      <vt:lpstr>Сайт regulation.gov.ru</vt:lpstr>
      <vt:lpstr>ОЦЕНКА СТАНДАРТНЫХ ИЗДЕРЖЕК</vt:lpstr>
      <vt:lpstr>АЛГОРИТМ ДЕЙСТВИЙ ПО ОПРЕДЕЛЕНИЮ СОСТАВА ДАННЫХ ПРИ РАСЧЕТЕ ИЗДЕРЖЕК</vt:lpstr>
      <vt:lpstr>ПРИМЕР ОПРЕДЕЛЕНИЯ СОСТАВА ДАННЫХ И АНАЛИЗА БИЗНЕС ПРОЦЕССОВ</vt:lpstr>
      <vt:lpstr>ПРИМЕР ЗАПОЛНЕНИЯ КАЛЬКУЛЯТОРА № 1</vt:lpstr>
      <vt:lpstr>ПРИМЕР ЗАПОЛНЕНИЯ КАЛЬКУЛЯТОРА № 1 (ПРОДОЛЖЕНИЕ)</vt:lpstr>
      <vt:lpstr>ПРИМЕР ЗАПОЛНЕНИЯ КАЛЬКУЛЯТОРА № 2</vt:lpstr>
      <vt:lpstr>ПРИМЕР ЗАПОЛНЕНИЯ КАЛЬКУЛЯТОРА № 3</vt:lpstr>
      <vt:lpstr>ПРИМЕР ЗАПОЛНЕНИЯ КАЛЬКУЛЯТОРА № 3 (ПРОДОЛЖЕНИЕ)</vt:lpstr>
      <vt:lpstr>СПРАВОЧНИКИ</vt:lpstr>
      <vt:lpstr>СПРАВОЧНИК ТИПОВЫХ ОЦЕНОК</vt:lpstr>
      <vt:lpstr>СПОСОБЫ ОЦЕНКИ ИЗДЕРЖЕК</vt:lpstr>
      <vt:lpstr>СОСТАВ ФОРМУЛЫ РАСЧЕТА</vt:lpstr>
      <vt:lpstr>СОСТАВ ФОРМУЛЫ РАСЧЕТА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ЭФФЕКТИВНОЕ РЕГУЛИРОВАНИЕ  на основании практического опыта разработан  инструмент оценки эффективности регулирования </vt:lpstr>
      <vt:lpstr>СХЕМА ПРИМЕНЕНИЯ ИНСТРУМЕНТА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Оганян А.А.</dc:creator>
  <cp:lastModifiedBy>Липатова Светлана Вячеславовна</cp:lastModifiedBy>
  <cp:revision>273</cp:revision>
  <cp:lastPrinted>2025-06-27T07:18:12Z</cp:lastPrinted>
  <dcterms:created xsi:type="dcterms:W3CDTF">2023-08-02T04:59:17Z</dcterms:created>
  <dcterms:modified xsi:type="dcterms:W3CDTF">2025-06-30T05:16:53Z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