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04" r:id="rId3"/>
    <p:sldId id="343" r:id="rId4"/>
    <p:sldId id="306" r:id="rId5"/>
    <p:sldId id="307" r:id="rId6"/>
    <p:sldId id="337" r:id="rId7"/>
    <p:sldId id="310" r:id="rId8"/>
    <p:sldId id="339" r:id="rId9"/>
    <p:sldId id="313" r:id="rId10"/>
    <p:sldId id="338" r:id="rId11"/>
    <p:sldId id="315" r:id="rId12"/>
    <p:sldId id="340" r:id="rId13"/>
    <p:sldId id="317" r:id="rId14"/>
    <p:sldId id="341" r:id="rId15"/>
    <p:sldId id="319" r:id="rId16"/>
    <p:sldId id="342" r:id="rId17"/>
    <p:sldId id="321" r:id="rId18"/>
    <p:sldId id="322" r:id="rId19"/>
    <p:sldId id="328" r:id="rId20"/>
    <p:sldId id="336" r:id="rId21"/>
    <p:sldId id="325" r:id="rId22"/>
    <p:sldId id="326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30C5"/>
    <a:srgbClr val="3357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83" d="100"/>
          <a:sy n="83" d="100"/>
        </p:scale>
        <p:origin x="-79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бюджетных ассигнований на 2022 год - 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2 409 930 тыс. руб.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3319116360454916E-2"/>
          <c:y val="0.28643009233615035"/>
          <c:w val="0.57671587926509216"/>
          <c:h val="0.675165042224163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бюджетных ассигнований на 2022 год -  2 409 930 тыс. руб.</c:v>
                </c:pt>
              </c:strCache>
            </c:strRef>
          </c:tx>
          <c:dLbls>
            <c:dLbl>
              <c:idx val="0"/>
              <c:layout>
                <c:manualLayout>
                  <c:x val="-3.6777972197919749E-2"/>
                  <c:y val="-0.3043845033642569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2 375 </a:t>
                    </a:r>
                    <a:r>
                      <a:rPr lang="en-US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670</a:t>
                    </a:r>
                    <a:r>
                      <a:rPr lang="ru-RU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руб.</a:t>
                    </a:r>
                    <a:endParaRPr lang="en-US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766076115485566E-2"/>
                  <c:y val="4.907463892214793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34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260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тыс. руб.</a:t>
                    </a:r>
                    <a:endParaRPr lang="en-US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МП «Развитие системы образования городского округа Тольятти на 2021-2027 годы»</c:v>
                </c:pt>
                <c:pt idx="1">
                  <c:v>МП «Молодежь Тольятти» на 2021-2030 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2375670</c:v>
                </c:pt>
                <c:pt idx="1">
                  <c:v>34260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471213667735981"/>
          <c:y val="0.36461632585153708"/>
          <c:w val="0.36602860406338111"/>
          <c:h val="0.4767020852799728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D30C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 smtClean="0">
                <a:solidFill>
                  <a:srgbClr val="0D30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ru-RU" sz="2400" dirty="0" smtClean="0">
                <a:solidFill>
                  <a:srgbClr val="0D30C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  <a:endParaRPr lang="ru-RU" sz="2400" dirty="0">
              <a:solidFill>
                <a:srgbClr val="0D30C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8"/>
            <a:ext cx="8497887" cy="3457575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бюджета на 2022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годов</a:t>
            </a:r>
            <a:endParaRPr lang="ru-RU" alt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 smtClean="0">
              <a:solidFill>
                <a:schemeClr val="tx1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6600" b="1" dirty="0" smtClean="0">
              <a:solidFill>
                <a:srgbClr val="3357F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6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71671" y="1484784"/>
            <a:ext cx="607223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665287"/>
            <a:ext cx="5976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1 132 тыс.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28596" y="3214686"/>
            <a:ext cx="257176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Фестиваль спорта 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170 тыс. 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Загнутый угол 30"/>
          <p:cNvSpPr/>
          <p:nvPr/>
        </p:nvSpPr>
        <p:spPr>
          <a:xfrm>
            <a:off x="3357554" y="3214686"/>
            <a:ext cx="2714644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Организация мероприятий по развитию студенческих трудовых отрядов,  добровольческих отрядов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335 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6357950" y="3214686"/>
            <a:ext cx="2428892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Вручение именных стипендий главы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 и проведение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торжественной	 церемонии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627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420015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Dmitriy\Downloads\м-класс с огр.возм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949578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773238"/>
            <a:ext cx="3929090" cy="23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4286256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35769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130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848 тыс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000372"/>
            <a:ext cx="2225675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Организация мероприятий для молодежи с ограниченными возможностями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490341" y="3000372"/>
            <a:ext cx="2224535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Организация мероприятий по работе дворовых отрядов, фестиваль «Семейный пикник»</a:t>
            </a:r>
          </a:p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338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None/>
              <a:defRPr/>
            </a:pPr>
            <a:endParaRPr 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866480" y="3000372"/>
            <a:ext cx="2009775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 в свободное от учебы время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2 450 тыс. руб.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7020272" y="3000372"/>
            <a:ext cx="2009775" cy="31506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Акции «Знать, чтобы жить», «Красная ленточка»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4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31940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5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1" descr="C:\Документы\02 Отчеты\2012\Отчет по Концепции\Перечень фотографий для отчета по концепции молодежной политики\13. Соц исследования\DSC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579762" cy="27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:\Документы\02 Отчеты\2011\Отчет Концепция\Коллегия_2011\Фото\фото Социсс в кдм\DSC05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851" y="3429000"/>
            <a:ext cx="4224306" cy="31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550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- 260 тыс.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00100" y="3214686"/>
            <a:ext cx="264320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Работа по поддержке и развитию сайта МБУ ММЦ «Шанс»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dmoshans.ru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906962" y="3212976"/>
            <a:ext cx="2736872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Ведение групп в социальных сетях, социологические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5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2" name="Загнутый угол 1">
            <a:extLst>
              <a:ext uri="{FF2B5EF4-FFF2-40B4-BE49-F238E27FC236}">
                <a16:creationId xmlns="" xmlns:a16="http://schemas.microsoft.com/office/drawing/2014/main" id="{77CFE7DC-240F-46B6-ABC0-0C818E68F15A}"/>
              </a:ext>
            </a:extLst>
          </p:cNvPr>
          <p:cNvSpPr/>
          <p:nvPr/>
        </p:nvSpPr>
        <p:spPr>
          <a:xfrm>
            <a:off x="1011352" y="3215232"/>
            <a:ext cx="264320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Работа по поддержке и развитию сайта МБУ ММЦ «Шанс»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dmoshans.ru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66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4393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6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28802"/>
            <a:ext cx="3901440" cy="2292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928802"/>
            <a:ext cx="3600400" cy="250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221088"/>
            <a:ext cx="390144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5963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951438" y="1538548"/>
            <a:ext cx="609285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59112" y="1628800"/>
            <a:ext cx="587672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27 295,5 тыс. руб.</a:t>
            </a:r>
            <a:endParaRPr lang="en-US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67544" y="3068960"/>
            <a:ext cx="2747134" cy="3456384"/>
          </a:xfrm>
          <a:prstGeom prst="foldedCorne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бюджетных учреждений, осуществляющих полномочия по организации мероприятий по работе с детьми и молодежью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27 025,5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36926" y="1628800"/>
            <a:ext cx="1714512" cy="120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6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3428992" y="3071810"/>
            <a:ext cx="2520281" cy="34563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Ежемесячная доплата матерям (или другим родственникам, фактически осуществляющим уход за ребенком), находящимся в отпуске по уходу за ребенком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тыс. руб.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3" name="Загнутый угол 9">
            <a:extLst>
              <a:ext uri="{FF2B5EF4-FFF2-40B4-BE49-F238E27FC236}">
                <a16:creationId xmlns="" xmlns:a16="http://schemas.microsoft.com/office/drawing/2014/main" id="{52607415-E7B1-4FCB-863F-CE6F1E22F855}"/>
              </a:ext>
            </a:extLst>
          </p:cNvPr>
          <p:cNvSpPr/>
          <p:nvPr/>
        </p:nvSpPr>
        <p:spPr>
          <a:xfrm>
            <a:off x="6286512" y="3071810"/>
            <a:ext cx="2520281" cy="33843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по текущему ремонту помещений МБУ ММЦ «Шанс»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250 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42715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9874"/>
            <a:ext cx="8229600" cy="12858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Тольятти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2021-2027 годы»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8924863"/>
              </p:ext>
            </p:extLst>
          </p:nvPr>
        </p:nvGraphicFramePr>
        <p:xfrm>
          <a:off x="750802" y="2553530"/>
          <a:ext cx="7663084" cy="40920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89537"/>
                <a:gridCol w="1673547"/>
              </a:tblGrid>
              <a:tr h="32132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71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Обеспечение выполнения муниципального задания муниципальными образовательными учреждениями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1 894 907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Создание материально-технических условий и обновленной образовательной среды для обеспечения деятельности муниципальных образовательных учреждений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45 719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Создание условий воспитательной среды, способствующей развитию талантов и способностей каждого ребенка как перспективы его успешного «социального лифта»              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416 659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4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Формирование новых подходов к повышению профессиональных компетенций управленческого и педагогического персонала с учетом внедрения «национальной системы учительского роста»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18 385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1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2 375 670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86644" y="2214554"/>
            <a:ext cx="126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9943" y="1196752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2"/>
          <p:cNvSpPr txBox="1">
            <a:spLocks/>
          </p:cNvSpPr>
          <p:nvPr/>
        </p:nvSpPr>
        <p:spPr>
          <a:xfrm>
            <a:off x="467544" y="155514"/>
            <a:ext cx="8229600" cy="111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2022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5" y="1665287"/>
            <a:ext cx="59531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муниципального задания муниципальными образовательными учреждениями  – 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1 894 907 тыс. руб.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356992"/>
            <a:ext cx="2011363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дошкольные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766 190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428860" y="3357562"/>
            <a:ext cx="1985962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общеобразовательные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698 842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4714876" y="3357562"/>
            <a:ext cx="1943100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дополнительного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369 981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 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7000892" y="3357562"/>
            <a:ext cx="2009775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прочие муниципальные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59 894 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ЗАДАЧА 1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2022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428736"/>
            <a:ext cx="6381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материально-технических условий и обновленной образовательной среды для обеспечения деятельности муниципальных образовательных учреждений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45 719 тыс. руб.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28596" y="3429000"/>
            <a:ext cx="1643074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капитальный ремонт АПС и СОУЭ в МБУ школах №№ 18, 28, 79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6 829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786578" y="3429000"/>
            <a:ext cx="1928826" cy="285752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средств вышестоящих бюджетов  по  ремонтам и оснащению муниципальных учреждений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10 375 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2022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357422" y="3429000"/>
            <a:ext cx="1928826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капитальный ремонт кровли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МБУ школах №№ 18, 21, 80, 84, 86 МБУ детских садах №№ 33, 64, 162, 196 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15 713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643438" y="3429000"/>
            <a:ext cx="1857388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оплата ПСД на реконструкцию здания  МБУ детский сад    № 36 «Якорек»,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3 733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714488"/>
            <a:ext cx="6429420" cy="65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</p:txBody>
      </p:sp>
      <p:pic>
        <p:nvPicPr>
          <p:cNvPr id="4" name="Рисунок 3" descr="детский са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428868"/>
            <a:ext cx="909402" cy="769378"/>
          </a:xfrm>
          <a:prstGeom prst="rect">
            <a:avLst/>
          </a:prstGeom>
        </p:spPr>
      </p:pic>
      <p:pic>
        <p:nvPicPr>
          <p:cNvPr id="5" name="Рисунок 4" descr="шко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3500438"/>
            <a:ext cx="1124893" cy="785818"/>
          </a:xfrm>
          <a:prstGeom prst="rect">
            <a:avLst/>
          </a:prstGeom>
        </p:spPr>
      </p:pic>
      <p:pic>
        <p:nvPicPr>
          <p:cNvPr id="6" name="Рисунок 5" descr="внешколь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572008"/>
            <a:ext cx="1000132" cy="807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264318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дошкольных учреждений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371475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457200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учреждений дополнительного       образования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рочи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9BDD"/>
              </a:clrFrom>
              <a:clrTo>
                <a:srgbClr val="009BDD">
                  <a:alpha val="0"/>
                </a:srgbClr>
              </a:clrTo>
            </a:clrChange>
          </a:blip>
          <a:srcRect r="6000"/>
          <a:stretch>
            <a:fillRect/>
          </a:stretch>
        </p:blipFill>
        <p:spPr>
          <a:xfrm flipH="1">
            <a:off x="2382935" y="5715016"/>
            <a:ext cx="760305" cy="679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3306" y="585789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прочих учреждений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user\Desktop\city_gerb_l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76" y="357166"/>
            <a:ext cx="76438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</a:p>
          <a:p>
            <a:pPr algn="ctr">
              <a:lnSpc>
                <a:spcPct val="50000"/>
              </a:lnSpc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lnSpc>
                <a:spcPct val="5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10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428736"/>
            <a:ext cx="6381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материально-технических условий и обновленной образовательной среды для обеспечения деятельности муниципальных образовательных учреждений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45 719 тыс. руб.</a:t>
            </a:r>
            <a:endParaRPr lang="en-US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214282" y="3429000"/>
            <a:ext cx="1857388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оснащение оборудованием центра цифрового образования детей  «IT- куб» (МБОУ ДО ГЦИР)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1 264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786578" y="3429000"/>
            <a:ext cx="2214578" cy="285752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дооснащение уличного освещения в МБУ школах №№ 1, 81;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системы видеонаблюдения в МБУ школе № 89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773 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2022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357422" y="3429000"/>
            <a:ext cx="1643074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оснащение медицинских кабинетов школ и садов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1 972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214810" y="3429000"/>
            <a:ext cx="2357454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установка (замена) автоматических регуляторов горячего водоснабжения и вентиляции,  водоподогревателей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5 060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412588" y="1357298"/>
            <a:ext cx="6552729" cy="13573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71737" y="1357298"/>
            <a:ext cx="6198432" cy="14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воспитательной среды, способствующей развитию талантов и способностей каждого ребенка как перспективы его успешного «социального лифта»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416 659 тыс. руб.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142844" y="2857496"/>
            <a:ext cx="2000264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затрат по  предоставлению  бесплатного двухразового питания (завтрак, обед)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обучающимся и дошкольникам с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 </a:t>
            </a: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90 779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1500955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285984" y="2857496"/>
            <a:ext cx="2286016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затрат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 присмотр и уход за детьми-инвалидами, детьми-сиротами и детьми, оставшимися без попечения родителей, а также за детьми с туб. интоксикацией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23 321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4714876" y="2857496"/>
            <a:ext cx="2286016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субсидии СОНКО, не являющимся государственными (муниципальными) учреждениями, на осуществление ими уставной деятельности в сфере дошкольного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296 681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2022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7072330" y="2857496"/>
            <a:ext cx="1928826" cy="3786214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перевозок учащихся, связанных с учебно-воспитательным процессом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5 878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143108" y="1415826"/>
            <a:ext cx="6858048" cy="129158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5572132" y="2857496"/>
            <a:ext cx="3305529" cy="3445585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казенных образовательных учреждений дополнительного профессионального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15 841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283" y="1511934"/>
            <a:ext cx="1917731" cy="1008111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415826"/>
            <a:ext cx="68580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новых подходов к повышению профессиональных компетенций управленческого и педагогического персонала с учетом внедрения  «национальной системы учительского роста»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18 385 тыс. руб.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42910" y="2928934"/>
            <a:ext cx="3857652" cy="350046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поддержка работников, осуществляющих уход за ребенком (выплаты матерям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родственникам,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фактически осуществляющим уход за ребенком), находящимся в отпуске по уходу за ребенком до достижения им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установленного законом возраста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2 544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бюджета на 2022 год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9397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50112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43932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«Молодежь Тольятти» на 2021-2030 гг.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72560" cy="52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987"/>
                <a:gridCol w="977573"/>
              </a:tblGrid>
              <a:tr h="63043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Формирование нравственных и гражданских ценностей, развитие 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молодежной среде культуры созидательных межэтнических отношений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1 410,5</a:t>
                      </a: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1 314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Формирование ценностей здорового образа жизни, а также повышение уровня культуры безопасности жизнедеятельности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1 132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условий для реализации потенциала молодежи в социально-экономической сфере, внедрение технологии "социального лифта"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2 848</a:t>
                      </a: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6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Обеспечение социальной поддержки организациям, осуществляющим деятельность в сфере молодежной политики, создание материально-технических условий для реализации деятельности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27 295,5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34 260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27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12" y="274638"/>
            <a:ext cx="784148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1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отношений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3888432" cy="229912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772816"/>
            <a:ext cx="3949743" cy="244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214818"/>
            <a:ext cx="388843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4286256"/>
            <a:ext cx="4176464" cy="2471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76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28736"/>
            <a:ext cx="6643734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665287"/>
            <a:ext cx="6551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отношений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1 410,5 тыс.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285720" y="3214686"/>
            <a:ext cx="2591843" cy="29506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Содействие в гражданском становлении и патриотическом воспитании молодежи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580 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3328357" y="3214686"/>
            <a:ext cx="2483793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направленных на  развитие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культуры созидательных межэтнических отношений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600,5 тыс. руб. 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6357950" y="3214686"/>
            <a:ext cx="2483793" cy="293548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конкурсно -развлекательных  мероприятий для молодежи  Тольятти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2844" y="1700808"/>
            <a:ext cx="1785950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11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177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5409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506" y="1826921"/>
            <a:ext cx="3795413" cy="238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93096"/>
            <a:ext cx="3926616" cy="2422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3"/>
            <a:ext cx="3786214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257"/>
            <a:ext cx="3786215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04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84784"/>
            <a:ext cx="6500858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161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1 314 тыс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500034" y="3214686"/>
            <a:ext cx="2500330" cy="3238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    направленных на развитие молодежной науки и знакомство с элементами инновационной экономики                  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110 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3357554" y="3214686"/>
            <a:ext cx="2571768" cy="3238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Мероприятия  «День молодежи», фестиваль «Молодежная весна», фестиваль видео-творчества «Черно-белая радуга»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680 тыс. руб.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6286512" y="3214685"/>
            <a:ext cx="2286016" cy="323864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Спартакиада среди членов ДОЛ, мероприятия среди членов педагогических отрядов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524 тыс.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2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 проекта  бюджета на 2022 год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1665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7496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3786214" cy="25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1481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890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1335</Words>
  <Application>Microsoft Office PowerPoint</Application>
  <PresentationFormat>Экран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Администрация городского округа Тольятти</vt:lpstr>
      <vt:lpstr>Сеть учреждений</vt:lpstr>
      <vt:lpstr>  Общественное обсуждение проекта  бюджета на 2022 год ОБРАЗОВАНИЕ _____________________________________________________ </vt:lpstr>
      <vt:lpstr>Муниципальная программа  «Молодежь Тольятти» на 2021-2030 гг.</vt:lpstr>
      <vt:lpstr>  Задача 1  «Формирование нравственных и гражданских ценностей, развитие в молодежной среде культуры созидательных межэтнических отношений » </vt:lpstr>
      <vt:lpstr>    Общественное обсуждение проекта  бюджета на 2022 год ОБРАЗОВАНИЕ</vt:lpstr>
      <vt:lpstr>  Задача 2  «Развитие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» </vt:lpstr>
      <vt:lpstr>    Общественное обсуждение проекта  бюджета на 2022 год ОБРАЗОВАНИЕ</vt:lpstr>
      <vt:lpstr>  Задача 3  «Формирование ценностей здорового образа жизни, а также повышение уровня культуры безопасности жизнедеятельности молодежи» </vt:lpstr>
      <vt:lpstr>    Общественное обсуждение проекта  бюджета на 2022 год ОБРАЗОВАНИЕ</vt:lpstr>
      <vt:lpstr>  Задача 4  «Создание условий для реализации потенциала молодежи в социально-экономической сфере, внедрение технологии «социального лифта» </vt:lpstr>
      <vt:lpstr>    Общественное обсуждение проекта  бюджета на 2022 год ОБРАЗОВАНИЕ</vt:lpstr>
      <vt:lpstr>  Задача 5  «Формирование информационного поля, повышение эффективности использования информационной инфраструктуры в интересах воспитания молодежи» </vt:lpstr>
      <vt:lpstr>    Общественное обсуждение проекта  бюджета на 2022 год ОБРАЗОВАНИЕ</vt:lpstr>
      <vt:lpstr>  Задача 6  «Обеспечение социальной поддержки организациям, осуществляющим деятельность в сфере молодежной политики, создание материально-технических условий » </vt:lpstr>
      <vt:lpstr>    Общественное обсуждение проекта  бюджета на 2022 год ОБРАЗОВАНИЕ</vt:lpstr>
      <vt:lpstr>Муниципальная программа  «Развитие системы образования  городского округа Тольятти на 2021-2027 годы»</vt:lpstr>
      <vt:lpstr>Общественное обсуждение проекта бюджета на 2022 год ОБРАЗОВАНИЕ</vt:lpstr>
      <vt:lpstr>    Общественное обсуждение проекта бюджета на 2022 год ОБРАЗОВАНИЕ</vt:lpstr>
      <vt:lpstr>    Общественное обсуждение проекта бюджета на 2022 год ОБРАЗОВАНИЕ</vt:lpstr>
      <vt:lpstr> Общественное обсуждение проекта бюджета на 2022 год ОБРАЗОВАНИЕ</vt:lpstr>
      <vt:lpstr>    Общественное обсуждение проекта бюджета на 2022 год 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Дмитриева Галина Анатольевна</cp:lastModifiedBy>
  <cp:revision>297</cp:revision>
  <cp:lastPrinted>2018-09-18T08:57:15Z</cp:lastPrinted>
  <dcterms:created xsi:type="dcterms:W3CDTF">2014-09-19T07:36:54Z</dcterms:created>
  <dcterms:modified xsi:type="dcterms:W3CDTF">2021-09-13T05:42:36Z</dcterms:modified>
</cp:coreProperties>
</file>