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9"/>
  </p:notesMasterIdLst>
  <p:sldIdLst>
    <p:sldId id="405" r:id="rId3"/>
    <p:sldId id="462" r:id="rId4"/>
    <p:sldId id="533" r:id="rId5"/>
    <p:sldId id="406" r:id="rId6"/>
    <p:sldId id="299" r:id="rId7"/>
    <p:sldId id="420" r:id="rId8"/>
  </p:sldIdLst>
  <p:sldSz cx="9144000" cy="6858000" type="screen4x3"/>
  <p:notesSz cx="6808788" cy="9940925"/>
  <p:defaultTextStyle>
    <a:defPPr>
      <a:defRPr lang="ru-RU"/>
    </a:defPPr>
    <a:lvl1pPr marL="0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55F4"/>
    <a:srgbClr val="F6800A"/>
    <a:srgbClr val="E8EFF4"/>
    <a:srgbClr val="E1F2FB"/>
    <a:srgbClr val="553B95"/>
    <a:srgbClr val="0000CC"/>
    <a:srgbClr val="FFEEB7"/>
    <a:srgbClr val="1E4B94"/>
    <a:srgbClr val="FFD653"/>
    <a:srgbClr val="8F4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783" autoAdjust="0"/>
  </p:normalViewPr>
  <p:slideViewPr>
    <p:cSldViewPr>
      <p:cViewPr varScale="1">
        <p:scale>
          <a:sx n="109" d="100"/>
          <a:sy n="109" d="100"/>
        </p:scale>
        <p:origin x="-17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16-4CBC-8A2B-B130B791D93B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16-4CBC-8A2B-B130B791D93B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Создание условий для формирования и продвижения туристического продукта, 7121 тыс. руб.</c:v>
                </c:pt>
                <c:pt idx="1">
                  <c:v>Создание условий для повышения качества предоставления туристских услуг, 296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7417</c:v>
                </c:pt>
                <c:pt idx="1">
                  <c:v>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16-4CBC-8A2B-B130B791D93B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2515151614351894"/>
          <c:y val="0.11872539370078743"/>
          <c:w val="0.3748484838564814"/>
          <c:h val="0.76254921259842556"/>
        </c:manualLayout>
      </c:layout>
      <c:txPr>
        <a:bodyPr/>
        <a:lstStyle/>
        <a:p>
          <a:pPr>
            <a:defRPr sz="16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E5E71-FD47-4C1A-84A4-5C5E811421C9}" type="doc">
      <dgm:prSet loTypeId="urn:microsoft.com/office/officeart/2005/8/layout/vList4#1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220BA5B-6D11-4805-99C9-AAC7635BFFD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1224066"/>
          <a:ext cx="7704856" cy="105763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ru-RU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Создание условий для повышения качества предоставления туристских услуг</a:t>
          </a:r>
          <a:endParaRPr lang="ru-RU" sz="18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959B9EB1-0941-4234-9B6C-EF12DA5F55BC}" type="parTrans" cxnId="{C22E27BE-6F58-4055-A159-A24B70365A29}">
      <dgm:prSet/>
      <dgm:spPr/>
      <dgm:t>
        <a:bodyPr/>
        <a:lstStyle/>
        <a:p>
          <a:endParaRPr lang="en-US"/>
        </a:p>
      </dgm:t>
    </dgm:pt>
    <dgm:pt modelId="{7E4705EA-8F28-4472-9BF0-C722338A6E94}" type="sibTrans" cxnId="{C22E27BE-6F58-4055-A159-A24B70365A29}">
      <dgm:prSet/>
      <dgm:spPr/>
      <dgm:t>
        <a:bodyPr/>
        <a:lstStyle/>
        <a:p>
          <a:endParaRPr lang="en-US"/>
        </a:p>
      </dgm:t>
    </dgm:pt>
    <dgm:pt modelId="{8E54E2E2-5F9F-4619-B1EE-88D6A86EA7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61478"/>
          <a:ext cx="7704856" cy="100286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Создание условий для формирования и продвижения туристического продукта</a:t>
          </a:r>
          <a:endParaRPr lang="ru-RU" sz="18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DF4BE81E-5D9F-4DED-8C50-84CFB0E11CCC}" type="parTrans" cxnId="{B44996F1-9137-4EC1-BDA9-F0AA47E779A2}">
      <dgm:prSet/>
      <dgm:spPr/>
      <dgm:t>
        <a:bodyPr/>
        <a:lstStyle/>
        <a:p>
          <a:endParaRPr lang="ru-RU"/>
        </a:p>
      </dgm:t>
    </dgm:pt>
    <dgm:pt modelId="{2335025B-0425-4F14-BB94-A2FD38CCF961}" type="sibTrans" cxnId="{B44996F1-9137-4EC1-BDA9-F0AA47E779A2}">
      <dgm:prSet/>
      <dgm:spPr/>
      <dgm:t>
        <a:bodyPr/>
        <a:lstStyle/>
        <a:p>
          <a:endParaRPr lang="ru-RU"/>
        </a:p>
      </dgm:t>
    </dgm:pt>
    <dgm:pt modelId="{706C0492-EE4F-481D-AACE-3B1D486C09D8}" type="pres">
      <dgm:prSet presAssocID="{BCDE5E71-FD47-4C1A-84A4-5C5E81142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3B5C8-527E-4EBA-85A3-564A1001FBC9}" type="pres">
      <dgm:prSet presAssocID="{1220BA5B-6D11-4805-99C9-AAC7635BFFD1}" presName="comp" presStyleCnt="0"/>
      <dgm:spPr/>
    </dgm:pt>
    <dgm:pt modelId="{826ADF1A-AF93-4A7A-AE6A-23432419DE96}" type="pres">
      <dgm:prSet presAssocID="{1220BA5B-6D11-4805-99C9-AAC7635BFFD1}" presName="box" presStyleLbl="node1" presStyleIdx="0" presStyleCnt="2" custScaleY="81843" custLinFactY="5676" custLinFactNeighborY="100000"/>
      <dgm:spPr/>
      <dgm:t>
        <a:bodyPr/>
        <a:lstStyle/>
        <a:p>
          <a:endParaRPr lang="ru-RU"/>
        </a:p>
      </dgm:t>
    </dgm:pt>
    <dgm:pt modelId="{F8F818E6-1FED-488D-A53D-58AF4C71E30E}" type="pres">
      <dgm:prSet presAssocID="{1220BA5B-6D11-4805-99C9-AAC7635BFFD1}" presName="img" presStyleLbl="fgImgPlace1" presStyleIdx="0" presStyleCnt="2" custScaleX="85209" custScaleY="89574" custLinFactY="-25042" custLinFactNeighborX="-5616" custLinFactNeighborY="-100000"/>
      <dgm:spPr>
        <a:xfrm>
          <a:off x="99709" y="1224065"/>
          <a:ext cx="1426923" cy="1033813"/>
        </a:xfrm>
        <a:prstGeom prst="roundRect">
          <a:avLst>
            <a:gd name="adj" fmla="val 10000"/>
          </a:avLst>
        </a:prstGeom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1F2A3A7-5EF6-4E0D-9BD5-B6914FD271BD}" type="pres">
      <dgm:prSet presAssocID="{1220BA5B-6D11-4805-99C9-AAC7635BFFD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D7145-C20B-4FC9-B301-E755F4219C2F}" type="pres">
      <dgm:prSet presAssocID="{7E4705EA-8F28-4472-9BF0-C722338A6E94}" presName="spacer" presStyleCnt="0"/>
      <dgm:spPr/>
    </dgm:pt>
    <dgm:pt modelId="{33B794CA-E022-4E11-AC91-2823E5E8F39C}" type="pres">
      <dgm:prSet presAssocID="{8E54E2E2-5F9F-4619-B1EE-88D6A86EA797}" presName="comp" presStyleCnt="0"/>
      <dgm:spPr/>
    </dgm:pt>
    <dgm:pt modelId="{04F43E8C-0D6E-46D1-A9FF-BEDB71A9E3C5}" type="pres">
      <dgm:prSet presAssocID="{8E54E2E2-5F9F-4619-B1EE-88D6A86EA797}" presName="box" presStyleLbl="node1" presStyleIdx="1" presStyleCnt="2" custScaleY="100157" custLinFactY="-100000" custLinFactNeighborX="-117" custLinFactNeighborY="-180920"/>
      <dgm:spPr/>
      <dgm:t>
        <a:bodyPr/>
        <a:lstStyle/>
        <a:p>
          <a:endParaRPr lang="ru-RU"/>
        </a:p>
      </dgm:t>
    </dgm:pt>
    <dgm:pt modelId="{0404CAEC-D6B5-4677-8B37-44C9A457092A}" type="pres">
      <dgm:prSet presAssocID="{8E54E2E2-5F9F-4619-B1EE-88D6A86EA797}" presName="img" presStyleLbl="fgImgPlace1" presStyleIdx="1" presStyleCnt="2" custScaleX="122200" custScaleY="97809" custLinFactY="-14120" custLinFactNeighborX="-3730" custLinFactNeighborY="-100000"/>
      <dgm:spPr>
        <a:xfrm>
          <a:off x="99015" y="77085"/>
          <a:ext cx="1454229" cy="996441"/>
        </a:xfrm>
        <a:prstGeom prst="roundRect">
          <a:avLst>
            <a:gd name="adj" fmla="val 10000"/>
          </a:avLst>
        </a:prstGeom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45766196-7E57-4280-AE31-C290DBA13B9F}" type="pres">
      <dgm:prSet presAssocID="{8E54E2E2-5F9F-4619-B1EE-88D6A86EA7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E27BE-6F58-4055-A159-A24B70365A29}" srcId="{BCDE5E71-FD47-4C1A-84A4-5C5E811421C9}" destId="{1220BA5B-6D11-4805-99C9-AAC7635BFFD1}" srcOrd="0" destOrd="0" parTransId="{959B9EB1-0941-4234-9B6C-EF12DA5F55BC}" sibTransId="{7E4705EA-8F28-4472-9BF0-C722338A6E94}"/>
    <dgm:cxn modelId="{F96C4289-BEEE-4D26-A1B5-3CB83078C5BE}" type="presOf" srcId="{1220BA5B-6D11-4805-99C9-AAC7635BFFD1}" destId="{826ADF1A-AF93-4A7A-AE6A-23432419DE96}" srcOrd="0" destOrd="0" presId="urn:microsoft.com/office/officeart/2005/8/layout/vList4#1"/>
    <dgm:cxn modelId="{5D6D65D8-DAC1-4B97-9F12-436C204AFA6C}" type="presOf" srcId="{8E54E2E2-5F9F-4619-B1EE-88D6A86EA797}" destId="{04F43E8C-0D6E-46D1-A9FF-BEDB71A9E3C5}" srcOrd="0" destOrd="0" presId="urn:microsoft.com/office/officeart/2005/8/layout/vList4#1"/>
    <dgm:cxn modelId="{F80047E7-4A32-4BDF-B788-D10F7E09B4CA}" type="presOf" srcId="{8E54E2E2-5F9F-4619-B1EE-88D6A86EA797}" destId="{45766196-7E57-4280-AE31-C290DBA13B9F}" srcOrd="1" destOrd="0" presId="urn:microsoft.com/office/officeart/2005/8/layout/vList4#1"/>
    <dgm:cxn modelId="{0E707981-E8B3-440D-B9F9-3F6CD8131992}" type="presOf" srcId="{BCDE5E71-FD47-4C1A-84A4-5C5E811421C9}" destId="{706C0492-EE4F-481D-AACE-3B1D486C09D8}" srcOrd="0" destOrd="0" presId="urn:microsoft.com/office/officeart/2005/8/layout/vList4#1"/>
    <dgm:cxn modelId="{8CC693B6-07EE-42BE-B0C3-1B25AB3BD6E4}" type="presOf" srcId="{1220BA5B-6D11-4805-99C9-AAC7635BFFD1}" destId="{31F2A3A7-5EF6-4E0D-9BD5-B6914FD271BD}" srcOrd="1" destOrd="0" presId="urn:microsoft.com/office/officeart/2005/8/layout/vList4#1"/>
    <dgm:cxn modelId="{B44996F1-9137-4EC1-BDA9-F0AA47E779A2}" srcId="{BCDE5E71-FD47-4C1A-84A4-5C5E811421C9}" destId="{8E54E2E2-5F9F-4619-B1EE-88D6A86EA797}" srcOrd="1" destOrd="0" parTransId="{DF4BE81E-5D9F-4DED-8C50-84CFB0E11CCC}" sibTransId="{2335025B-0425-4F14-BB94-A2FD38CCF961}"/>
    <dgm:cxn modelId="{CF597C4C-A258-43BF-9462-3B268B39A245}" type="presParOf" srcId="{706C0492-EE4F-481D-AACE-3B1D486C09D8}" destId="{D5C3B5C8-527E-4EBA-85A3-564A1001FBC9}" srcOrd="0" destOrd="0" presId="urn:microsoft.com/office/officeart/2005/8/layout/vList4#1"/>
    <dgm:cxn modelId="{172EA429-B6A2-4441-A936-E0087D1FD0AA}" type="presParOf" srcId="{D5C3B5C8-527E-4EBA-85A3-564A1001FBC9}" destId="{826ADF1A-AF93-4A7A-AE6A-23432419DE96}" srcOrd="0" destOrd="0" presId="urn:microsoft.com/office/officeart/2005/8/layout/vList4#1"/>
    <dgm:cxn modelId="{3B6CAC79-3EFE-427D-BF9F-A5A4C9598FFB}" type="presParOf" srcId="{D5C3B5C8-527E-4EBA-85A3-564A1001FBC9}" destId="{F8F818E6-1FED-488D-A53D-58AF4C71E30E}" srcOrd="1" destOrd="0" presId="urn:microsoft.com/office/officeart/2005/8/layout/vList4#1"/>
    <dgm:cxn modelId="{7F04AE7E-4A47-4A9B-8BA3-A890322D0C82}" type="presParOf" srcId="{D5C3B5C8-527E-4EBA-85A3-564A1001FBC9}" destId="{31F2A3A7-5EF6-4E0D-9BD5-B6914FD271BD}" srcOrd="2" destOrd="0" presId="urn:microsoft.com/office/officeart/2005/8/layout/vList4#1"/>
    <dgm:cxn modelId="{FA21F598-2F60-4154-886F-F5F8A60B0375}" type="presParOf" srcId="{706C0492-EE4F-481D-AACE-3B1D486C09D8}" destId="{6A2D7145-C20B-4FC9-B301-E755F4219C2F}" srcOrd="1" destOrd="0" presId="urn:microsoft.com/office/officeart/2005/8/layout/vList4#1"/>
    <dgm:cxn modelId="{9B85EA8F-2FDD-4F58-BAFE-DDDDE72A9F7D}" type="presParOf" srcId="{706C0492-EE4F-481D-AACE-3B1D486C09D8}" destId="{33B794CA-E022-4E11-AC91-2823E5E8F39C}" srcOrd="2" destOrd="0" presId="urn:microsoft.com/office/officeart/2005/8/layout/vList4#1"/>
    <dgm:cxn modelId="{EC097272-1835-44A0-A316-8F539F9A460F}" type="presParOf" srcId="{33B794CA-E022-4E11-AC91-2823E5E8F39C}" destId="{04F43E8C-0D6E-46D1-A9FF-BEDB71A9E3C5}" srcOrd="0" destOrd="0" presId="urn:microsoft.com/office/officeart/2005/8/layout/vList4#1"/>
    <dgm:cxn modelId="{EB44D5F7-AD80-44C4-94E3-8295BBCB3EBF}" type="presParOf" srcId="{33B794CA-E022-4E11-AC91-2823E5E8F39C}" destId="{0404CAEC-D6B5-4677-8B37-44C9A457092A}" srcOrd="1" destOrd="0" presId="urn:microsoft.com/office/officeart/2005/8/layout/vList4#1"/>
    <dgm:cxn modelId="{1C739546-7A64-4C43-A8F0-C6D6897E4285}" type="presParOf" srcId="{33B794CA-E022-4E11-AC91-2823E5E8F39C}" destId="{45766196-7E57-4280-AE31-C290DBA13B9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ADF1A-AF93-4A7A-AE6A-23432419DE96}">
      <dsp:nvSpPr>
        <dsp:cNvPr id="0" name=""/>
        <dsp:cNvSpPr/>
      </dsp:nvSpPr>
      <dsp:spPr>
        <a:xfrm>
          <a:off x="0" y="2585695"/>
          <a:ext cx="7704856" cy="2002546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Создание условий для повышения качества предоставления туристских услуг</a:t>
          </a:r>
          <a:endParaRPr lang="ru-RU" sz="18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85652" y="2585695"/>
        <a:ext cx="5919203" cy="2002546"/>
      </dsp:txXfrm>
    </dsp:sp>
    <dsp:sp modelId="{F8F818E6-1FED-488D-A53D-58AF4C71E30E}">
      <dsp:nvSpPr>
        <dsp:cNvPr id="0" name=""/>
        <dsp:cNvSpPr/>
      </dsp:nvSpPr>
      <dsp:spPr>
        <a:xfrm>
          <a:off x="272103" y="0"/>
          <a:ext cx="1313046" cy="17533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F43E8C-0D6E-46D1-A9FF-BEDB71A9E3C5}">
      <dsp:nvSpPr>
        <dsp:cNvPr id="0" name=""/>
        <dsp:cNvSpPr/>
      </dsp:nvSpPr>
      <dsp:spPr>
        <a:xfrm>
          <a:off x="0" y="0"/>
          <a:ext cx="7704856" cy="2450656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Создание условий для формирования и продвижения туристического продукта</a:t>
          </a:r>
          <a:endParaRPr lang="ru-RU" sz="18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85652" y="0"/>
        <a:ext cx="5919203" cy="2450656"/>
      </dsp:txXfrm>
    </dsp:sp>
    <dsp:sp modelId="{0404CAEC-D6B5-4677-8B37-44C9A457092A}">
      <dsp:nvSpPr>
        <dsp:cNvPr id="0" name=""/>
        <dsp:cNvSpPr/>
      </dsp:nvSpPr>
      <dsp:spPr>
        <a:xfrm>
          <a:off x="16155" y="281430"/>
          <a:ext cx="1883066" cy="19145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51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7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5413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31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530B-0F82-4A39-AB1F-3920624E0E6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87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4532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 algn="ctr">
              <a:buNone/>
              <a:defRPr sz="2100"/>
            </a:lvl2pPr>
            <a:lvl3pPr marL="685346" indent="0" algn="ctr">
              <a:buNone/>
              <a:defRPr sz="1800"/>
            </a:lvl3pPr>
            <a:lvl4pPr marL="1028021" indent="0" algn="ctr">
              <a:buNone/>
              <a:defRPr sz="1500"/>
            </a:lvl4pPr>
            <a:lvl5pPr marL="1370693" indent="0" algn="ctr">
              <a:buNone/>
              <a:defRPr sz="1500"/>
            </a:lvl5pPr>
            <a:lvl6pPr marL="1713366" indent="0" algn="ctr">
              <a:buNone/>
              <a:defRPr sz="1500"/>
            </a:lvl6pPr>
            <a:lvl7pPr marL="2056038" indent="0" algn="ctr">
              <a:buNone/>
              <a:defRPr sz="1500"/>
            </a:lvl7pPr>
            <a:lvl8pPr marL="2398711" indent="0" algn="ctr">
              <a:buNone/>
              <a:defRPr sz="1500"/>
            </a:lvl8pPr>
            <a:lvl9pPr marL="2741384" indent="0" algn="ctr">
              <a:buNone/>
              <a:defRPr sz="15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3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2" y="274641"/>
            <a:ext cx="1971675" cy="5897562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4641"/>
            <a:ext cx="5800725" cy="5897562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07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8" indent="0" algn="ctr">
              <a:buNone/>
              <a:defRPr sz="2000"/>
            </a:lvl2pPr>
            <a:lvl3pPr marL="913794" indent="0" algn="ctr">
              <a:buNone/>
              <a:defRPr sz="1800"/>
            </a:lvl3pPr>
            <a:lvl4pPr marL="1370693" indent="0" algn="ctr">
              <a:buNone/>
              <a:defRPr sz="1600"/>
            </a:lvl4pPr>
            <a:lvl5pPr marL="1827589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84" indent="0" algn="ctr">
              <a:buNone/>
              <a:defRPr sz="1600"/>
            </a:lvl7pPr>
            <a:lvl8pPr marL="3198281" indent="0" algn="ctr">
              <a:buNone/>
              <a:defRPr sz="1600"/>
            </a:lvl8pPr>
            <a:lvl9pPr marL="365517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15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11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28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8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3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82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40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79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76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9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898" indent="0">
              <a:buNone/>
              <a:defRPr sz="2800"/>
            </a:lvl2pPr>
            <a:lvl3pPr marL="913794" indent="0">
              <a:buNone/>
              <a:defRPr sz="2400"/>
            </a:lvl3pPr>
            <a:lvl4pPr marL="1370693" indent="0">
              <a:buNone/>
              <a:defRPr sz="2000"/>
            </a:lvl4pPr>
            <a:lvl5pPr marL="1827589" indent="0">
              <a:buNone/>
              <a:defRPr sz="2000"/>
            </a:lvl5pPr>
            <a:lvl6pPr marL="2284486" indent="0">
              <a:buNone/>
              <a:defRPr sz="2000"/>
            </a:lvl6pPr>
            <a:lvl7pPr marL="2741384" indent="0">
              <a:buNone/>
              <a:defRPr sz="2000"/>
            </a:lvl7pPr>
            <a:lvl8pPr marL="3198281" indent="0">
              <a:buNone/>
              <a:defRPr sz="2000"/>
            </a:lvl8pPr>
            <a:lvl9pPr marL="365517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40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1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2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8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6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3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0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7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3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5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4561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300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0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8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7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675" indent="0">
              <a:buNone/>
              <a:defRPr sz="2100"/>
            </a:lvl2pPr>
            <a:lvl3pPr marL="685346" indent="0">
              <a:buNone/>
              <a:defRPr sz="1800"/>
            </a:lvl3pPr>
            <a:lvl4pPr marL="1028021" indent="0">
              <a:buNone/>
              <a:defRPr sz="1500"/>
            </a:lvl4pPr>
            <a:lvl5pPr marL="1370693" indent="0">
              <a:buNone/>
              <a:defRPr sz="1500"/>
            </a:lvl5pPr>
            <a:lvl6pPr marL="1713366" indent="0">
              <a:buNone/>
              <a:defRPr sz="1500"/>
            </a:lvl6pPr>
            <a:lvl7pPr marL="2056038" indent="0">
              <a:buNone/>
              <a:defRPr sz="1500"/>
            </a:lvl7pPr>
            <a:lvl8pPr marL="2398711" indent="0">
              <a:buNone/>
              <a:defRPr sz="1500"/>
            </a:lvl8pPr>
            <a:lvl9pPr marL="2741384" indent="0">
              <a:buNone/>
              <a:defRPr sz="15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7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5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3000">
              <a:schemeClr val="accent5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10.09.2024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6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3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46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4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83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56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28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02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75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47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20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5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2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93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38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1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84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3"/>
            <a:ext cx="7886700" cy="1325563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37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9" indent="-228449" algn="l" defTabSz="9137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4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4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38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5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3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3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3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9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1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052" y="2132856"/>
            <a:ext cx="9108504" cy="4413860"/>
          </a:xfrm>
          <a:noFill/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Общественные обсуждения </a:t>
            </a:r>
            <a:b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предварительного распределения бюджетных ассигнований на 2025 год </a:t>
            </a:r>
            <a:b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и на плановый период 2026 и 2027 годов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Главный распорядитель бюджетных средств – </a:t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правление </a:t>
            </a: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туризма</a:t>
            </a:r>
            <a:b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городского округа Тольятти</a:t>
            </a:r>
            <a: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FF0000"/>
              </a:solidFill>
              <a:latin typeface="Trebuchet MS" panose="020B0603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148478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1700808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91680" y="469093"/>
            <a:ext cx="611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35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4552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00" rIns="91396" bIns="45700" rtlCol="0" anchor="ctr"/>
          <a:lstStyle/>
          <a:p>
            <a:pPr algn="ctr" defTabSz="913967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9064"/>
            <a:ext cx="9144004" cy="461624"/>
          </a:xfrm>
          <a:prstGeom prst="rect">
            <a:avLst/>
          </a:prstGeom>
          <a:noFill/>
          <a:effectLst/>
        </p:spPr>
        <p:txBody>
          <a:bodyPr wrap="square" lIns="91396" tIns="45700" rIns="91396" bIns="45700" rtlCol="0">
            <a:spAutoFit/>
          </a:bodyPr>
          <a:lstStyle/>
          <a:p>
            <a:pPr algn="ctr" defTabSz="913967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Финансирование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0213" y="1268760"/>
            <a:ext cx="2867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Всего: 7417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708086641"/>
              </p:ext>
            </p:extLst>
          </p:nvPr>
        </p:nvGraphicFramePr>
        <p:xfrm>
          <a:off x="755576" y="1844824"/>
          <a:ext cx="7992888" cy="397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185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descr="Рамка для изображен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5551440"/>
              </p:ext>
            </p:extLst>
          </p:nvPr>
        </p:nvGraphicFramePr>
        <p:xfrm>
          <a:off x="728566" y="1779414"/>
          <a:ext cx="7704856" cy="470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8994" y="384361"/>
            <a:ext cx="9144000" cy="889272"/>
          </a:xfrm>
          <a:prstGeom prst="rect">
            <a:avLst/>
          </a:prstGeom>
        </p:spPr>
        <p:txBody>
          <a:bodyPr vert="horz" lIns="86952" tIns="43478" rIns="86952" bIns="43478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ts val="1"/>
              </a:spcBef>
              <a:buNone/>
              <a:defRPr sz="2700">
                <a:gradFill flip="none" rotWithShape="1"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72000">
                      <a:schemeClr val="tx2">
                        <a:lumMod val="2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Lucida Sans Unicode"/>
                <a:ea typeface="+mj-ea"/>
                <a:cs typeface="+mj-cs"/>
              </a:defRPr>
            </a:lvl1pPr>
          </a:lstStyle>
          <a:p>
            <a:endParaRPr lang="ru-RU" sz="1524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Задачи муниципальной программы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«Создание условий для развития туризма на территории городского округа Тольятти на 2021-2030 годы»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3633"/>
            <a:ext cx="8676456" cy="19181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67" tIns="43485" rIns="86967" bIns="43485" rtlCol="0" anchor="ctr"/>
          <a:lstStyle/>
          <a:p>
            <a:pPr algn="ctr"/>
            <a:endParaRPr lang="ru-RU" sz="1524"/>
          </a:p>
        </p:txBody>
      </p:sp>
      <p:pic>
        <p:nvPicPr>
          <p:cNvPr id="1026" name="Picture 2" descr="https://sun9-6.userapi.com/impg/ohG962HePm4o8WBbb8hgFQ2zQTERYH_HcOWa-w/DYxYo7Ly5MI.jpg?size=1280x1237&amp;quality=96&amp;sign=e42b0dbb6827de22a5ac665daa5d1b0a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03" y="2060848"/>
            <a:ext cx="1986377" cy="1919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2.userapi.com/impg/84A63eHUc7tRFZRFaMxUDr9PUyDNnimFY8_UZw/yXDA0FZF9wo.jpg?size=1280x960&amp;quality=95&amp;sign=682eb8fa103dc515df53219284bd9842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03" y="4509120"/>
            <a:ext cx="201919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84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683568" y="1196303"/>
            <a:ext cx="8460432" cy="288481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26414"/>
            <a:ext cx="9144004" cy="27093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72007"/>
            <a:ext cx="9144000" cy="1124296"/>
          </a:xfrm>
          <a:prstGeom prst="rect">
            <a:avLst/>
          </a:prstGeom>
        </p:spPr>
        <p:txBody>
          <a:bodyPr vert="horz" lIns="91418" tIns="45708" rIns="91418" bIns="45708" rtlCol="0" anchor="ctr">
            <a:noAutofit/>
          </a:bodyPr>
          <a:lstStyle>
            <a:lvl1pPr algn="ctr" defTabSz="91418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Создание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условий для формирования и продвижения туристического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продукта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7576" y="1484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Доведено </a:t>
            </a:r>
            <a:r>
              <a:rPr lang="ru-RU" sz="20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7121 тыс. руб.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2D4C8244-D1F7-4D6B-AB1E-05FDC09D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530904"/>
              </p:ext>
            </p:extLst>
          </p:nvPr>
        </p:nvGraphicFramePr>
        <p:xfrm>
          <a:off x="2433146" y="1916832"/>
          <a:ext cx="6585094" cy="42707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890898">
                  <a:extLst>
                    <a:ext uri="{9D8B030D-6E8A-4147-A177-3AD203B41FA5}">
                      <a16:colId xmlns:a16="http://schemas.microsoft.com/office/drawing/2014/main" xmlns="" val="1672415070"/>
                    </a:ext>
                  </a:extLst>
                </a:gridCol>
                <a:gridCol w="694196">
                  <a:extLst>
                    <a:ext uri="{9D8B030D-6E8A-4147-A177-3AD203B41FA5}">
                      <a16:colId xmlns:a16="http://schemas.microsoft.com/office/drawing/2014/main" xmlns="" val="2874374450"/>
                    </a:ext>
                  </a:extLst>
                </a:gridCol>
              </a:tblGrid>
              <a:tr h="1048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Организация, участие в мероприятиях туристической направленности на территории РФ и за рубежом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1500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750027"/>
                  </a:ext>
                </a:extLst>
              </a:tr>
              <a:tr h="1083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Изготовление информационных материалов о туристском потенциале городского округа Тольятти и распространение их на территории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г.о.Тольятти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и Самарской области 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811540"/>
                  </a:ext>
                </a:extLst>
              </a:tr>
              <a:tr h="1160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Поддержка и продвижение событийного мероприятия, направленного на развитие туризма в городском округе Тольятти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Содействие в организации пресс-туров для представителей СМИ и туроператоров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064143"/>
                  </a:ext>
                </a:extLst>
              </a:tr>
            </a:tbl>
          </a:graphicData>
        </a:graphic>
      </p:graphicFrame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xmlns="" id="{6BEB660B-2128-4656-AC35-8B57CA2A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10" y="1268760"/>
            <a:ext cx="1813373" cy="13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10" y="4025121"/>
            <a:ext cx="1813373" cy="120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91"/>
          <a:stretch/>
        </p:blipFill>
        <p:spPr>
          <a:xfrm rot="5400000">
            <a:off x="607746" y="2432384"/>
            <a:ext cx="1249136" cy="1802208"/>
          </a:xfrm>
          <a:prstGeom prst="rect">
            <a:avLst/>
          </a:prstGeom>
        </p:spPr>
      </p:pic>
      <p:pic>
        <p:nvPicPr>
          <p:cNvPr id="2052" name="Picture 4" descr="https://sun9-48.userapi.com/impg/3DTfpIAcymgdeDT96ndxmij0kyLk6ZkiP8uCAQ/Aq1c5v7kxlc.jpg?size=960x640&amp;quality=95&amp;sign=4c79d5fe401fbd5337abf572d62f467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10" y="5295486"/>
            <a:ext cx="1802208" cy="12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17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Создание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условий для повышения качества предоставления туристских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услуг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060606"/>
            <a:ext cx="3952528" cy="4546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Доведено </a:t>
            </a:r>
            <a:r>
              <a:rPr lang="ru-RU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296</a:t>
            </a:r>
            <a:r>
              <a:rPr lang="ru-RU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тыс. руб</a:t>
            </a:r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55" y="840865"/>
            <a:ext cx="8676456" cy="21187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858" y="4129461"/>
            <a:ext cx="2559544" cy="192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EB713413-97B1-4661-B1ED-85DCDDB49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5903980"/>
              </p:ext>
            </p:extLst>
          </p:nvPr>
        </p:nvGraphicFramePr>
        <p:xfrm>
          <a:off x="3131840" y="1523097"/>
          <a:ext cx="58967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262836">
                  <a:extLst>
                    <a:ext uri="{9D8B030D-6E8A-4147-A177-3AD203B41FA5}">
                      <a16:colId xmlns:a16="http://schemas.microsoft.com/office/drawing/2014/main" xmlns="" val="2746924174"/>
                    </a:ext>
                  </a:extLst>
                </a:gridCol>
                <a:gridCol w="633908">
                  <a:extLst>
                    <a:ext uri="{9D8B030D-6E8A-4147-A177-3AD203B41FA5}">
                      <a16:colId xmlns:a16="http://schemas.microsoft.com/office/drawing/2014/main" xmlns="" val="1540233877"/>
                    </a:ext>
                  </a:extLst>
                </a:gridCol>
              </a:tblGrid>
              <a:tr h="404518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Организация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мероприятий по подготовке и повышению квалификации специалистов индустрии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туризма</a:t>
                      </a:r>
                    </a:p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651364"/>
                  </a:ext>
                </a:extLst>
              </a:tr>
              <a:tr h="562951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Организация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 проведение мероприятий в рамках «Дня туризма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</a:p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7740347"/>
                  </a:ext>
                </a:extLst>
              </a:tr>
            </a:tbl>
          </a:graphicData>
        </a:graphic>
      </p:graphicFrame>
      <p:pic>
        <p:nvPicPr>
          <p:cNvPr id="5" name="Picture 2" descr="https://sun9-31.userapi.com/impg/n5tjSLDChSg23--6lT51cauph0xk-RfDQNuIXw/EUdL8-HcbbQ.jpg?size=1280x960&amp;quality=95&amp;sign=7ae8b33c667d9b96ffdd47f9886bab5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11" y="3203719"/>
            <a:ext cx="2604630" cy="19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6.userapi.com/impg/cTK6hsP0D5oJcAh25tPU-BrVer4wVpVzhTjZZw/sJt2Mypl2jg.jpg?size=1280x960&amp;quality=95&amp;sign=fc9a24a6c33073462c0a4952ae2c5ca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87911"/>
            <a:ext cx="2569958" cy="19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7.userapi.com/impg/hS4D2ZNL_8da4thLm81S8gZbmpPVtFQt4lIFgA/4Lb-3HNlxwQ.jpg?size=1280x893&amp;quality=96&amp;sign=ffe142b37c5cd2e0af94509aba531f8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39" y="1299735"/>
            <a:ext cx="2627787" cy="18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26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083" y="2337137"/>
            <a:ext cx="7975834" cy="2183727"/>
          </a:xfrm>
          <a:prstGeom prst="rect">
            <a:avLst/>
          </a:prstGeom>
          <a:noFill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45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БЛАГОДАРИМ </a:t>
            </a:r>
          </a:p>
          <a:p>
            <a:pPr algn="ctr"/>
            <a:r>
              <a:rPr lang="ru-RU" sz="45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</a:t>
            </a:r>
          </a:p>
          <a:p>
            <a:pPr algn="ctr"/>
            <a:r>
              <a:rPr lang="ru-RU" sz="45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77047586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цесс 19: 16 x 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cess19_16x9_TP102888318" id="{50CD94BA-DE4D-4946-BD5A-37D8D127E15F}" vid="{05CF0736-5A83-4F52-8A17-02C64D6F33B3}"/>
    </a:ext>
  </a:extLst>
</a:theme>
</file>

<file path=ppt/theme/theme2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18029</TotalTime>
  <Words>155</Words>
  <Application>Microsoft Office PowerPoint</Application>
  <PresentationFormat>Экран (4:3)</PresentationFormat>
  <Paragraphs>35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Процесс 19: 16 x 9</vt:lpstr>
      <vt:lpstr>Office Theme</vt:lpstr>
      <vt:lpstr>Общественные обсуждения  предварительного распределения бюджетных ассигнований на 2025 год  и на плановый период 2026 и 2027 годов  Главный распорядитель бюджетных средств –   Управление туризма администрации городского округа Тольятти </vt:lpstr>
      <vt:lpstr>Слайд 2</vt:lpstr>
      <vt:lpstr>Слайд 3</vt:lpstr>
      <vt:lpstr>Слайд 4</vt:lpstr>
      <vt:lpstr>Создание условий для повышения качества предоставления туристских услуг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Общественные обсуждения  предварительного распределения бюджетных ассигнований на 2020 год  и на плановый период 2021 и 2022 годов  Главный распорядитель бюджетных средств –   департамент дорожного хозяйства и транспорта администрации городского округа Тольятти</dc:title>
  <dc:creator>Пронин В.В</dc:creator>
  <cp:lastModifiedBy>Пивоварова Людмила Ивановна</cp:lastModifiedBy>
  <cp:revision>1047</cp:revision>
  <cp:lastPrinted>2023-09-08T05:11:34Z</cp:lastPrinted>
  <dcterms:created xsi:type="dcterms:W3CDTF">2014-06-05T04:32:32Z</dcterms:created>
  <dcterms:modified xsi:type="dcterms:W3CDTF">2024-09-10T10:34:11Z</dcterms:modified>
</cp:coreProperties>
</file>