
<file path=[Content_Types].xml><?xml version="1.0" encoding="utf-8"?>
<Types xmlns="http://schemas.openxmlformats.org/package/2006/content-types">
  <Override PartName="/ppt/diagrams/drawing2.xml" ContentType="application/vnd.ms-office.drawingml.diagramDrawing+xml"/>
  <Override PartName="/ppt/slides/slide4.xml" ContentType="application/vnd.openxmlformats-officedocument.presentationml.slide+xml"/>
  <Override PartName="/ppt/slideLayouts/slideLayout6.xml" ContentType="application/vnd.openxmlformats-officedocument.presentationml.slideLayout+xml"/>
  <Override PartName="/ppt/diagrams/quickStyle2.xml" ContentType="application/vnd.openxmlformats-officedocument.drawingml.diagramStyle+xml"/>
  <Override PartName="/ppt/diagrams/colors11.xml" ContentType="application/vnd.openxmlformats-officedocument.drawingml.diagramColors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diagrams/layout9.xml" ContentType="application/vnd.openxmlformats-officedocument.drawingml.diagramLayout+xml"/>
  <Override PartName="/ppt/diagrams/data11.xml" ContentType="application/vnd.openxmlformats-officedocument.drawingml.diagramData+xml"/>
  <Override PartName="/ppt/diagrams/data13.xml" ContentType="application/vnd.openxmlformats-officedocument.drawingml.diagramData+xml"/>
  <Default Extension="rels" ContentType="application/vnd.openxmlformats-package.relationships+xml"/>
  <Default Extension="xml" ContentType="application/xml"/>
  <Override PartName="/ppt/theme/themeOverride1.xml" ContentType="application/vnd.openxmlformats-officedocument.themeOverride+xml"/>
  <Override PartName="/ppt/diagrams/layout7.xml" ContentType="application/vnd.openxmlformats-officedocument.drawingml.diagramLayout+xml"/>
  <Override PartName="/ppt/diagrams/data8.xml" ContentType="application/vnd.openxmlformats-officedocument.drawingml.diagramData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diagrams/layout5.xml" ContentType="application/vnd.openxmlformats-officedocument.drawingml.diagramLayout+xml"/>
  <Override PartName="/ppt/diagrams/data6.xml" ContentType="application/vnd.openxmlformats-officedocument.drawingml.diagramData+xml"/>
  <Override PartName="/ppt/diagrams/layout3.xml" ContentType="application/vnd.openxmlformats-officedocument.drawingml.diagramLayout+xml"/>
  <Override PartName="/ppt/diagrams/data4.xml" ContentType="application/vnd.openxmlformats-officedocument.drawingml.diagramData+xml"/>
  <Override PartName="/ppt/diagrams/colors8.xml" ContentType="application/vnd.openxmlformats-officedocument.drawingml.diagramColors+xml"/>
  <Override PartName="/ppt/diagrams/drawing9.xml" ContentType="application/vnd.ms-office.drawingml.diagramDrawing+xml"/>
  <Override PartName="/ppt/diagrams/quickStyle13.xml" ContentType="application/vnd.openxmlformats-officedocument.drawingml.diagramStyle+xml"/>
  <Override PartName="/ppt/diagrams/drawing14.xml" ContentType="application/vnd.ms-office.drawingml.diagramDrawing+xml"/>
  <Override PartName="/ppt/diagrams/layout1.xml" ContentType="application/vnd.openxmlformats-officedocument.drawingml.diagramLayout+xml"/>
  <Override PartName="/ppt/diagrams/data2.xml" ContentType="application/vnd.openxmlformats-officedocument.drawingml.diagramData+xml"/>
  <Override PartName="/ppt/diagrams/colors6.xml" ContentType="application/vnd.openxmlformats-officedocument.drawingml.diagramColors+xml"/>
  <Override PartName="/ppt/diagrams/drawing7.xml" ContentType="application/vnd.ms-office.drawingml.diagramDrawing+xml"/>
  <Override PartName="/ppt/diagrams/quickStyle9.xml" ContentType="application/vnd.openxmlformats-officedocument.drawingml.diagramStyle+xml"/>
  <Override PartName="/ppt/diagrams/quickStyle11.xml" ContentType="application/vnd.openxmlformats-officedocument.drawingml.diagramStyle+xml"/>
  <Override PartName="/ppt/diagrams/drawing12.xml" ContentType="application/vnd.ms-office.drawingml.diagramDrawing+xml"/>
  <Override PartName="/ppt/diagrams/layout13.xml" ContentType="application/vnd.openxmlformats-officedocument.drawingml.diagramLayout+xml"/>
  <Default Extension="xlsx" ContentType="application/vnd.openxmlformats-officedocument.spreadsheetml.sheet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colors4.xml" ContentType="application/vnd.openxmlformats-officedocument.drawingml.diagramColors+xml"/>
  <Override PartName="/ppt/diagrams/drawing5.xml" ContentType="application/vnd.ms-office.drawingml.diagramDrawing+xml"/>
  <Override PartName="/ppt/diagrams/quickStyle7.xml" ContentType="application/vnd.openxmlformats-officedocument.drawingml.diagramStyle+xml"/>
  <Override PartName="/ppt/diagrams/drawing10.xml" ContentType="application/vnd.ms-office.drawingml.diagramDrawing+xml"/>
  <Override PartName="/ppt/diagrams/layout11.xml" ContentType="application/vnd.openxmlformats-officedocument.drawingml.diagramLayout+xml"/>
  <Override PartName="/ppt/charts/chart1.xml" ContentType="application/vnd.openxmlformats-officedocument.drawingml.chart+xml"/>
  <Override PartName="/ppt/diagrams/colors14.xml" ContentType="application/vnd.openxmlformats-officedocument.drawingml.diagramColors+xml"/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diagrams/colors2.xml" ContentType="application/vnd.openxmlformats-officedocument.drawingml.diagramColors+xml"/>
  <Default Extension="png" ContentType="image/png"/>
  <Override PartName="/ppt/diagrams/drawing3.xml" ContentType="application/vnd.ms-office.drawingml.diagramDrawing+xml"/>
  <Override PartName="/ppt/diagrams/quickStyle5.xml" ContentType="application/vnd.openxmlformats-officedocument.drawingml.diagramStyle+xml"/>
  <Override PartName="/ppt/diagrams/colors12.xml" ContentType="application/vnd.openxmlformats-officedocument.drawingml.diagramColors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diagrams/drawing1.xml" ContentType="application/vnd.ms-office.drawingml.diagramDrawing+xml"/>
  <Override PartName="/ppt/diagrams/quickStyle3.xml" ContentType="application/vnd.openxmlformats-officedocument.drawingml.diagramStyle+xml"/>
  <Override PartName="/ppt/diagrams/colors10.xml" ContentType="application/vnd.openxmlformats-officedocument.drawingml.diagramColors+xml"/>
  <Override PartName="/ppt/diagrams/data14.xml" ContentType="application/vnd.openxmlformats-officedocument.drawingml.diagramData+xml"/>
  <Override PartName="/ppt/slides/slide1.xml" ContentType="application/vnd.openxmlformats-officedocument.presentationml.slide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Override PartName="/ppt/diagrams/layout8.xml" ContentType="application/vnd.openxmlformats-officedocument.drawingml.diagramLayout+xml"/>
  <Override PartName="/ppt/diagrams/data12.xml" ContentType="application/vnd.openxmlformats-officedocument.drawingml.diagramData+xml"/>
  <Default Extension="jpeg" ContentType="image/jpeg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diagrams/layout6.xml" ContentType="application/vnd.openxmlformats-officedocument.drawingml.diagramLayout+xml"/>
  <Override PartName="/ppt/theme/themeOverride2.xml" ContentType="application/vnd.openxmlformats-officedocument.themeOverride+xml"/>
  <Override PartName="/ppt/diagrams/data9.xml" ContentType="application/vnd.openxmlformats-officedocument.drawingml.diagramData+xml"/>
  <Override PartName="/ppt/diagrams/data10.xml" ContentType="application/vnd.openxmlformats-officedocument.drawingml.diagramData+xml"/>
  <Override PartName="/docProps/app.xml" ContentType="application/vnd.openxmlformats-officedocument.extended-properties+xml"/>
  <Override PartName="/ppt/diagrams/layout4.xml" ContentType="application/vnd.openxmlformats-officedocument.drawingml.diagramLayout+xml"/>
  <Override PartName="/ppt/diagrams/data7.xml" ContentType="application/vnd.openxmlformats-officedocument.drawingml.diagramData+xml"/>
  <Override PartName="/ppt/diagrams/colors9.xml" ContentType="application/vnd.openxmlformats-officedocument.drawingml.diagramColors+xml"/>
  <Override PartName="/ppt/diagrams/quickStyle14.xml" ContentType="application/vnd.openxmlformats-officedocument.drawingml.diagramStyle+xml"/>
  <Override PartName="/ppt/slideLayouts/slideLayout10.xml" ContentType="application/vnd.openxmlformats-officedocument.presentationml.slideLayout+xml"/>
  <Override PartName="/ppt/diagrams/layout2.xml" ContentType="application/vnd.openxmlformats-officedocument.drawingml.diagramLayout+xml"/>
  <Override PartName="/ppt/diagrams/data5.xml" ContentType="application/vnd.openxmlformats-officedocument.drawingml.diagramData+xml"/>
  <Override PartName="/ppt/diagrams/colors7.xml" ContentType="application/vnd.openxmlformats-officedocument.drawingml.diagramColors+xml"/>
  <Override PartName="/ppt/diagrams/drawing8.xml" ContentType="application/vnd.ms-office.drawingml.diagramDrawing+xml"/>
  <Override PartName="/ppt/diagrams/quickStyle12.xml" ContentType="application/vnd.openxmlformats-officedocument.drawingml.diagramStyle+xml"/>
  <Override PartName="/ppt/diagrams/drawing13.xml" ContentType="application/vnd.ms-office.drawingml.diagramDrawing+xml"/>
  <Override PartName="/ppt/diagrams/data3.xml" ContentType="application/vnd.openxmlformats-officedocument.drawingml.diagramData+xml"/>
  <Override PartName="/ppt/diagrams/colors5.xml" ContentType="application/vnd.openxmlformats-officedocument.drawingml.diagramColors+xml"/>
  <Override PartName="/ppt/diagrams/drawing6.xml" ContentType="application/vnd.ms-office.drawingml.diagramDrawing+xml"/>
  <Override PartName="/ppt/diagrams/quickStyle8.xml" ContentType="application/vnd.openxmlformats-officedocument.drawingml.diagramStyle+xml"/>
  <Override PartName="/ppt/diagrams/quickStyle10.xml" ContentType="application/vnd.openxmlformats-officedocument.drawingml.diagramStyle+xml"/>
  <Override PartName="/ppt/diagrams/drawing11.xml" ContentType="application/vnd.ms-office.drawingml.diagramDrawing+xml"/>
  <Override PartName="/ppt/diagrams/layout14.xml" ContentType="application/vnd.openxmlformats-officedocument.drawingml.diagramLayout+xml"/>
  <Override PartName="/ppt/diagrams/data1.xml" ContentType="application/vnd.openxmlformats-officedocument.drawingml.diagramData+xml"/>
  <Override PartName="/ppt/diagrams/colors3.xml" ContentType="application/vnd.openxmlformats-officedocument.drawingml.diagramColors+xml"/>
  <Override PartName="/ppt/diagrams/drawing4.xml" ContentType="application/vnd.ms-office.drawingml.diagramDrawing+xml"/>
  <Override PartName="/ppt/diagrams/quickStyle6.xml" ContentType="application/vnd.openxmlformats-officedocument.drawingml.diagramStyle+xml"/>
  <Override PartName="/ppt/diagrams/layout12.xml" ContentType="application/vnd.openxmlformats-officedocument.drawingml.diagramLayou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diagrams/colors1.xml" ContentType="application/vnd.openxmlformats-officedocument.drawingml.diagramColors+xml"/>
  <Override PartName="/ppt/diagrams/quickStyle4.xml" ContentType="application/vnd.openxmlformats-officedocument.drawingml.diagramStyle+xml"/>
  <Override PartName="/ppt/diagrams/layout10.xml" ContentType="application/vnd.openxmlformats-officedocument.drawingml.diagramLayout+xml"/>
  <Override PartName="/ppt/diagrams/colors13.xml" ContentType="application/vnd.openxmlformats-officedocument.drawingml.diagramColors+xml"/>
  <Override PartName="/ppt/slideMasters/slideMaster1.xml" ContentType="application/vnd.openxmlformats-officedocument.presentationml.slideMaster+xml"/>
  <Override PartName="/ppt/slideLayouts/slideLayout4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4" r:id="rId3"/>
    <p:sldId id="275" r:id="rId4"/>
    <p:sldId id="273" r:id="rId5"/>
    <p:sldId id="274" r:id="rId6"/>
    <p:sldId id="262" r:id="rId7"/>
  </p:sldIdLst>
  <p:sldSz cx="9144000" cy="6858000" type="screen4x3"/>
  <p:notesSz cx="6797675" cy="9928225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 xmlns="">
          <a:srgbClr val="FF0000"/>
        </p14:laserClr>
      </p:ext>
      <p:ext uri="{2FDB2607-1784-4EEB-B798-7EB5836EED8A}">
        <p14:showMediaCtrls xmlns:p14="http://schemas.microsoft.com/office/powerpoint/2010/main" xmlns="" val="1"/>
      </p:ext>
    </p:extLst>
  </p:showPr>
  <p:clrMru>
    <a:srgbClr val="FFCC00"/>
    <a:srgbClr val="FFEFC1"/>
    <a:srgbClr val="FEDF86"/>
  </p:clrMru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E3FDE45-AF77-4B5C-9715-49D594BDF05E}" styleName="Светлый стиль 1 - акцент 2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2"/>
              </a:solidFill>
            </a:ln>
          </a:top>
          <a:bottom>
            <a:ln w="12700" cmpd="sng">
              <a:solidFill>
                <a:schemeClr val="accent2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2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2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8" autoAdjust="0"/>
    <p:restoredTop sz="94671" autoAdjust="0"/>
  </p:normalViewPr>
  <p:slideViewPr>
    <p:cSldViewPr>
      <p:cViewPr varScale="1">
        <p:scale>
          <a:sx n="110" d="100"/>
          <a:sy n="110" d="100"/>
        </p:scale>
        <p:origin x="-1644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2022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21760976329875067"/>
          <c:y val="0.34410292353989158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6.2921071447901822E-2"/>
          <c:y val="0.34227709550947583"/>
          <c:w val="0.50150135525276462"/>
          <c:h val="0.59744210036674761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6"/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200" b="1"/>
                    </a:pPr>
                    <a:r>
                      <a:rPr lang="ru-RU" sz="1200" b="1" dirty="0" smtClean="0"/>
                      <a:t>38164 тыс. руб.</a:t>
                    </a:r>
                    <a:endParaRPr lang="ru-RU" sz="1400" b="1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3.9377854515403939E-2"/>
                  <c:y val="0.27038135915018324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rgbClr val="002060"/>
                        </a:solidFill>
                      </a:rPr>
                      <a:t>Мероприятия в области соц. политики </a:t>
                    </a:r>
                  </a:p>
                  <a:p>
                    <a:r>
                      <a:rPr lang="ru-RU" sz="1100" b="1" dirty="0" smtClean="0"/>
                      <a:t>1591 тыс. руб.</a:t>
                    </a:r>
                    <a:endParaRPr lang="ru-RU" sz="1200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200"/>
                </a:pPr>
                <a:endParaRPr lang="ru-RU"/>
              </a:p>
            </c:txPr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Финансовое обеспечение МКУ "ЦП общестенных инициатив"</c:v>
                </c:pt>
                <c:pt idx="1">
                  <c:v>Мероприятия в области социальной политики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 sz="1100" b="1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50351235707448028"/>
          <c:y val="0.7000772891674919"/>
          <c:w val="0.25353771233395722"/>
          <c:h val="0.2706703035557763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dirty="0" smtClean="0"/>
              <a:t>2021 </a:t>
            </a:r>
            <a:r>
              <a:rPr lang="ru-RU" dirty="0"/>
              <a:t>год</a:t>
            </a:r>
          </a:p>
        </c:rich>
      </c:tx>
      <c:layout>
        <c:manualLayout>
          <c:xMode val="edge"/>
          <c:yMode val="edge"/>
          <c:x val="0.15999700175763956"/>
          <c:y val="0.35414972422718743"/>
        </c:manualLayout>
      </c:layout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5.1615378009978952E-2"/>
          <c:y val="0.34227709550947588"/>
          <c:w val="0.43385277315785825"/>
          <c:h val="0.5680904117131465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2021 год</c:v>
                </c:pt>
              </c:strCache>
            </c:strRef>
          </c:tx>
          <c:explosion val="6"/>
          <c:dLbls>
            <c:dLbl>
              <c:idx val="2"/>
              <c:layout/>
              <c:tx>
                <c:rich>
                  <a:bodyPr/>
                  <a:lstStyle/>
                  <a:p>
                    <a:pPr>
                      <a:defRPr sz="1100" b="1"/>
                    </a:pPr>
                    <a:r>
                      <a:rPr lang="ru-RU" sz="1100" b="1" dirty="0" smtClean="0"/>
                      <a:t>38164 тыс. руб.</a:t>
                    </a:r>
                    <a:endParaRPr lang="ru-RU" sz="1400" b="1" dirty="0"/>
                  </a:p>
                </c:rich>
              </c:tx>
              <c:spPr/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Lbl>
              <c:idx val="3"/>
              <c:layout>
                <c:manualLayout>
                  <c:x val="9.485661013510574E-3"/>
                  <c:y val="0.27848446511016567"/>
                </c:manualLayout>
              </c:layout>
              <c:tx>
                <c:rich>
                  <a:bodyPr/>
                  <a:lstStyle/>
                  <a:p>
                    <a:r>
                      <a:rPr lang="ru-RU" sz="1100" b="1" dirty="0" smtClean="0">
                        <a:solidFill>
                          <a:srgbClr val="002060"/>
                        </a:solidFill>
                      </a:rPr>
                      <a:t>Мероприятия в области соц. политики </a:t>
                    </a:r>
                  </a:p>
                  <a:p>
                    <a:r>
                      <a:rPr lang="ru-RU" sz="1100" b="1" dirty="0" smtClean="0"/>
                      <a:t>1591 тыс. руб.</a:t>
                    </a:r>
                    <a:endParaRPr lang="ru-RU" sz="1400" b="1" dirty="0"/>
                  </a:p>
                </c:rich>
              </c:tx>
              <c:showVal val="1"/>
              <c:extLst>
                <c:ext xmlns:c15="http://schemas.microsoft.com/office/drawing/2012/chart" uri="{CE6537A1-D6FC-4f65-9D91-7224C49458BB}">
                  <c15:layout/>
                </c:ext>
              </c:extLst>
            </c:dLbl>
            <c:delete val="1"/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ru-RU"/>
              </a:p>
            </c:txPr>
            <c:extLst>
              <c:ext xmlns:c15="http://schemas.microsoft.com/office/drawing/2012/chart" uri="{CE6537A1-D6FC-4f65-9D91-7224C49458BB}"/>
            </c:extLst>
          </c:dLbls>
          <c:cat>
            <c:strRef>
              <c:f>Лист1!$A$2:$A$5</c:f>
              <c:strCache>
                <c:ptCount val="4"/>
                <c:pt idx="0">
                  <c:v>Финансовое обеспечение МКУ "ЦП общестенных инициатив"</c:v>
                </c:pt>
                <c:pt idx="1">
                  <c:v>Мероприятия в области социальной политики</c:v>
                </c:pt>
                <c:pt idx="2">
                  <c:v>Кв. 3</c:v>
                </c:pt>
                <c:pt idx="3">
                  <c:v>Кв. 4</c:v>
                </c:pt>
              </c:strCache>
            </c:strRef>
          </c:cat>
          <c:val>
            <c:numRef>
              <c:f>Лист1!$B$2:$B$5</c:f>
              <c:numCache>
                <c:formatCode>General</c:formatCode>
                <c:ptCount val="4"/>
                <c:pt idx="0">
                  <c:v>0</c:v>
                </c:pt>
                <c:pt idx="1">
                  <c:v>0</c:v>
                </c:pt>
                <c:pt idx="2">
                  <c:v>1.4</c:v>
                </c:pt>
                <c:pt idx="3">
                  <c:v>1.2</c:v>
                </c:pt>
              </c:numCache>
            </c:numRef>
          </c:val>
        </c:ser>
        <c:dLbls/>
      </c:pie3DChart>
    </c:plotArea>
    <c:legend>
      <c:legendPos val="r"/>
      <c:legendEntry>
        <c:idx val="0"/>
        <c:txPr>
          <a:bodyPr/>
          <a:lstStyle/>
          <a:p>
            <a:pPr>
              <a:defRPr sz="1100" b="1" baseline="0"/>
            </a:pPr>
            <a:endParaRPr lang="ru-RU"/>
          </a:p>
        </c:txPr>
      </c:legendEntry>
      <c:legendEntry>
        <c:idx val="1"/>
        <c:delete val="1"/>
      </c:legendEntry>
      <c:legendEntry>
        <c:idx val="2"/>
        <c:delete val="1"/>
      </c:legendEntry>
      <c:legendEntry>
        <c:idx val="3"/>
        <c:delete val="1"/>
      </c:legendEntry>
      <c:layout>
        <c:manualLayout>
          <c:xMode val="edge"/>
          <c:yMode val="edge"/>
          <c:x val="0.33474006683867441"/>
          <c:y val="0.6932808593262979"/>
          <c:w val="0.25353771233395722"/>
          <c:h val="0.27067030355577637"/>
        </c:manualLayout>
      </c:layout>
      <c:txPr>
        <a:bodyPr/>
        <a:lstStyle/>
        <a:p>
          <a:pPr>
            <a:defRPr sz="1100"/>
          </a:pPr>
          <a:endParaRPr lang="ru-RU"/>
        </a:p>
      </c:txPr>
    </c:legend>
    <c:plotVisOnly val="1"/>
    <c:dispBlanksAs val="zero"/>
  </c:chart>
  <c:txPr>
    <a:bodyPr/>
    <a:lstStyle/>
    <a:p>
      <a:pPr>
        <a:defRPr sz="1800"/>
      </a:pPr>
      <a:endParaRPr lang="ru-RU"/>
    </a:p>
  </c:txPr>
  <c:externalData r:id="rId1"/>
</c:chartSpac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0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1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3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4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5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6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7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8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9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B30F5176-F4C0-4BC5-B97F-3DA4B1E75308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C1EC28DC-7D97-496A-A22A-21CA0AE5501A}">
      <dgm:prSet custT="1"/>
      <dgm:spPr>
        <a:solidFill>
          <a:srgbClr val="FFCC00"/>
        </a:solidFill>
      </dgm:spPr>
      <dgm:t>
        <a:bodyPr/>
        <a:lstStyle/>
        <a:p>
          <a:pPr algn="ctr" rtl="0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algn="ctr" rtl="0"/>
          <a:r>
            <a:rPr lang="ru-RU" sz="2400" b="1" u="sng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3C89CA-A90A-4A32-BEBF-01185DF2C8E0}" type="parTrans" cxnId="{7CAE3618-1BBF-46C7-804F-BB10611A7B0B}">
      <dgm:prSet/>
      <dgm:spPr/>
      <dgm:t>
        <a:bodyPr/>
        <a:lstStyle/>
        <a:p>
          <a:endParaRPr lang="ru-RU"/>
        </a:p>
      </dgm:t>
    </dgm:pt>
    <dgm:pt modelId="{F0451CA9-3A2D-43E2-9414-0C96D891CAC3}" type="sibTrans" cxnId="{7CAE3618-1BBF-46C7-804F-BB10611A7B0B}">
      <dgm:prSet/>
      <dgm:spPr/>
      <dgm:t>
        <a:bodyPr/>
        <a:lstStyle/>
        <a:p>
          <a:endParaRPr lang="ru-RU"/>
        </a:p>
      </dgm:t>
    </dgm:pt>
    <dgm:pt modelId="{C801D035-6DBE-40AC-B684-6EB911727292}" type="pres">
      <dgm:prSet presAssocID="{B30F5176-F4C0-4BC5-B97F-3DA4B1E75308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6BE160F2-54C6-4B89-9F16-7ABEB9BC7485}" type="pres">
      <dgm:prSet presAssocID="{C1EC28DC-7D97-496A-A22A-21CA0AE5501A}" presName="parentText" presStyleLbl="node1" presStyleIdx="0" presStyleCnt="1" custLinFactNeighborX="-877" custLinFactNeighborY="-1740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97ABC73F-546C-48CD-869A-93D1C789CCD5}" type="presOf" srcId="{C1EC28DC-7D97-496A-A22A-21CA0AE5501A}" destId="{6BE160F2-54C6-4B89-9F16-7ABEB9BC7485}" srcOrd="0" destOrd="0" presId="urn:microsoft.com/office/officeart/2005/8/layout/vList2"/>
    <dgm:cxn modelId="{7CA939CB-4D8C-4682-8676-82E0064E06CD}" type="presOf" srcId="{B30F5176-F4C0-4BC5-B97F-3DA4B1E75308}" destId="{C801D035-6DBE-40AC-B684-6EB911727292}" srcOrd="0" destOrd="0" presId="urn:microsoft.com/office/officeart/2005/8/layout/vList2"/>
    <dgm:cxn modelId="{7CAE3618-1BBF-46C7-804F-BB10611A7B0B}" srcId="{B30F5176-F4C0-4BC5-B97F-3DA4B1E75308}" destId="{C1EC28DC-7D97-496A-A22A-21CA0AE5501A}" srcOrd="0" destOrd="0" parTransId="{8B3C89CA-A90A-4A32-BEBF-01185DF2C8E0}" sibTransId="{F0451CA9-3A2D-43E2-9414-0C96D891CAC3}"/>
    <dgm:cxn modelId="{12B93D4A-C00B-4128-ABDB-CA38B123B69E}" type="presParOf" srcId="{C801D035-6DBE-40AC-B684-6EB911727292}" destId="{6BE160F2-54C6-4B89-9F16-7ABEB9BC7485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10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2. По мероприятиям на другие вопросы в области социальной политики – 1 591 тыс. руб., 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63145" custLinFactNeighborX="-990" custLinFactNeighborY="-3679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AEB28F19-4A3B-493B-BF53-C7D73E88D7A1}" type="presOf" srcId="{E0FD5708-19D8-4931-BE1C-B617C296D83A}" destId="{E1D29FA3-7BCC-406D-B6DE-67B405CFD70D}" srcOrd="0" destOrd="0" presId="urn:microsoft.com/office/officeart/2005/8/layout/vList2"/>
    <dgm:cxn modelId="{468C7FD7-1A80-4311-8A86-395F86555093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362496B3-5EA9-4441-A566-9E2DE25DDB08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1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4A4389E-7046-49EB-84AB-514E1C36A2F4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65FEAEE-3F3A-4553-8317-CAFD4995BC20}" type="presOf" srcId="{DD926C39-9DE0-417A-BB53-70DAA2196028}" destId="{20D447C8-94D3-41F6-B3CA-878697E472D4}" srcOrd="0" destOrd="0" presId="urn:microsoft.com/office/officeart/2005/8/layout/vList2"/>
    <dgm:cxn modelId="{F637F1F0-E13D-4F19-825F-BCF53BD8AAC3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2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2021 и 2022 годы управлению взаимодействия с общественностью, исходя из уровня доходов, запланированы ассигнования в сумме по </a:t>
          </a:r>
        </a:p>
        <a:p>
          <a:pPr rtl="0"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39 755 тыс. руб. соответственно.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49102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71E4DC6-8770-44E6-ACE5-25F9EFB58A49}" type="presOf" srcId="{E0FD5708-19D8-4931-BE1C-B617C296D83A}" destId="{E1D29FA3-7BCC-406D-B6DE-67B405CFD70D}" srcOrd="0" destOrd="0" presId="urn:microsoft.com/office/officeart/2005/8/layout/vList2"/>
    <dgm:cxn modelId="{AE4F7F49-F202-4E99-A2DE-9EA22625D02C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554F6F28-B080-44A0-8913-DD33082CFC8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7" minVer="http://schemas.openxmlformats.org/drawingml/2006/diagram"/>
    </a:ext>
  </dgm:extLst>
</dgm:dataModel>
</file>

<file path=ppt/diagrams/data1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840860-A95F-4E6C-AAA8-424737499489}" type="presOf" srcId="{E0FD5708-19D8-4931-BE1C-B617C296D83A}" destId="{E1D29FA3-7BCC-406D-B6DE-67B405CFD70D}" srcOrd="0" destOrd="0" presId="urn:microsoft.com/office/officeart/2005/8/layout/vList2"/>
    <dgm:cxn modelId="{EBEFEF16-B03A-46A5-B03F-93F1DA5D72D8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70F80CF3-B1C9-4904-8A1B-FD18DC56E4A0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12" minVer="http://schemas.openxmlformats.org/drawingml/2006/diagram"/>
    </a:ext>
  </dgm:extLst>
</dgm:dataModel>
</file>

<file path=ppt/diagrams/data14.xml><?xml version="1.0" encoding="utf-8"?>
<dgm:dataModel xmlns:dgm="http://schemas.openxmlformats.org/drawingml/2006/diagram" xmlns:a="http://schemas.openxmlformats.org/drawingml/2006/main">
  <dgm:ptLst>
    <dgm:pt modelId="{06DFE070-0E13-4FF8-BB89-1C3B8DA6E2E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5668EB91-EE35-414B-9853-0B972FE9C2CB}">
      <dgm:prSet custT="1"/>
      <dgm:spPr>
        <a:solidFill>
          <a:schemeClr val="bg2"/>
        </a:solidFill>
      </dgm:spPr>
      <dgm:t>
        <a:bodyPr/>
        <a:lstStyle/>
        <a:p>
          <a:pPr algn="ctr" rtl="0"/>
          <a:r>
            <a:rPr lang="ru-RU" sz="32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СПАСИБО ЗА ВНИМАНИЕ!</a:t>
          </a:r>
          <a:endParaRPr lang="ru-RU" sz="3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7A4CAA2D-D5CE-4777-8B42-8B5CCE8E048E}" type="parTrans" cxnId="{BBA41AF7-6A5D-4460-A494-1AAB393E6391}">
      <dgm:prSet/>
      <dgm:spPr/>
      <dgm:t>
        <a:bodyPr/>
        <a:lstStyle/>
        <a:p>
          <a:endParaRPr lang="ru-RU"/>
        </a:p>
      </dgm:t>
    </dgm:pt>
    <dgm:pt modelId="{645419F2-960F-4B9B-B08F-17018FD20CA3}" type="sibTrans" cxnId="{BBA41AF7-6A5D-4460-A494-1AAB393E6391}">
      <dgm:prSet/>
      <dgm:spPr/>
      <dgm:t>
        <a:bodyPr/>
        <a:lstStyle/>
        <a:p>
          <a:endParaRPr lang="ru-RU"/>
        </a:p>
      </dgm:t>
    </dgm:pt>
    <dgm:pt modelId="{1EE2D84A-7A3D-42D1-89EA-D03DC9771811}" type="pres">
      <dgm:prSet presAssocID="{06DFE070-0E13-4FF8-BB89-1C3B8DA6E2E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552A767-5CC4-4BF2-8941-019590B43E88}" type="pres">
      <dgm:prSet presAssocID="{5668EB91-EE35-414B-9853-0B972FE9C2CB}" presName="parentText" presStyleLbl="node1" presStyleIdx="0" presStyleCnt="1" custLinFactNeighborX="1750" custLinFactNeighborY="-65397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BBA41AF7-6A5D-4460-A494-1AAB393E6391}" srcId="{06DFE070-0E13-4FF8-BB89-1C3B8DA6E2EF}" destId="{5668EB91-EE35-414B-9853-0B972FE9C2CB}" srcOrd="0" destOrd="0" parTransId="{7A4CAA2D-D5CE-4777-8B42-8B5CCE8E048E}" sibTransId="{645419F2-960F-4B9B-B08F-17018FD20CA3}"/>
    <dgm:cxn modelId="{FF4349E4-3B20-43BC-AEEB-D3E25852BB1C}" type="presOf" srcId="{06DFE070-0E13-4FF8-BB89-1C3B8DA6E2EF}" destId="{1EE2D84A-7A3D-42D1-89EA-D03DC9771811}" srcOrd="0" destOrd="0" presId="urn:microsoft.com/office/officeart/2005/8/layout/vList2"/>
    <dgm:cxn modelId="{0120EAB5-9F2F-4F03-B4BF-7496CEE61351}" type="presOf" srcId="{5668EB91-EE35-414B-9853-0B972FE9C2CB}" destId="{2552A767-5CC4-4BF2-8941-019590B43E88}" srcOrd="0" destOrd="0" presId="urn:microsoft.com/office/officeart/2005/8/layout/vList2"/>
    <dgm:cxn modelId="{B54327B4-7028-49FE-B4AB-10AEE364BB49}" type="presParOf" srcId="{1EE2D84A-7A3D-42D1-89EA-D03DC9771811}" destId="{2552A767-5CC4-4BF2-8941-019590B43E88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CCE511FD-0C9F-4A66-8CFB-0AC3ED03D99F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68262AA6-05C3-4AB6-9966-F808FBAF30F4}">
      <dgm:prSet custT="1"/>
      <dgm:spPr>
        <a:solidFill>
          <a:srgbClr val="FFCC00"/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3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2020 год и плановый период 2021 и 2022гг.</a:t>
          </a:r>
          <a:endParaRPr lang="ru-RU" sz="3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74B55C4-DDBF-4A59-9FA6-1E73EE3FEED8}" type="parTrans" cxnId="{CDF2C03D-F75E-4FB7-8ABB-C073DB5C00EB}">
      <dgm:prSet/>
      <dgm:spPr/>
      <dgm:t>
        <a:bodyPr/>
        <a:lstStyle/>
        <a:p>
          <a:endParaRPr lang="ru-RU"/>
        </a:p>
      </dgm:t>
    </dgm:pt>
    <dgm:pt modelId="{6698EF95-125C-4459-92B1-4AD593EA8D14}" type="sibTrans" cxnId="{CDF2C03D-F75E-4FB7-8ABB-C073DB5C00EB}">
      <dgm:prSet/>
      <dgm:spPr/>
      <dgm:t>
        <a:bodyPr/>
        <a:lstStyle/>
        <a:p>
          <a:endParaRPr lang="ru-RU"/>
        </a:p>
      </dgm:t>
    </dgm:pt>
    <dgm:pt modelId="{F628B712-C122-4E34-9E1B-D038A35B6B2B}" type="pres">
      <dgm:prSet presAssocID="{CCE511FD-0C9F-4A66-8CFB-0AC3ED03D99F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8E38F754-83F6-4933-A13B-C1D1DFFEA5D6}" type="pres">
      <dgm:prSet presAssocID="{68262AA6-05C3-4AB6-9966-F808FBAF30F4}" presName="parentText" presStyleLbl="node1" presStyleIdx="0" presStyleCnt="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7E023668-23D2-448D-BB99-E2CDB4D7F966}" type="presOf" srcId="{CCE511FD-0C9F-4A66-8CFB-0AC3ED03D99F}" destId="{F628B712-C122-4E34-9E1B-D038A35B6B2B}" srcOrd="0" destOrd="0" presId="urn:microsoft.com/office/officeart/2005/8/layout/vList2"/>
    <dgm:cxn modelId="{3B9633A3-A045-4DEF-8B49-AB9EEEE785FF}" type="presOf" srcId="{68262AA6-05C3-4AB6-9966-F808FBAF30F4}" destId="{8E38F754-83F6-4933-A13B-C1D1DFFEA5D6}" srcOrd="0" destOrd="0" presId="urn:microsoft.com/office/officeart/2005/8/layout/vList2"/>
    <dgm:cxn modelId="{CDF2C03D-F75E-4FB7-8ABB-C073DB5C00EB}" srcId="{CCE511FD-0C9F-4A66-8CFB-0AC3ED03D99F}" destId="{68262AA6-05C3-4AB6-9966-F808FBAF30F4}" srcOrd="0" destOrd="0" parTransId="{F74B55C4-DDBF-4A59-9FA6-1E73EE3FEED8}" sibTransId="{6698EF95-125C-4459-92B1-4AD593EA8D14}"/>
    <dgm:cxn modelId="{C56B7DFC-9265-4A62-A61E-32FFF5E0EA0C}" type="presParOf" srcId="{F628B712-C122-4E34-9E1B-D038A35B6B2B}" destId="{8E38F754-83F6-4933-A13B-C1D1DFFEA5D6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1" minVer="http://schemas.openxmlformats.org/drawingml/2006/diagram"/>
    </a:ext>
  </dgm:extLst>
</dgm:dataModel>
</file>

<file path=ppt/diagrams/data3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</a:t>
          </a:r>
        </a:p>
        <a:p>
          <a:pPr algn="ctr" rtl="0">
            <a:lnSpc>
              <a:spcPct val="100000"/>
            </a:lnSpc>
            <a:spcAft>
              <a:spcPts val="0"/>
            </a:spcAft>
          </a:pPr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и плановый период 2021 и 2022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4E110262-763E-4C9F-9D1F-9427F4A7438B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DC50569-0AC5-44C0-B40C-971938E1F5C9}" type="presOf" srcId="{E0FD5708-19D8-4931-BE1C-B617C296D83A}" destId="{E1D29FA3-7BCC-406D-B6DE-67B405CFD70D}" srcOrd="0" destOrd="0" presId="urn:microsoft.com/office/officeart/2005/8/layout/vList2"/>
    <dgm:cxn modelId="{32C92EC9-BE5A-4DE6-8FE0-8FC8459C588C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4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содействие развитию некоммерческих организаций и общественных инициатив в городском округе Тольятти на 2015-2020 годы» на 2020 год – </a:t>
          </a:r>
        </a:p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39 755 тыс. рублей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801932" custLinFactY="-35474" custLinFactNeighborX="943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A4E69C5-00C7-4523-8653-4B3A804271E3}" type="presOf" srcId="{DD926C39-9DE0-417A-BB53-70DAA2196028}" destId="{20D447C8-94D3-41F6-B3CA-878697E472D4}" srcOrd="0" destOrd="0" presId="urn:microsoft.com/office/officeart/2005/8/layout/vList2"/>
    <dgm:cxn modelId="{06975D79-1EA2-4C12-8261-BFA4DA6447C8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C9C73ED4-9269-4CA6-A293-58276266E10D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5.xml><?xml version="1.0" encoding="utf-8"?>
<dgm:dataModel xmlns:dgm="http://schemas.openxmlformats.org/drawingml/2006/diagram" xmlns:a="http://schemas.openxmlformats.org/drawingml/2006/main">
  <dgm:ptLst>
    <dgm:pt modelId="{798F6225-17F4-4C05-932B-483FED34CAB9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F31E93E-BD1F-4A2B-BC4D-6FAA13F1E9FF}">
      <dgm:prSet phldrT="[Текст]" custT="1"/>
      <dgm:spPr>
        <a:solidFill>
          <a:schemeClr val="bg2"/>
        </a:solidFill>
      </dgm:spPr>
      <dgm:t>
        <a:bodyPr/>
        <a:lstStyle/>
        <a:p>
          <a:pPr algn="ctr"/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rPr>
            <a:t>в том числе: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8BA386D2-0B53-44BA-899E-6303B9CEF901}" type="parTrans" cxnId="{BE98BB00-6B7C-4F6C-83DB-DB0446511AD0}">
      <dgm:prSet/>
      <dgm:spPr/>
      <dgm:t>
        <a:bodyPr/>
        <a:lstStyle/>
        <a:p>
          <a:endParaRPr lang="ru-RU"/>
        </a:p>
      </dgm:t>
    </dgm:pt>
    <dgm:pt modelId="{C11384D2-5B77-4F20-B2CC-104EBA52E216}" type="sibTrans" cxnId="{BE98BB00-6B7C-4F6C-83DB-DB0446511AD0}">
      <dgm:prSet/>
      <dgm:spPr/>
      <dgm:t>
        <a:bodyPr/>
        <a:lstStyle/>
        <a:p>
          <a:endParaRPr lang="ru-RU"/>
        </a:p>
      </dgm:t>
    </dgm:pt>
    <dgm:pt modelId="{CA354ED2-492F-47F6-8552-E524330E1FE3}">
      <dgm:prSet phldrT="[Текст]" custT="1"/>
      <dgm:spPr/>
      <dgm:t>
        <a:bodyPr/>
        <a:lstStyle/>
        <a:p>
          <a:endParaRPr lang="ru-RU" sz="20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FB7AFEB7-D191-4420-B5E0-787A76F4DE6F}" type="parTrans" cxnId="{7D55D9BE-B29B-4508-87AC-45F13B668AD6}">
      <dgm:prSet/>
      <dgm:spPr/>
      <dgm:t>
        <a:bodyPr/>
        <a:lstStyle/>
        <a:p>
          <a:endParaRPr lang="ru-RU"/>
        </a:p>
      </dgm:t>
    </dgm:pt>
    <dgm:pt modelId="{7CD01611-1761-4DCE-BA5E-F91DDF3F6A98}" type="sibTrans" cxnId="{7D55D9BE-B29B-4508-87AC-45F13B668AD6}">
      <dgm:prSet/>
      <dgm:spPr/>
      <dgm:t>
        <a:bodyPr/>
        <a:lstStyle/>
        <a:p>
          <a:endParaRPr lang="ru-RU"/>
        </a:p>
      </dgm:t>
    </dgm:pt>
    <dgm:pt modelId="{5BA73E24-FBDE-40A0-A54D-1F6D9F0FCDA3}" type="pres">
      <dgm:prSet presAssocID="{798F6225-17F4-4C05-932B-483FED34CAB9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3AB5B9F6-1A3A-4EAF-982E-001F42DD1453}" type="pres">
      <dgm:prSet presAssocID="{DF31E93E-BD1F-4A2B-BC4D-6FAA13F1E9FF}" presName="parentText" presStyleLbl="node1" presStyleIdx="0" presStyleCnt="1" custScaleX="96117" custScaleY="46621" custLinFactY="7703" custLinFactNeighborX="1942" custLinFactNeighborY="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  <dgm:pt modelId="{1FF161C2-2161-420F-86FB-F510AD3406B7}" type="pres">
      <dgm:prSet presAssocID="{DF31E93E-BD1F-4A2B-BC4D-6FAA13F1E9FF}" presName="childText" presStyleLbl="revTx" presStyleIdx="0" presStyleCnt="1" custScaleY="151125" custLinFactNeighborY="7472">
        <dgm:presLayoutVars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52DB65C-737E-4D30-9721-945CC448ADF1}" type="presOf" srcId="{798F6225-17F4-4C05-932B-483FED34CAB9}" destId="{5BA73E24-FBDE-40A0-A54D-1F6D9F0FCDA3}" srcOrd="0" destOrd="0" presId="urn:microsoft.com/office/officeart/2005/8/layout/vList2"/>
    <dgm:cxn modelId="{8BBE91D9-22CF-4F9F-888E-BC7A6757677E}" type="presOf" srcId="{CA354ED2-492F-47F6-8552-E524330E1FE3}" destId="{1FF161C2-2161-420F-86FB-F510AD3406B7}" srcOrd="0" destOrd="0" presId="urn:microsoft.com/office/officeart/2005/8/layout/vList2"/>
    <dgm:cxn modelId="{7D55D9BE-B29B-4508-87AC-45F13B668AD6}" srcId="{DF31E93E-BD1F-4A2B-BC4D-6FAA13F1E9FF}" destId="{CA354ED2-492F-47F6-8552-E524330E1FE3}" srcOrd="0" destOrd="0" parTransId="{FB7AFEB7-D191-4420-B5E0-787A76F4DE6F}" sibTransId="{7CD01611-1761-4DCE-BA5E-F91DDF3F6A98}"/>
    <dgm:cxn modelId="{BE98BB00-6B7C-4F6C-83DB-DB0446511AD0}" srcId="{798F6225-17F4-4C05-932B-483FED34CAB9}" destId="{DF31E93E-BD1F-4A2B-BC4D-6FAA13F1E9FF}" srcOrd="0" destOrd="0" parTransId="{8BA386D2-0B53-44BA-899E-6303B9CEF901}" sibTransId="{C11384D2-5B77-4F20-B2CC-104EBA52E216}"/>
    <dgm:cxn modelId="{8F23AB3B-643C-41F4-971F-389DDB92D32E}" type="presOf" srcId="{DF31E93E-BD1F-4A2B-BC4D-6FAA13F1E9FF}" destId="{3AB5B9F6-1A3A-4EAF-982E-001F42DD1453}" srcOrd="0" destOrd="0" presId="urn:microsoft.com/office/officeart/2005/8/layout/vList2"/>
    <dgm:cxn modelId="{BBEBD7E4-22E0-4FBE-A02D-734DA7F5AF92}" type="presParOf" srcId="{5BA73E24-FBDE-40A0-A54D-1F6D9F0FCDA3}" destId="{3AB5B9F6-1A3A-4EAF-982E-001F42DD1453}" srcOrd="0" destOrd="0" presId="urn:microsoft.com/office/officeart/2005/8/layout/vList2"/>
    <dgm:cxn modelId="{B2FBB9EB-9603-40BD-AD34-47EC62E6DC3C}" type="presParOf" srcId="{5BA73E24-FBDE-40A0-A54D-1F6D9F0FCDA3}" destId="{1FF161C2-2161-420F-86FB-F510AD3406B7}" srcOrd="1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ata6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 Финансовое обеспечение МКУ «Центр поддержки общественных инициатив» - </a:t>
          </a:r>
        </a:p>
        <a:p>
          <a:pPr algn="ctr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38 164 тыс. руб.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 custLinFactNeighborY="-62393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055889CA-2CBA-4468-BE71-CEDE955E688C}" type="presOf" srcId="{DD926C39-9DE0-417A-BB53-70DAA2196028}" destId="{20D447C8-94D3-41F6-B3CA-878697E472D4}" srcOrd="0" destOrd="0" presId="urn:microsoft.com/office/officeart/2005/8/layout/vList2"/>
    <dgm:cxn modelId="{42E7069B-B270-4D24-986D-28227607CE1A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181EDB5-8691-4DE0-9EAC-CCFFC95DA743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23" minVer="http://schemas.openxmlformats.org/drawingml/2006/diagram"/>
    </a:ext>
  </dgm:extLst>
</dgm:dataModel>
</file>

<file path=ppt/diagrams/data7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EFC1"/>
        </a:solidFill>
      </dgm:spPr>
      <dgm:t>
        <a:bodyPr/>
        <a:lstStyle/>
        <a:p>
          <a:pPr rtl="0"/>
          <a:r>
            <a:rPr lang="ru-RU" sz="2400" b="1" i="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842A34FC-D896-4167-85AD-43C81378B4CC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45CDAB04-02E0-4D05-8470-6FB9C6B03E03}" type="presOf" srcId="{DD926C39-9DE0-417A-BB53-70DAA2196028}" destId="{20D447C8-94D3-41F6-B3CA-878697E472D4}" srcOrd="0" destOrd="0" presId="urn:microsoft.com/office/officeart/2005/8/layout/vList2"/>
    <dgm:cxn modelId="{89FCA916-DB2F-47CD-BD23-E4A276101650}" type="presParOf" srcId="{E1D29FA3-7BCC-406D-B6DE-67B405CFD70D}" destId="{20D447C8-94D3-41F6-B3CA-878697E472D4}" srcOrd="0" destOrd="0" presId="urn:microsoft.com/office/officeart/2005/8/layout/vList2"/>
  </dgm:cxnLst>
  <dgm:bg/>
  <dgm:whole>
    <a:ln>
      <a:solidFill>
        <a:schemeClr val="accent2">
          <a:lumMod val="20000"/>
          <a:lumOff val="80000"/>
        </a:schemeClr>
      </a:solidFill>
    </a:ln>
  </dgm:whole>
  <dgm:extLst>
    <a:ext uri="http://schemas.microsoft.com/office/drawing/2008/diagram">
      <dsp:dataModelExt xmlns:dsp="http://schemas.microsoft.com/office/drawing/2008/diagram" xmlns="" relId="rId8" minVer="http://schemas.openxmlformats.org/drawingml/2006/diagram"/>
    </a:ext>
  </dgm:extLst>
</dgm:dataModel>
</file>

<file path=ppt/diagrams/data8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algn="l"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1.1. </a:t>
          </a:r>
          <a:r>
            <a:rPr lang="ru-RU" sz="2400" b="1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Расходы на содержание </a:t>
          </a: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МКУ «Центр поддержки общественных инициатив»  -        35 184 тыс. руб.</a:t>
          </a:r>
          <a:endParaRPr lang="ru-RU" sz="2400" b="1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pPr algn="ctr"/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ScaleX="89511" custScaleY="138196" custLinFactY="-36305" custLinFactNeighborX="-1831" custLinFactNeighborY="-100000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29A50277-9C4D-47F9-8836-EFA9E2476DC1}" type="presOf" srcId="{DD926C39-9DE0-417A-BB53-70DAA2196028}" destId="{20D447C8-94D3-41F6-B3CA-878697E472D4}" srcOrd="0" destOrd="0" presId="urn:microsoft.com/office/officeart/2005/8/layout/vList2"/>
    <dgm:cxn modelId="{EFEBA15D-E7F2-472C-ABE7-49F20E68FBBB}" type="presOf" srcId="{E0FD5708-19D8-4931-BE1C-B617C296D83A}" destId="{E1D29FA3-7BCC-406D-B6DE-67B405CFD70D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A1FAC138-9EFC-49EF-B625-AB4DF6489848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3" minVer="http://schemas.openxmlformats.org/drawingml/2006/diagram"/>
    </a:ext>
  </dgm:extLst>
</dgm:dataModel>
</file>

<file path=ppt/diagrams/data9.xml><?xml version="1.0" encoding="utf-8"?>
<dgm:dataModel xmlns:dgm="http://schemas.openxmlformats.org/drawingml/2006/diagram" xmlns:a="http://schemas.openxmlformats.org/drawingml/2006/main">
  <dgm:ptLst>
    <dgm:pt modelId="{E0FD5708-19D8-4931-BE1C-B617C296D83A}" type="doc">
      <dgm:prSet loTypeId="urn:microsoft.com/office/officeart/2005/8/layout/vList2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ru-RU"/>
        </a:p>
      </dgm:t>
    </dgm:pt>
    <dgm:pt modelId="{DD926C39-9DE0-417A-BB53-70DAA2196028}">
      <dgm:prSet custT="1"/>
      <dgm:spPr>
        <a:solidFill>
          <a:srgbClr val="FFCC00"/>
        </a:solidFill>
      </dgm:spPr>
      <dgm:t>
        <a:bodyPr/>
        <a:lstStyle/>
        <a:p>
          <a:pPr rtl="0">
            <a:spcAft>
              <a:spcPts val="0"/>
            </a:spcAft>
          </a:pPr>
          <a:r>
            <a:rPr lang="ru-RU" sz="24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1.2. Содержание помещений ТОС (50 помещений) – 2 980 тыс. руб.</a:t>
          </a:r>
          <a:endParaRPr lang="ru-RU" sz="2400" b="1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gm:t>
    </dgm:pt>
    <dgm:pt modelId="{60EBC08E-CBD8-48D5-BD31-3AE7FB9DEB6F}" type="parTrans" cxnId="{E3BBABC5-980F-4F30-AF7E-D66D45FBC378}">
      <dgm:prSet/>
      <dgm:spPr/>
      <dgm:t>
        <a:bodyPr/>
        <a:lstStyle/>
        <a:p>
          <a:endParaRPr lang="ru-RU"/>
        </a:p>
      </dgm:t>
    </dgm:pt>
    <dgm:pt modelId="{D644100C-DE14-4767-8EC4-F3A29185AA43}" type="sibTrans" cxnId="{E3BBABC5-980F-4F30-AF7E-D66D45FBC378}">
      <dgm:prSet/>
      <dgm:spPr/>
      <dgm:t>
        <a:bodyPr/>
        <a:lstStyle/>
        <a:p>
          <a:endParaRPr lang="ru-RU"/>
        </a:p>
      </dgm:t>
    </dgm:pt>
    <dgm:pt modelId="{E1D29FA3-7BCC-406D-B6DE-67B405CFD70D}" type="pres">
      <dgm:prSet presAssocID="{E0FD5708-19D8-4931-BE1C-B617C296D83A}" presName="linear" presStyleCnt="0">
        <dgm:presLayoutVars>
          <dgm:animLvl val="lvl"/>
          <dgm:resizeHandles val="exact"/>
        </dgm:presLayoutVars>
      </dgm:prSet>
      <dgm:spPr/>
      <dgm:t>
        <a:bodyPr/>
        <a:lstStyle/>
        <a:p>
          <a:endParaRPr lang="ru-RU"/>
        </a:p>
      </dgm:t>
    </dgm:pt>
    <dgm:pt modelId="{20D447C8-94D3-41F6-B3CA-878697E472D4}" type="pres">
      <dgm:prSet presAssocID="{DD926C39-9DE0-417A-BB53-70DAA2196028}" presName="parentText" presStyleLbl="node1" presStyleIdx="0" presStyleCnt="1" custAng="0" custScaleY="352241">
        <dgm:presLayoutVars>
          <dgm:chMax val="0"/>
          <dgm:bulletEnabled val="1"/>
        </dgm:presLayoutVars>
      </dgm:prSet>
      <dgm:spPr/>
      <dgm:t>
        <a:bodyPr/>
        <a:lstStyle/>
        <a:p>
          <a:endParaRPr lang="ru-RU"/>
        </a:p>
      </dgm:t>
    </dgm:pt>
  </dgm:ptLst>
  <dgm:cxnLst>
    <dgm:cxn modelId="{1773D535-9832-4072-BFDE-2F2EDB344CF5}" type="presOf" srcId="{DD926C39-9DE0-417A-BB53-70DAA2196028}" destId="{20D447C8-94D3-41F6-B3CA-878697E472D4}" srcOrd="0" destOrd="0" presId="urn:microsoft.com/office/officeart/2005/8/layout/vList2"/>
    <dgm:cxn modelId="{E3BBABC5-980F-4F30-AF7E-D66D45FBC378}" srcId="{E0FD5708-19D8-4931-BE1C-B617C296D83A}" destId="{DD926C39-9DE0-417A-BB53-70DAA2196028}" srcOrd="0" destOrd="0" parTransId="{60EBC08E-CBD8-48D5-BD31-3AE7FB9DEB6F}" sibTransId="{D644100C-DE14-4767-8EC4-F3A29185AA43}"/>
    <dgm:cxn modelId="{8FAFC370-016D-481B-950F-2E010A274403}" type="presOf" srcId="{E0FD5708-19D8-4931-BE1C-B617C296D83A}" destId="{E1D29FA3-7BCC-406D-B6DE-67B405CFD70D}" srcOrd="0" destOrd="0" presId="urn:microsoft.com/office/officeart/2005/8/layout/vList2"/>
    <dgm:cxn modelId="{0EDBE0B2-E084-41F9-8519-FC9079C1DB51}" type="presParOf" srcId="{E1D29FA3-7BCC-406D-B6DE-67B405CFD70D}" destId="{20D447C8-94D3-41F6-B3CA-878697E472D4}" srcOrd="0" destOrd="0" presId="urn:microsoft.com/office/officeart/2005/8/layout/vList2"/>
  </dgm:cxnLst>
  <dgm:bg/>
  <dgm:whole/>
  <dgm:extLst>
    <a:ext uri="http://schemas.microsoft.com/office/drawing/2008/diagram">
      <dsp:dataModelExt xmlns:dsp="http://schemas.microsoft.com/office/drawing/2008/diagram" xmlns="" relId="rId1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6BE160F2-54C6-4B89-9F16-7ABEB9BC7485}">
      <dsp:nvSpPr>
        <dsp:cNvPr id="0" name=""/>
        <dsp:cNvSpPr/>
      </dsp:nvSpPr>
      <dsp:spPr>
        <a:xfrm>
          <a:off x="0" y="0"/>
          <a:ext cx="8208912" cy="1406924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Главный распорядитель бюджетных средств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u="sng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Управление взаимодействия с общественностью администрации городского округа Тольятти</a:t>
          </a:r>
          <a:endParaRPr lang="ru-RU" sz="24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8208912" cy="1406924"/>
      </dsp:txXfrm>
    </dsp:sp>
  </dsp:spTree>
</dsp:drawing>
</file>

<file path=ppt/diagrams/drawing10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272808" cy="86325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2. По мероприятиям на другие вопросы в области социальной политики – 1 591 тыс. руб., 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272808" cy="863252"/>
      </dsp:txXfrm>
    </dsp:sp>
  </dsp:spTree>
</dsp:drawing>
</file>

<file path=ppt/diagrams/drawing1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879"/>
          <a:ext cx="7272808" cy="1798441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2021 и 2022 годы управлению взаимодействия с общественностью, исходя из уровня доходов, запланированы ассигнования в сумме по </a:t>
          </a:r>
        </a:p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39 755 тыс. руб. соответственно.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879"/>
        <a:ext cx="7272808" cy="1798441"/>
      </dsp:txXfrm>
    </dsp:sp>
  </dsp:spTree>
</dsp:drawing>
</file>

<file path=ppt/diagrams/drawing1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1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552A767-5CC4-4BF2-8941-019590B43E88}">
      <dsp:nvSpPr>
        <dsp:cNvPr id="0" name=""/>
        <dsp:cNvSpPr/>
      </dsp:nvSpPr>
      <dsp:spPr>
        <a:xfrm>
          <a:off x="0" y="504061"/>
          <a:ext cx="8229600" cy="1216800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21920" tIns="121920" rIns="121920" bIns="121920" numCol="1" spcCol="1270" anchor="ctr" anchorCtr="0">
          <a:noAutofit/>
        </a:bodyPr>
        <a:lstStyle/>
        <a:p>
          <a:pPr lvl="0" algn="ctr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32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СПАСИБО ЗА ВНИМАНИЕ!</a:t>
          </a:r>
          <a:endParaRPr lang="ru-RU" sz="3200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04061"/>
        <a:ext cx="8229600" cy="1216800"/>
      </dsp:txXfrm>
    </dsp:sp>
  </dsp:spTree>
</dsp:drawing>
</file>

<file path=ppt/diagrams/drawing2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8E38F754-83F6-4933-A13B-C1D1DFFEA5D6}">
      <dsp:nvSpPr>
        <dsp:cNvPr id="0" name=""/>
        <dsp:cNvSpPr/>
      </dsp:nvSpPr>
      <dsp:spPr>
        <a:xfrm>
          <a:off x="0" y="512589"/>
          <a:ext cx="8584505" cy="1711125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14300" tIns="114300" rIns="114300" bIns="114300" numCol="1" spcCol="1270" anchor="ctr" anchorCtr="0">
          <a:noAutofit/>
        </a:bodyPr>
        <a:lstStyle/>
        <a:p>
          <a:pPr lvl="0" algn="ctr" defTabSz="13335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Общественные обсуждения по проекту бюджета городского округа Тольятти </a:t>
          </a:r>
        </a:p>
        <a:p>
          <a:pPr lvl="0" algn="ctr" defTabSz="13335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30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на 2020 год и плановый период 2021 и 2022гг.</a:t>
          </a:r>
          <a:endParaRPr lang="ru-RU" sz="30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512589"/>
        <a:ext cx="8584505" cy="1711125"/>
      </dsp:txXfrm>
    </dsp:sp>
  </dsp:spTree>
</dsp:drawing>
</file>

<file path=ppt/diagrams/drawing3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</a:t>
          </a:r>
        </a:p>
        <a:p>
          <a:pPr lvl="0" algn="ctr" defTabSz="1066800" rtl="0">
            <a:lnSpc>
              <a:spcPct val="100000"/>
            </a:lnSpc>
            <a:spcBef>
              <a:spcPct val="0"/>
            </a:spcBef>
            <a:spcAft>
              <a:spcPts val="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и плановый период 2021 и 2022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4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632848" cy="302138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Предельные объемы бюджетных ассигнований в рамках реализации мероприятий муниципальной программы  «Поддержка социально ориентированных некоммерческих организаций, содействие развитию некоммерческих организаций и общественных инициатив в городском округе Тольятти на 2015-2020 годы» на 2020 год –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39 755 тыс. рублей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0"/>
        <a:ext cx="7632848" cy="3021382"/>
      </dsp:txXfrm>
    </dsp:sp>
  </dsp:spTree>
</dsp:drawing>
</file>

<file path=ppt/diagrams/drawing5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3AB5B9F6-1A3A-4EAF-982E-001F42DD1453}">
      <dsp:nvSpPr>
        <dsp:cNvPr id="0" name=""/>
        <dsp:cNvSpPr/>
      </dsp:nvSpPr>
      <dsp:spPr>
        <a:xfrm>
          <a:off x="212501" y="1801325"/>
          <a:ext cx="5260106" cy="567284"/>
        </a:xfrm>
        <a:prstGeom prst="roundRect">
          <a:avLst/>
        </a:prstGeom>
        <a:solidFill>
          <a:schemeClr val="bg2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ea typeface="+mn-ea"/>
              <a:cs typeface="Times New Roman" pitchFamily="18" charset="0"/>
            </a:rPr>
            <a:t>в том числе: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12501" y="1801325"/>
        <a:ext cx="5260106" cy="567284"/>
      </dsp:txXfrm>
    </dsp:sp>
    <dsp:sp modelId="{1FF161C2-2161-420F-86FB-F510AD3406B7}">
      <dsp:nvSpPr>
        <dsp:cNvPr id="0" name=""/>
        <dsp:cNvSpPr/>
      </dsp:nvSpPr>
      <dsp:spPr>
        <a:xfrm>
          <a:off x="0" y="1289398"/>
          <a:ext cx="5472608" cy="1626709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73755" tIns="25400" rIns="142240" bIns="25400" numCol="1" spcCol="1270" anchor="t" anchorCtr="0">
          <a:noAutofit/>
        </a:bodyPr>
        <a:lstStyle/>
        <a:p>
          <a:pPr marL="228600" lvl="1" indent="-228600" algn="l" defTabSz="889000">
            <a:lnSpc>
              <a:spcPct val="90000"/>
            </a:lnSpc>
            <a:spcBef>
              <a:spcPct val="0"/>
            </a:spcBef>
            <a:spcAft>
              <a:spcPct val="20000"/>
            </a:spcAft>
            <a:buChar char="••"/>
          </a:pPr>
          <a:endParaRPr lang="ru-RU" sz="20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1289398"/>
        <a:ext cx="5472608" cy="1626709"/>
      </dsp:txXfrm>
    </dsp:sp>
  </dsp:spTree>
</dsp:drawing>
</file>

<file path=ppt/diagrams/drawing6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0"/>
          <a:ext cx="7200800" cy="1151002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 Финансовое обеспечение МКУ «Центр поддержки общественных инициатив» - </a:t>
          </a:r>
        </a:p>
        <a:p>
          <a:pPr lvl="0" algn="ctr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38 164 тыс. руб.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0"/>
        <a:ext cx="7200800" cy="1151002"/>
      </dsp:txXfrm>
    </dsp:sp>
  </dsp:spTree>
</dsp:drawing>
</file>

<file path=ppt/diagrams/drawing7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72"/>
          <a:ext cx="7200800" cy="966598"/>
        </a:xfrm>
        <a:prstGeom prst="roundRect">
          <a:avLst/>
        </a:prstGeom>
        <a:solidFill>
          <a:srgbClr val="FFEFC1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ru-RU" sz="2400" b="1" i="0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Проект бюджета по предельным объемам бюджетных ассигнований на 2020 год и плановый период 2021 и 2022 годов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0" y="472"/>
        <a:ext cx="7200800" cy="966598"/>
      </dsp:txXfrm>
    </dsp:sp>
  </dsp:spTree>
</dsp:drawing>
</file>

<file path=ppt/diagrams/drawing8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260547" y="0"/>
          <a:ext cx="6832238" cy="1681568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1.1. </a:t>
          </a:r>
          <a:r>
            <a:rPr lang="ru-RU" sz="2400" b="1" kern="120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Расходы на содержание </a:t>
          </a: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МКУ «Центр поддержки общественных инициатив»  -        35 184 тыс. руб.</a:t>
          </a:r>
          <a:endParaRPr lang="ru-RU" sz="2400" b="1" kern="1200" dirty="0">
            <a:solidFill>
              <a:srgbClr val="0070C0"/>
            </a:solidFill>
            <a:latin typeface="Times New Roman" pitchFamily="18" charset="0"/>
            <a:cs typeface="Times New Roman" pitchFamily="18" charset="0"/>
          </a:endParaRPr>
        </a:p>
      </dsp:txBody>
      <dsp:txXfrm>
        <a:off x="260547" y="0"/>
        <a:ext cx="6832238" cy="1681568"/>
      </dsp:txXfrm>
    </dsp:sp>
  </dsp:spTree>
</dsp:drawing>
</file>

<file path=ppt/diagrams/drawing9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20D447C8-94D3-41F6-B3CA-878697E472D4}">
      <dsp:nvSpPr>
        <dsp:cNvPr id="0" name=""/>
        <dsp:cNvSpPr/>
      </dsp:nvSpPr>
      <dsp:spPr>
        <a:xfrm>
          <a:off x="0" y="406036"/>
          <a:ext cx="7272808" cy="988126"/>
        </a:xfrm>
        <a:prstGeom prst="roundRect">
          <a:avLst/>
        </a:prstGeom>
        <a:solidFill>
          <a:srgbClr val="FFCC00"/>
        </a:solidFill>
        <a:ln w="15875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91440" tIns="91440" rIns="91440" bIns="91440" numCol="1" spcCol="1270" anchor="ctr" anchorCtr="0">
          <a:noAutofit/>
        </a:bodyPr>
        <a:lstStyle/>
        <a:p>
          <a:pPr lvl="0" algn="l" defTabSz="1066800" rtl="0">
            <a:lnSpc>
              <a:spcPct val="90000"/>
            </a:lnSpc>
            <a:spcBef>
              <a:spcPct val="0"/>
            </a:spcBef>
            <a:spcAft>
              <a:spcPts val="0"/>
            </a:spcAft>
          </a:pPr>
          <a:r>
            <a:rPr lang="ru-RU" sz="2400" b="1" kern="1200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rPr>
            <a:t>1.2. Содержание помещений ТОС (50 помещений) – 2 980 тыс. руб.</a:t>
          </a:r>
          <a:endParaRPr lang="ru-RU" sz="2400" b="1" kern="1200" dirty="0">
            <a:solidFill>
              <a:srgbClr val="0070C0"/>
            </a:solidFill>
            <a:latin typeface="Courier New" panose="02070309020205020404" pitchFamily="49" charset="0"/>
            <a:cs typeface="Courier New" panose="02070309020205020404" pitchFamily="49" charset="0"/>
          </a:endParaRPr>
        </a:p>
      </dsp:txBody>
      <dsp:txXfrm>
        <a:off x="0" y="406036"/>
        <a:ext cx="7272808" cy="988126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0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1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1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3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4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5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6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7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8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layout9.xml><?xml version="1.0" encoding="utf-8"?>
<dgm:layoutDef xmlns:dgm="http://schemas.openxmlformats.org/drawingml/2006/diagram" xmlns:a="http://schemas.openxmlformats.org/drawingml/2006/main" uniqueId="urn:microsoft.com/office/officeart/2005/8/layout/vList2">
  <dgm:title val=""/>
  <dgm:desc val=""/>
  <dgm:catLst>
    <dgm:cat type="list" pri="3000"/>
    <dgm:cat type="convert" pri="1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2">
          <dgm:prSet phldr="1"/>
        </dgm:pt>
        <dgm:pt modelId="21">
          <dgm:prSet phldr="1"/>
        </dgm:pt>
      </dgm:ptLst>
      <dgm:cxnLst>
        <dgm:cxn modelId="4" srcId="0" destId="1" srcOrd="0" destOrd="0"/>
        <dgm:cxn modelId="5" srcId="0" destId="2" srcOrd="1" destOrd="0"/>
        <dgm:cxn modelId="12" srcId="1" destId="11" srcOrd="0" destOrd="0"/>
        <dgm:cxn modelId="23" srcId="2" destId="21" srcOrd="0" destOrd="0"/>
      </dgm:cxnLst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">
    <dgm:varLst>
      <dgm:animLvl val="lvl"/>
      <dgm:resizeHandles val="exact"/>
    </dgm:varLst>
    <dgm:alg type="lin">
      <dgm:param type="linDir" val="fromT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parentText" refType="w"/>
      <dgm:constr type="h" for="ch" forName="parentText" refType="primFontSz" refFor="ch" refForName="parentText" fact="0.52"/>
      <dgm:constr type="w" for="ch" forName="childText" refType="w"/>
      <dgm:constr type="h" for="ch" forName="childText" refType="primFontSz" refFor="ch" refForName="parentText" fact="0.46"/>
      <dgm:constr type="h" for="ch" forName="parentText" op="equ"/>
      <dgm:constr type="primFontSz" for="ch" forName="parentText" op="equ" val="65"/>
      <dgm:constr type="primFontSz" for="ch" forName="childText" refType="primFontSz" refFor="ch" refForName="parentText" op="equ"/>
      <dgm:constr type="h" for="ch" forName="spacer" refType="primFontSz" refFor="ch" refForName="parentText" fact="0.08"/>
    </dgm:constrLst>
    <dgm:ruleLst>
      <dgm:rule type="primFontSz" for="ch" forName="parentText" val="5" fact="NaN" max="NaN"/>
    </dgm:ruleLst>
    <dgm:forEach name="Name0" axis="ch" ptType="node">
      <dgm:layoutNode name="parentText" styleLbl="node1">
        <dgm:varLst>
          <dgm:chMax val="0"/>
          <dgm:bulletEnabled val="1"/>
        </dgm:varLst>
        <dgm:alg type="tx">
          <dgm:param type="parTxLTRAlign" val="l"/>
          <dgm:param type="parTxRTLAlign" val="r"/>
        </dgm:alg>
        <dgm:shape xmlns:r="http://schemas.openxmlformats.org/officeDocument/2006/relationships" type="roundRect" r:blip="">
          <dgm:adjLst/>
        </dgm:shape>
        <dgm:presOf axis="self"/>
        <dgm:constrLst>
          <dgm:constr type="tMarg" refType="primFontSz" fact="0.3"/>
          <dgm:constr type="bMarg" refType="primFontSz" fact="0.3"/>
          <dgm:constr type="lMarg" refType="primFontSz" fact="0.3"/>
          <dgm:constr type="rMarg" refType="primFontSz" fact="0.3"/>
        </dgm:constrLst>
        <dgm:ruleLst>
          <dgm:rule type="h" val="INF" fact="NaN" max="NaN"/>
        </dgm:ruleLst>
      </dgm:layoutNode>
      <dgm:choose name="Name1">
        <dgm:if name="Name2" axis="ch" ptType="node" func="cnt" op="gte" val="1">
          <dgm:layoutNode name="childText" styleLbl="revTx">
            <dgm:varLst>
              <dgm:bulletEnabled val="1"/>
            </dgm:varLst>
            <dgm:alg type="tx">
              <dgm:param type="stBulletLvl" val="1"/>
              <dgm:param type="lnSpAfChP" val="20"/>
            </dgm:alg>
            <dgm:shape xmlns:r="http://schemas.openxmlformats.org/officeDocument/2006/relationships" type="rect" r:blip="">
              <dgm:adjLst/>
            </dgm:shape>
            <dgm:presOf axis="des" ptType="node"/>
            <dgm:constrLst>
              <dgm:constr type="tMarg" refType="primFontSz" fact="0.1"/>
              <dgm:constr type="bMarg" refType="primFontSz" fact="0.1"/>
              <dgm:constr type="lMarg" refType="w" fact="0.09"/>
            </dgm:constrLst>
            <dgm:ruleLst>
              <dgm:rule type="h" val="INF" fact="NaN" max="NaN"/>
            </dgm:ruleLst>
          </dgm:layoutNode>
        </dgm:if>
        <dgm:else name="Name3">
          <dgm:choose name="Name4">
            <dgm:if name="Name5" axis="par ch" ptType="doc node" func="cnt" op="gte" val="2">
              <dgm:forEach name="Name6" axis="followSib" ptType="sibTrans" cnt="1">
                <dgm:layoutNode name="spacer">
                  <dgm:alg type="sp"/>
                  <dgm:shape xmlns:r="http://schemas.openxmlformats.org/officeDocument/2006/relationships" r:blip="">
                    <dgm:adjLst/>
                  </dgm:shape>
                  <dgm:presOf/>
                  <dgm:constrLst/>
                  <dgm:ruleLst/>
                </dgm:layoutNode>
              </dgm:forEach>
            </dgm:if>
            <dgm:else name="Name7"/>
          </dgm:choos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0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1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3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4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5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6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7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8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9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Oval 13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473795" y="5052545"/>
            <a:ext cx="5637010" cy="882119"/>
          </a:xfrm>
        </p:spPr>
        <p:txBody>
          <a:bodyPr>
            <a:normAutofit/>
          </a:bodyPr>
          <a:lstStyle>
            <a:lvl1pPr marL="0" indent="0" algn="l">
              <a:buNone/>
              <a:defRPr sz="2200">
                <a:solidFill>
                  <a:schemeClr val="tx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17581" y="3132290"/>
            <a:ext cx="7175351" cy="1793167"/>
          </a:xfrm>
          <a:effectLst/>
        </p:spPr>
        <p:txBody>
          <a:bodyPr>
            <a:noAutofit/>
          </a:bodyPr>
          <a:lstStyle>
            <a:lvl1pPr marL="640080" indent="-457200" algn="l">
              <a:defRPr sz="54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905000" y="731519"/>
            <a:ext cx="6400800" cy="347472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153758" y="376517"/>
            <a:ext cx="2057400" cy="5238339"/>
          </a:xfrm>
          <a:effectLst/>
        </p:spPr>
        <p:txBody>
          <a:bodyPr vert="eaVert"/>
          <a:lstStyle>
            <a:lvl1pPr algn="l">
              <a:defRPr/>
            </a:lvl1pPr>
          </a:lstStyle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324113" y="731519"/>
            <a:ext cx="4829287" cy="4894729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10" name="Content Placeholder 9"/>
          <p:cNvSpPr>
            <a:spLocks noGrp="1"/>
          </p:cNvSpPr>
          <p:nvPr>
            <p:ph sz="quarter" idx="13"/>
          </p:nvPr>
        </p:nvSpPr>
        <p:spPr>
          <a:xfrm>
            <a:off x="1143000" y="731520"/>
            <a:ext cx="6400800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33195" y="2172648"/>
            <a:ext cx="5966666" cy="2423346"/>
          </a:xfrm>
          <a:effectLst/>
        </p:spPr>
        <p:txBody>
          <a:bodyPr anchor="b"/>
          <a:lstStyle>
            <a:lvl1pPr algn="r">
              <a:defRPr sz="4600" b="1" cap="none" baseline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2438" y="4607511"/>
            <a:ext cx="5970494" cy="835460"/>
          </a:xfrm>
        </p:spPr>
        <p:txBody>
          <a:bodyPr anchor="t"/>
          <a:lstStyle>
            <a:lvl1pPr marL="0" indent="0" algn="r">
              <a:buNone/>
              <a:defRPr sz="20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142999" y="731519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731520"/>
            <a:ext cx="3346704" cy="3474720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56447" y="1400327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7302" y="731520"/>
            <a:ext cx="3346704" cy="639762"/>
          </a:xfrm>
        </p:spPr>
        <p:txBody>
          <a:bodyPr anchor="b">
            <a:noAutofit/>
          </a:bodyPr>
          <a:lstStyle>
            <a:lvl1pPr marL="0" indent="0" algn="ctr">
              <a:buNone/>
              <a:defRPr lang="en-US" sz="2400" b="1" i="0" kern="1200" dirty="0" smtClean="0">
                <a:gradFill>
                  <a:gsLst>
                    <a:gs pos="0">
                      <a:schemeClr val="tx1"/>
                    </a:gs>
                    <a:gs pos="40000">
                      <a:schemeClr val="tx1">
                        <a:lumMod val="75000"/>
                        <a:lumOff val="25000"/>
                      </a:schemeClr>
                    </a:gs>
                    <a:gs pos="100000">
                      <a:schemeClr val="tx2">
                        <a:alpha val="65000"/>
                      </a:schemeClr>
                    </a:gs>
                  </a:gsLst>
                  <a:lin ang="5400000" scaled="0"/>
                </a:gradFill>
                <a:effectLst/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ctr" defTabSz="914400" rtl="0" eaLnBrk="1" latinLnBrk="0" hangingPunct="1">
              <a:spcBef>
                <a:spcPct val="20000"/>
              </a:spcBef>
              <a:spcAft>
                <a:spcPts val="300"/>
              </a:spcAft>
              <a:buClr>
                <a:schemeClr val="accent6">
                  <a:lumMod val="75000"/>
                </a:schemeClr>
              </a:buClr>
              <a:buSzPct val="130000"/>
              <a:buFont typeface="Georgia" pitchFamily="18" charset="0"/>
              <a:buNone/>
            </a:pPr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399032"/>
            <a:ext cx="3346704" cy="2743200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8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095" y="2209800"/>
            <a:ext cx="3636085" cy="1258493"/>
          </a:xfrm>
          <a:effectLst/>
        </p:spPr>
        <p:txBody>
          <a:bodyPr anchor="b">
            <a:noAutofit/>
          </a:bodyPr>
          <a:lstStyle>
            <a:lvl1pPr marL="228600" indent="-228600" algn="l">
              <a:defRPr sz="2800" b="1">
                <a:effectLst/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93515" y="731520"/>
            <a:ext cx="4017085" cy="4894730"/>
          </a:xfrm>
        </p:spPr>
        <p:txBody>
          <a:bodyPr anchor="ctr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4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75765" y="3497802"/>
            <a:ext cx="3388660" cy="213951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3866920"/>
            <a:ext cx="9144000" cy="2991080"/>
          </a:xfrm>
          <a:prstGeom prst="rect">
            <a:avLst/>
          </a:prstGeom>
          <a:gradFill>
            <a:gsLst>
              <a:gs pos="0">
                <a:schemeClr val="bg1">
                  <a:alpha val="92000"/>
                </a:schemeClr>
              </a:gs>
              <a:gs pos="37000">
                <a:schemeClr val="bg1">
                  <a:alpha val="77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>
            <a:off x="0" y="0"/>
            <a:ext cx="9144000" cy="386692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90000"/>
                </a:schemeClr>
              </a:gs>
              <a:gs pos="48000">
                <a:schemeClr val="bg1">
                  <a:alpha val="63000"/>
                </a:schemeClr>
              </a:gs>
              <a:gs pos="100000">
                <a:schemeClr val="bg2">
                  <a:alpha val="80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0" y="2652311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Oval 10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4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475175" y="1143000"/>
            <a:ext cx="4114800" cy="3127806"/>
          </a:xfrm>
          <a:prstGeom prst="roundRect">
            <a:avLst>
              <a:gd name="adj" fmla="val 4230"/>
            </a:avLst>
          </a:prstGeom>
          <a:solidFill>
            <a:schemeClr val="bg2">
              <a:lumMod val="90000"/>
            </a:schemeClr>
          </a:solidFill>
          <a:effectLst>
            <a:reflection blurRad="4350" stA="23000" endA="300" endPos="28000" dir="5400000" sy="-100000" algn="bl" rotWithShape="0"/>
          </a:effectLst>
          <a:scene3d>
            <a:camera prst="perspectiveContrastingLeftFacing" fov="1800000">
              <a:rot lat="300000" lon="2100000" rev="0"/>
            </a:camera>
            <a:lightRig rig="balanced" dir="t"/>
          </a:scene3d>
          <a:sp3d>
            <a:bevelT w="50800" h="50800"/>
          </a:sp3d>
        </p:spPr>
        <p:txBody>
          <a:bodyPr>
            <a:normAutofit/>
            <a:flatTx/>
          </a:bodyPr>
          <a:lstStyle>
            <a:lvl1pPr marL="0" indent="0" algn="ctr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77887" y="1010486"/>
            <a:ext cx="3694114" cy="2163020"/>
          </a:xfrm>
        </p:spPr>
        <p:txBody>
          <a:bodyPr anchor="b"/>
          <a:lstStyle>
            <a:lvl1pPr marL="182880" indent="-182880">
              <a:buFont typeface="Georgia" pitchFamily="18" charset="0"/>
              <a:buChar char="*"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7268" y="4464421"/>
            <a:ext cx="6383538" cy="1143000"/>
          </a:xfrm>
        </p:spPr>
        <p:txBody>
          <a:bodyPr anchor="b">
            <a:noAutofit/>
          </a:bodyPr>
          <a:lstStyle>
            <a:lvl1pPr algn="l">
              <a:defRPr sz="4600" b="1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5105400"/>
            <a:ext cx="9144000" cy="1752600"/>
          </a:xfrm>
          <a:prstGeom prst="rect">
            <a:avLst/>
          </a:prstGeom>
          <a:gradFill>
            <a:gsLst>
              <a:gs pos="0">
                <a:schemeClr val="bg1">
                  <a:alpha val="91000"/>
                </a:schemeClr>
              </a:gs>
              <a:gs pos="37000">
                <a:schemeClr val="bg1">
                  <a:alpha val="76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>
            <a:off x="0" y="0"/>
            <a:ext cx="9144000" cy="51054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89000"/>
                </a:schemeClr>
              </a:gs>
              <a:gs pos="48000">
                <a:schemeClr val="bg1">
                  <a:alpha val="62000"/>
                </a:schemeClr>
              </a:gs>
              <a:gs pos="100000">
                <a:schemeClr val="bg2">
                  <a:alpha val="79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0" y="3768304"/>
            <a:ext cx="9144000" cy="2286000"/>
          </a:xfrm>
          <a:prstGeom prst="rect">
            <a:avLst/>
          </a:prstGeom>
          <a:gradFill flip="none" rotWithShape="1">
            <a:gsLst>
              <a:gs pos="0">
                <a:schemeClr val="bg1">
                  <a:alpha val="0"/>
                </a:schemeClr>
              </a:gs>
              <a:gs pos="29000">
                <a:schemeClr val="bg1">
                  <a:alpha val="30000"/>
                </a:schemeClr>
              </a:gs>
              <a:gs pos="45000">
                <a:schemeClr val="bg2">
                  <a:alpha val="40000"/>
                </a:schemeClr>
              </a:gs>
              <a:gs pos="55000">
                <a:schemeClr val="bg1">
                  <a:alpha val="26000"/>
                </a:schemeClr>
              </a:gs>
              <a:gs pos="65000">
                <a:schemeClr val="bg2">
                  <a:alpha val="60000"/>
                </a:schemeClr>
              </a:gs>
              <a:gs pos="100000">
                <a:schemeClr val="bg1">
                  <a:alpha val="0"/>
                </a:schemeClr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Oval 9"/>
          <p:cNvSpPr/>
          <p:nvPr/>
        </p:nvSpPr>
        <p:spPr>
          <a:xfrm>
            <a:off x="0" y="1600200"/>
            <a:ext cx="9144000" cy="5105400"/>
          </a:xfrm>
          <a:prstGeom prst="ellipse">
            <a:avLst/>
          </a:prstGeom>
          <a:gradFill flip="none" rotWithShape="1">
            <a:gsLst>
              <a:gs pos="0">
                <a:schemeClr val="bg1"/>
              </a:gs>
              <a:gs pos="56000">
                <a:schemeClr val="bg1">
                  <a:alpha val="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793289" y="4372168"/>
            <a:ext cx="6512511" cy="1143000"/>
          </a:xfrm>
          <a:prstGeom prst="rect">
            <a:avLst/>
          </a:prstGeom>
          <a:effectLst/>
        </p:spPr>
        <p:txBody>
          <a:bodyPr vert="horz" lIns="91440" tIns="45720" rIns="91440" bIns="45720" rtlCol="0" anchor="t" anchorCtr="0">
            <a:no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732260"/>
            <a:ext cx="6400800" cy="347472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172200" y="6172200"/>
            <a:ext cx="2514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5B5E8F99-6602-4D77-B61A-4E92D99C4BC9}" type="datetimeFigureOut">
              <a:rPr lang="ru-RU" smtClean="0"/>
              <a:pPr/>
              <a:t>12.09.2019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57199" y="6172200"/>
            <a:ext cx="335280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3810000" y="6172200"/>
            <a:ext cx="1828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 b="1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fld id="{36E2F68A-A751-4B51-82B4-57E475A02684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iming>
    <p:tnLst>
      <p:par>
        <p:cTn id="1" dur="indefinite" restart="never" nodeType="tmRoot"/>
      </p:par>
    </p:tnLst>
  </p:timing>
  <p:txStyles>
    <p:titleStyle>
      <a:lvl1pPr marL="320040" indent="-320040" algn="r" defTabSz="914400" rtl="0" eaLnBrk="1" latinLnBrk="0" hangingPunct="1">
        <a:spcBef>
          <a:spcPct val="0"/>
        </a:spcBef>
        <a:buClr>
          <a:schemeClr val="accent6">
            <a:lumMod val="75000"/>
          </a:schemeClr>
        </a:buClr>
        <a:buSzPct val="128000"/>
        <a:buFont typeface="Georgia" pitchFamily="18" charset="0"/>
        <a:buChar char="*"/>
        <a:defRPr sz="4600" b="1" i="0" kern="1200">
          <a:gradFill>
            <a:gsLst>
              <a:gs pos="0">
                <a:schemeClr val="tx1"/>
              </a:gs>
              <a:gs pos="40000">
                <a:schemeClr val="tx1">
                  <a:lumMod val="75000"/>
                  <a:lumOff val="25000"/>
                </a:schemeClr>
              </a:gs>
              <a:gs pos="100000">
                <a:schemeClr val="tx2">
                  <a:alpha val="65000"/>
                </a:schemeClr>
              </a:gs>
            </a:gsLst>
            <a:lin ang="5400000" scaled="0"/>
          </a:gradFill>
          <a:effectLst>
            <a:reflection blurRad="6350" stA="55000" endA="300" endPos="45500" dir="5400000" sy="-100000" algn="bl" rotWithShape="0"/>
          </a:effectLst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286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54864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20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822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09728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138988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1664208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196596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2286000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2587752" indent="-182880" algn="l" defTabSz="914400" rtl="0" eaLnBrk="1" latinLnBrk="0" hangingPunct="1">
        <a:spcBef>
          <a:spcPct val="20000"/>
        </a:spcBef>
        <a:spcAft>
          <a:spcPts val="300"/>
        </a:spcAft>
        <a:buClr>
          <a:schemeClr val="accent6">
            <a:lumMod val="75000"/>
          </a:schemeClr>
        </a:buClr>
        <a:buSzPct val="130000"/>
        <a:buFont typeface="Georgia" pitchFamily="18" charset="0"/>
        <a:buChar char="*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diagramLayout" Target="../diagrams/layout2.xml"/><Relationship Id="rId3" Type="http://schemas.openxmlformats.org/officeDocument/2006/relationships/diagramLayout" Target="../diagrams/layout1.xml"/><Relationship Id="rId7" Type="http://schemas.openxmlformats.org/officeDocument/2006/relationships/diagramData" Target="../diagrams/data2.xml"/><Relationship Id="rId12" Type="http://schemas.openxmlformats.org/officeDocument/2006/relationships/image" Target="../media/image1.png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1.xml"/><Relationship Id="rId6" Type="http://schemas.microsoft.com/office/2007/relationships/diagramDrawing" Target="../diagrams/drawing1.xml"/><Relationship Id="rId11" Type="http://schemas.microsoft.com/office/2007/relationships/diagramDrawing" Target="../diagrams/drawing2.xml"/><Relationship Id="rId5" Type="http://schemas.openxmlformats.org/officeDocument/2006/relationships/diagramColors" Target="../diagrams/colors1.xml"/><Relationship Id="rId10" Type="http://schemas.openxmlformats.org/officeDocument/2006/relationships/diagramColors" Target="../diagrams/colors2.xml"/><Relationship Id="rId4" Type="http://schemas.openxmlformats.org/officeDocument/2006/relationships/diagramQuickStyle" Target="../diagrams/quickStyle1.xml"/><Relationship Id="rId9" Type="http://schemas.openxmlformats.org/officeDocument/2006/relationships/diagramQuickStyle" Target="../diagrams/quickStyle2.xml"/></Relationships>
</file>

<file path=ppt/slides/_rels/slide2.xml.rels><?xml version="1.0" encoding="UTF-8" standalone="yes"?>
<Relationships xmlns="http://schemas.openxmlformats.org/package/2006/relationships"><Relationship Id="rId8" Type="http://schemas.microsoft.com/office/2007/relationships/diagramDrawing" Target="../diagrams/drawing3.xml"/><Relationship Id="rId13" Type="http://schemas.microsoft.com/office/2007/relationships/diagramDrawing" Target="../diagrams/drawing4.xml"/><Relationship Id="rId18" Type="http://schemas.microsoft.com/office/2007/relationships/diagramDrawing" Target="../diagrams/drawing5.xml"/><Relationship Id="rId3" Type="http://schemas.openxmlformats.org/officeDocument/2006/relationships/image" Target="../media/image1.png"/><Relationship Id="rId21" Type="http://schemas.openxmlformats.org/officeDocument/2006/relationships/diagramQuickStyle" Target="../diagrams/quickStyle6.xml"/><Relationship Id="rId7" Type="http://schemas.openxmlformats.org/officeDocument/2006/relationships/diagramColors" Target="../diagrams/colors3.xml"/><Relationship Id="rId12" Type="http://schemas.openxmlformats.org/officeDocument/2006/relationships/diagramColors" Target="../diagrams/colors4.xml"/><Relationship Id="rId17" Type="http://schemas.openxmlformats.org/officeDocument/2006/relationships/diagramColors" Target="../diagrams/colors5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5.xml"/><Relationship Id="rId20" Type="http://schemas.openxmlformats.org/officeDocument/2006/relationships/diagramLayout" Target="../diagrams/layout6.xml"/><Relationship Id="rId1" Type="http://schemas.openxmlformats.org/officeDocument/2006/relationships/themeOverride" Target="../theme/themeOverride1.xml"/><Relationship Id="rId6" Type="http://schemas.openxmlformats.org/officeDocument/2006/relationships/diagramQuickStyle" Target="../diagrams/quickStyle3.xml"/><Relationship Id="rId11" Type="http://schemas.openxmlformats.org/officeDocument/2006/relationships/diagramQuickStyle" Target="../diagrams/quickStyle4.xml"/><Relationship Id="rId5" Type="http://schemas.openxmlformats.org/officeDocument/2006/relationships/diagramLayout" Target="../diagrams/layout3.xml"/><Relationship Id="rId15" Type="http://schemas.openxmlformats.org/officeDocument/2006/relationships/diagramLayout" Target="../diagrams/layout5.xml"/><Relationship Id="rId23" Type="http://schemas.microsoft.com/office/2007/relationships/diagramDrawing" Target="../diagrams/drawing6.xml"/><Relationship Id="rId10" Type="http://schemas.openxmlformats.org/officeDocument/2006/relationships/diagramLayout" Target="../diagrams/layout4.xml"/><Relationship Id="rId19" Type="http://schemas.openxmlformats.org/officeDocument/2006/relationships/diagramData" Target="../diagrams/data6.xml"/><Relationship Id="rId4" Type="http://schemas.openxmlformats.org/officeDocument/2006/relationships/diagramData" Target="../diagrams/data3.xml"/><Relationship Id="rId9" Type="http://schemas.openxmlformats.org/officeDocument/2006/relationships/diagramData" Target="../diagrams/data4.xml"/><Relationship Id="rId14" Type="http://schemas.openxmlformats.org/officeDocument/2006/relationships/diagramData" Target="../diagrams/data5.xml"/><Relationship Id="rId22" Type="http://schemas.openxmlformats.org/officeDocument/2006/relationships/diagramColors" Target="../diagrams/colors6.xml"/></Relationships>
</file>

<file path=ppt/slides/_rels/slide3.xml.rels><?xml version="1.0" encoding="UTF-8" standalone="yes"?>
<Relationships xmlns="http://schemas.openxmlformats.org/package/2006/relationships"><Relationship Id="rId8" Type="http://schemas.microsoft.com/office/2007/relationships/diagramDrawing" Target="../diagrams/drawing7.xml"/><Relationship Id="rId13" Type="http://schemas.microsoft.com/office/2007/relationships/diagramDrawing" Target="../diagrams/drawing8.xml"/><Relationship Id="rId18" Type="http://schemas.microsoft.com/office/2007/relationships/diagramDrawing" Target="../diagrams/drawing9.xml"/><Relationship Id="rId3" Type="http://schemas.openxmlformats.org/officeDocument/2006/relationships/image" Target="../media/image1.png"/><Relationship Id="rId7" Type="http://schemas.openxmlformats.org/officeDocument/2006/relationships/diagramColors" Target="../diagrams/colors7.xml"/><Relationship Id="rId12" Type="http://schemas.openxmlformats.org/officeDocument/2006/relationships/diagramColors" Target="../diagrams/colors8.xml"/><Relationship Id="rId17" Type="http://schemas.openxmlformats.org/officeDocument/2006/relationships/diagramColors" Target="../diagrams/colors9.xml"/><Relationship Id="rId2" Type="http://schemas.openxmlformats.org/officeDocument/2006/relationships/slideLayout" Target="../slideLayouts/slideLayout6.xml"/><Relationship Id="rId16" Type="http://schemas.openxmlformats.org/officeDocument/2006/relationships/diagramQuickStyle" Target="../diagrams/quickStyle9.xml"/><Relationship Id="rId1" Type="http://schemas.openxmlformats.org/officeDocument/2006/relationships/themeOverride" Target="../theme/themeOverride2.xml"/><Relationship Id="rId6" Type="http://schemas.openxmlformats.org/officeDocument/2006/relationships/diagramQuickStyle" Target="../diagrams/quickStyle7.xml"/><Relationship Id="rId11" Type="http://schemas.openxmlformats.org/officeDocument/2006/relationships/diagramQuickStyle" Target="../diagrams/quickStyle8.xml"/><Relationship Id="rId5" Type="http://schemas.openxmlformats.org/officeDocument/2006/relationships/diagramLayout" Target="../diagrams/layout7.xml"/><Relationship Id="rId15" Type="http://schemas.openxmlformats.org/officeDocument/2006/relationships/diagramLayout" Target="../diagrams/layout9.xml"/><Relationship Id="rId10" Type="http://schemas.openxmlformats.org/officeDocument/2006/relationships/diagramLayout" Target="../diagrams/layout8.xml"/><Relationship Id="rId4" Type="http://schemas.openxmlformats.org/officeDocument/2006/relationships/diagramData" Target="../diagrams/data7.xml"/><Relationship Id="rId9" Type="http://schemas.openxmlformats.org/officeDocument/2006/relationships/diagramData" Target="../diagrams/data8.xml"/><Relationship Id="rId14" Type="http://schemas.openxmlformats.org/officeDocument/2006/relationships/diagramData" Target="../diagrams/data9.xml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1.xml"/><Relationship Id="rId3" Type="http://schemas.openxmlformats.org/officeDocument/2006/relationships/diagramData" Target="../diagrams/data10.xml"/><Relationship Id="rId7" Type="http://schemas.microsoft.com/office/2007/relationships/diagramDrawing" Target="../diagrams/drawing10.xml"/><Relationship Id="rId12" Type="http://schemas.microsoft.com/office/2007/relationships/diagramDrawing" Target="../diagrams/drawing11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0.xml"/><Relationship Id="rId11" Type="http://schemas.openxmlformats.org/officeDocument/2006/relationships/diagramColors" Target="../diagrams/colors11.xml"/><Relationship Id="rId5" Type="http://schemas.openxmlformats.org/officeDocument/2006/relationships/diagramQuickStyle" Target="../diagrams/quickStyle10.xml"/><Relationship Id="rId10" Type="http://schemas.openxmlformats.org/officeDocument/2006/relationships/diagramQuickStyle" Target="../diagrams/quickStyle11.xml"/><Relationship Id="rId4" Type="http://schemas.openxmlformats.org/officeDocument/2006/relationships/diagramLayout" Target="../diagrams/layout10.xml"/><Relationship Id="rId9" Type="http://schemas.openxmlformats.org/officeDocument/2006/relationships/diagramLayout" Target="../diagrams/layout11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diagramData" Target="../diagrams/data13.xml"/><Relationship Id="rId13" Type="http://schemas.openxmlformats.org/officeDocument/2006/relationships/chart" Target="../charts/chart1.xml"/><Relationship Id="rId3" Type="http://schemas.openxmlformats.org/officeDocument/2006/relationships/diagramData" Target="../diagrams/data12.xml"/><Relationship Id="rId7" Type="http://schemas.microsoft.com/office/2007/relationships/diagramDrawing" Target="../diagrams/drawing12.xml"/><Relationship Id="rId12" Type="http://schemas.microsoft.com/office/2007/relationships/diagramDrawing" Target="../diagrams/drawing13.xm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6.xml"/><Relationship Id="rId6" Type="http://schemas.openxmlformats.org/officeDocument/2006/relationships/diagramColors" Target="../diagrams/colors12.xml"/><Relationship Id="rId11" Type="http://schemas.openxmlformats.org/officeDocument/2006/relationships/diagramColors" Target="../diagrams/colors13.xml"/><Relationship Id="rId5" Type="http://schemas.openxmlformats.org/officeDocument/2006/relationships/diagramQuickStyle" Target="../diagrams/quickStyle12.xml"/><Relationship Id="rId10" Type="http://schemas.openxmlformats.org/officeDocument/2006/relationships/diagramQuickStyle" Target="../diagrams/quickStyle13.xml"/><Relationship Id="rId4" Type="http://schemas.openxmlformats.org/officeDocument/2006/relationships/diagramLayout" Target="../diagrams/layout12.xml"/><Relationship Id="rId9" Type="http://schemas.openxmlformats.org/officeDocument/2006/relationships/diagramLayout" Target="../diagrams/layout13.xml"/><Relationship Id="rId14" Type="http://schemas.openxmlformats.org/officeDocument/2006/relationships/chart" Target="../charts/char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4.xml"/><Relationship Id="rId7" Type="http://schemas.openxmlformats.org/officeDocument/2006/relationships/image" Target="../media/image1.png"/><Relationship Id="rId2" Type="http://schemas.openxmlformats.org/officeDocument/2006/relationships/diagramData" Target="../diagrams/data14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4.xml"/><Relationship Id="rId5" Type="http://schemas.openxmlformats.org/officeDocument/2006/relationships/diagramColors" Target="../diagrams/colors14.xml"/><Relationship Id="rId4" Type="http://schemas.openxmlformats.org/officeDocument/2006/relationships/diagramQuickStyle" Target="../diagrams/quickStyle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хема 4"/>
          <p:cNvGraphicFramePr/>
          <p:nvPr>
            <p:extLst>
              <p:ext uri="{D42A27DB-BD31-4B8C-83A1-F6EECF244321}">
                <p14:modId xmlns:p14="http://schemas.microsoft.com/office/powerpoint/2010/main" xmlns="" val="2622894179"/>
              </p:ext>
            </p:extLst>
          </p:nvPr>
        </p:nvGraphicFramePr>
        <p:xfrm>
          <a:off x="539552" y="4437112"/>
          <a:ext cx="8208912" cy="158417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4236615646"/>
              </p:ext>
            </p:extLst>
          </p:nvPr>
        </p:nvGraphicFramePr>
        <p:xfrm>
          <a:off x="279747" y="1556792"/>
          <a:ext cx="8584505" cy="273630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7" r:lo="rId8" r:qs="rId9" r:cs="rId10"/>
          </a:graphicData>
        </a:graphic>
      </p:graphicFrame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12" cstate="print"/>
          <a:srcRect/>
          <a:stretch>
            <a:fillRect/>
          </a:stretch>
        </p:blipFill>
        <p:spPr bwMode="auto">
          <a:xfrm>
            <a:off x="3923928" y="188640"/>
            <a:ext cx="1296145" cy="151216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246744290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514356627"/>
              </p:ext>
            </p:extLst>
          </p:nvPr>
        </p:nvGraphicFramePr>
        <p:xfrm>
          <a:off x="1259632" y="1412776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11" name="Схема 10"/>
          <p:cNvGraphicFramePr/>
          <p:nvPr>
            <p:extLst>
              <p:ext uri="{D42A27DB-BD31-4B8C-83A1-F6EECF244321}">
                <p14:modId xmlns:p14="http://schemas.microsoft.com/office/powerpoint/2010/main" xmlns="" val="2043572221"/>
              </p:ext>
            </p:extLst>
          </p:nvPr>
        </p:nvGraphicFramePr>
        <p:xfrm>
          <a:off x="2483768" y="2780928"/>
          <a:ext cx="5472608" cy="345638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3620732798"/>
              </p:ext>
            </p:extLst>
          </p:nvPr>
        </p:nvGraphicFramePr>
        <p:xfrm>
          <a:off x="1403648" y="5229200"/>
          <a:ext cx="7200800" cy="115212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9" r:lo="rId20" r:qs="rId21" r:cs="rId22"/>
          </a:graphicData>
        </a:graphic>
      </p:graphicFrame>
    </p:spTree>
    <p:extLst>
      <p:ext uri="{BB962C8B-B14F-4D97-AF65-F5344CB8AC3E}">
        <p14:creationId xmlns:p14="http://schemas.microsoft.com/office/powerpoint/2010/main" xmlns="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graphicFrame>
        <p:nvGraphicFramePr>
          <p:cNvPr id="6" name="Схема 5"/>
          <p:cNvGraphicFramePr/>
          <p:nvPr>
            <p:extLst>
              <p:ext uri="{D42A27DB-BD31-4B8C-83A1-F6EECF244321}">
                <p14:modId xmlns:p14="http://schemas.microsoft.com/office/powerpoint/2010/main" xmlns="" val="324242240"/>
              </p:ext>
            </p:extLst>
          </p:nvPr>
        </p:nvGraphicFramePr>
        <p:xfrm>
          <a:off x="1007604" y="1700808"/>
          <a:ext cx="7632848" cy="302433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9" r:lo="rId10" r:qs="rId11" r:cs="rId12"/>
          </a:graphicData>
        </a:graphic>
      </p:graphicFrame>
      <p:graphicFrame>
        <p:nvGraphicFramePr>
          <p:cNvPr id="7" name="Схема 6"/>
          <p:cNvGraphicFramePr/>
          <p:nvPr>
            <p:extLst>
              <p:ext uri="{D42A27DB-BD31-4B8C-83A1-F6EECF244321}">
                <p14:modId xmlns:p14="http://schemas.microsoft.com/office/powerpoint/2010/main" xmlns="" val="1637444371"/>
              </p:ext>
            </p:extLst>
          </p:nvPr>
        </p:nvGraphicFramePr>
        <p:xfrm>
          <a:off x="1331640" y="4005064"/>
          <a:ext cx="727280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14" r:lo="rId15" r:qs="rId16" r:cs="rId17"/>
          </a:graphicData>
        </a:graphic>
      </p:graphicFrame>
    </p:spTree>
    <p:extLst>
      <p:ext uri="{BB962C8B-B14F-4D97-AF65-F5344CB8AC3E}">
        <p14:creationId xmlns:p14="http://schemas.microsoft.com/office/powerpoint/2010/main" xmlns="" val="2802728965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" name="Скругленный прямоугольник 30"/>
          <p:cNvSpPr/>
          <p:nvPr/>
        </p:nvSpPr>
        <p:spPr>
          <a:xfrm>
            <a:off x="899592" y="4221088"/>
            <a:ext cx="7848871" cy="1008112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sp>
        <p:nvSpPr>
          <p:cNvPr id="30" name="Скругленный прямоугольник 29"/>
          <p:cNvSpPr/>
          <p:nvPr/>
        </p:nvSpPr>
        <p:spPr>
          <a:xfrm>
            <a:off x="899592" y="3284984"/>
            <a:ext cx="7848871" cy="864096"/>
          </a:xfrm>
          <a:prstGeom prst="roundRect">
            <a:avLst/>
          </a:prstGeom>
          <a:solidFill>
            <a:schemeClr val="bg2"/>
          </a:solidFill>
          <a:ln>
            <a:solidFill>
              <a:schemeClr val="bg1"/>
            </a:solidFill>
          </a:ln>
        </p:spPr>
        <p:style>
          <a:lnRef idx="2">
            <a:schemeClr val="lt1">
              <a:hueOff val="0"/>
              <a:satOff val="0"/>
              <a:lumOff val="0"/>
              <a:alphaOff val="0"/>
            </a:schemeClr>
          </a:lnRef>
          <a:fillRef idx="1">
            <a:scrgbClr r="0" g="0" b="0"/>
          </a:fillRef>
          <a:effectRef idx="0">
            <a:schemeClr val="accent1">
              <a:hueOff val="0"/>
              <a:satOff val="0"/>
              <a:lumOff val="0"/>
              <a:alphaOff val="0"/>
            </a:schemeClr>
          </a:effectRef>
          <a:fontRef idx="minor">
            <a:schemeClr val="lt1"/>
          </a:fontRef>
        </p:style>
      </p:sp>
      <p:grpSp>
        <p:nvGrpSpPr>
          <p:cNvPr id="24" name="Группа 23"/>
          <p:cNvGrpSpPr/>
          <p:nvPr/>
        </p:nvGrpSpPr>
        <p:grpSpPr>
          <a:xfrm>
            <a:off x="899592" y="2204865"/>
            <a:ext cx="8064896" cy="1008112"/>
            <a:chOff x="14255" y="1827466"/>
            <a:chExt cx="7303321" cy="568528"/>
          </a:xfrm>
        </p:grpSpPr>
        <p:sp>
          <p:nvSpPr>
            <p:cNvPr id="25" name="Скругленный прямоугольник 24"/>
            <p:cNvSpPr/>
            <p:nvPr/>
          </p:nvSpPr>
          <p:spPr>
            <a:xfrm>
              <a:off x="14255" y="1837438"/>
              <a:ext cx="7128828" cy="558556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26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1435214482"/>
              </p:ext>
            </p:extLst>
          </p:nvPr>
        </p:nvGraphicFramePr>
        <p:xfrm>
          <a:off x="1547664" y="1268760"/>
          <a:ext cx="7272808" cy="86409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sp>
        <p:nvSpPr>
          <p:cNvPr id="9" name="Прямоугольник 8"/>
          <p:cNvSpPr/>
          <p:nvPr/>
        </p:nvSpPr>
        <p:spPr>
          <a:xfrm>
            <a:off x="971600" y="2204864"/>
            <a:ext cx="7839855" cy="1008112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-субсидии некоммерческим организациям, не являющимся государственными (муниципальными) учреждениями, на осуществление уставной деятельности – 1000 тыс. руб.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954452" y="4293096"/>
            <a:ext cx="7776864" cy="72008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организация проведения мероприятия, посвященного Дню Победы - 200 тыс. руб.;</a:t>
            </a:r>
          </a:p>
        </p:txBody>
      </p:sp>
      <p:sp>
        <p:nvSpPr>
          <p:cNvPr id="11" name="Прямоугольник 10"/>
          <p:cNvSpPr/>
          <p:nvPr/>
        </p:nvSpPr>
        <p:spPr>
          <a:xfrm>
            <a:off x="971600" y="3284984"/>
            <a:ext cx="7776864" cy="792088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lnSpc>
                <a:spcPct val="90000"/>
              </a:lnSpc>
              <a:spcBef>
                <a:spcPct val="0"/>
              </a:spcBef>
              <a:spcAft>
                <a:spcPct val="35000"/>
              </a:spcAft>
            </a:pP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Именные  премии главы городского округа ( в т.ч. расходы, связанные с награждением лауреатов именных премий) - 372 тыс. руб.</a:t>
            </a:r>
            <a:endParaRPr lang="ru-RU" sz="2000" kern="12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23" name="Схема 22"/>
          <p:cNvGraphicFramePr/>
          <p:nvPr>
            <p:extLst>
              <p:ext uri="{D42A27DB-BD31-4B8C-83A1-F6EECF244321}">
                <p14:modId xmlns:p14="http://schemas.microsoft.com/office/powerpoint/2010/main" xmlns="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pSp>
        <p:nvGrpSpPr>
          <p:cNvPr id="39" name="Группа 38"/>
          <p:cNvGrpSpPr/>
          <p:nvPr/>
        </p:nvGrpSpPr>
        <p:grpSpPr>
          <a:xfrm>
            <a:off x="954452" y="5157192"/>
            <a:ext cx="8064896" cy="1224136"/>
            <a:chOff x="14255" y="1827466"/>
            <a:chExt cx="7303321" cy="568528"/>
          </a:xfrm>
        </p:grpSpPr>
        <p:sp>
          <p:nvSpPr>
            <p:cNvPr id="40" name="Скругленный прямоугольник 39"/>
            <p:cNvSpPr/>
            <p:nvPr/>
          </p:nvSpPr>
          <p:spPr>
            <a:xfrm>
              <a:off x="14255" y="1894352"/>
              <a:ext cx="7128828" cy="501642"/>
            </a:xfrm>
            <a:prstGeom prst="roundRect">
              <a:avLst/>
            </a:prstGeom>
            <a:solidFill>
              <a:schemeClr val="bg2"/>
            </a:solidFill>
            <a:ln>
              <a:solidFill>
                <a:schemeClr val="bg1"/>
              </a:solidFill>
            </a:ln>
          </p:spPr>
          <p:style>
            <a:lnRef idx="2">
              <a:schemeClr val="lt1">
                <a:hueOff val="0"/>
                <a:satOff val="0"/>
                <a:lumOff val="0"/>
                <a:alphaOff val="0"/>
              </a:schemeClr>
            </a:lnRef>
            <a:fillRef idx="1">
              <a:scrgbClr r="0" g="0" b="0"/>
            </a:fillRef>
            <a:effectRef idx="0">
              <a:schemeClr val="accent1">
                <a:hueOff val="0"/>
                <a:satOff val="0"/>
                <a:lumOff val="0"/>
                <a:alphaOff val="0"/>
              </a:schemeClr>
            </a:effectRef>
            <a:fontRef idx="minor">
              <a:schemeClr val="lt1"/>
            </a:fontRef>
          </p:style>
        </p:sp>
        <p:sp>
          <p:nvSpPr>
            <p:cNvPr id="41" name="Скругленный прямоугольник 4"/>
            <p:cNvSpPr/>
            <p:nvPr/>
          </p:nvSpPr>
          <p:spPr>
            <a:xfrm>
              <a:off x="243280" y="1827466"/>
              <a:ext cx="7074296" cy="504024"/>
            </a:xfrm>
            <a:prstGeom prst="rect">
              <a:avLst/>
            </a:prstGeom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minor">
              <a:schemeClr val="lt1"/>
            </a:fontRef>
          </p:style>
          <p:txBody>
            <a:bodyPr spcFirstLastPara="0" vert="horz" wrap="square" lIns="121920" tIns="121920" rIns="121920" bIns="121920" numCol="1" spcCol="1270" anchor="ctr" anchorCtr="0">
              <a:noAutofit/>
            </a:bodyPr>
            <a:lstStyle/>
            <a:p>
              <a:pPr lvl="0" algn="ctr" defTabSz="1422400">
                <a:lnSpc>
                  <a:spcPct val="90000"/>
                </a:lnSpc>
                <a:spcBef>
                  <a:spcPct val="0"/>
                </a:spcBef>
                <a:spcAft>
                  <a:spcPct val="35000"/>
                </a:spcAft>
              </a:pPr>
              <a:endParaRPr lang="ru-RU" sz="2400" b="1" kern="1200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endParaRPr>
            </a:p>
          </p:txBody>
        </p:sp>
      </p:grpSp>
      <p:sp>
        <p:nvSpPr>
          <p:cNvPr id="42" name="Прямоугольник 41"/>
          <p:cNvSpPr/>
          <p:nvPr/>
        </p:nvSpPr>
        <p:spPr>
          <a:xfrm>
            <a:off x="921564" y="5301208"/>
            <a:ext cx="7695257" cy="1080120"/>
          </a:xfrm>
          <a:prstGeom prst="rect">
            <a:avLst/>
          </a:prstGeom>
        </p:spPr>
        <p:style>
          <a:lnRef idx="0">
            <a:scrgbClr r="0" g="0" b="0"/>
          </a:lnRef>
          <a:fillRef idx="0">
            <a:scrgbClr r="0" g="0" b="0"/>
          </a:fillRef>
          <a:effectRef idx="0">
            <a:scrgbClr r="0" g="0" b="0"/>
          </a:effectRef>
          <a:fontRef idx="minor">
            <a:schemeClr val="lt1"/>
          </a:fontRef>
        </p:style>
        <p:txBody>
          <a:bodyPr spcFirstLastPara="0" vert="horz" wrap="square" lIns="12700" tIns="12700" rIns="12700" bIns="12700" numCol="1" spcCol="1270" anchor="ctr" anchorCtr="0">
            <a:noAutofit/>
          </a:bodyPr>
          <a:lstStyle/>
          <a:p>
            <a:pPr lvl="0" defTabSz="889000">
              <a:spcBef>
                <a:spcPct val="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транспортные услуги (доставка отдельных категорий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граждан</a:t>
            </a:r>
            <a:endParaRPr lang="en-US" sz="2000" b="1" dirty="0" smtClean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  <a:p>
            <a:pPr lvl="0" defTabSz="889000">
              <a:spcBef>
                <a:spcPct val="0"/>
              </a:spcBef>
            </a:pPr>
            <a:r>
              <a:rPr lang="en-US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на </a:t>
            </a:r>
            <a:r>
              <a:rPr lang="ru-RU" sz="2000" b="1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социально значимые мероприятия) - 19 тыс. руб.;</a:t>
            </a:r>
          </a:p>
        </p:txBody>
      </p:sp>
    </p:spTree>
    <p:extLst>
      <p:ext uri="{BB962C8B-B14F-4D97-AF65-F5344CB8AC3E}">
        <p14:creationId xmlns:p14="http://schemas.microsoft.com/office/powerpoint/2010/main" xmlns="" val="53044237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7544" y="182958"/>
            <a:ext cx="1080120" cy="118480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graphicFrame>
        <p:nvGraphicFramePr>
          <p:cNvPr id="4" name="Схема 3"/>
          <p:cNvGraphicFramePr/>
          <p:nvPr>
            <p:extLst>
              <p:ext uri="{D42A27DB-BD31-4B8C-83A1-F6EECF244321}">
                <p14:modId xmlns:p14="http://schemas.microsoft.com/office/powerpoint/2010/main" xmlns="" val="2894963278"/>
              </p:ext>
            </p:extLst>
          </p:nvPr>
        </p:nvGraphicFramePr>
        <p:xfrm>
          <a:off x="1475656" y="1412776"/>
          <a:ext cx="7272808" cy="18002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3" r:lo="rId4" r:qs="rId5" r:cs="rId6"/>
          </a:graphicData>
        </a:graphic>
      </p:graphicFrame>
      <p:graphicFrame>
        <p:nvGraphicFramePr>
          <p:cNvPr id="10" name="Схема 9"/>
          <p:cNvGraphicFramePr/>
          <p:nvPr>
            <p:extLst>
              <p:ext uri="{D42A27DB-BD31-4B8C-83A1-F6EECF244321}">
                <p14:modId xmlns:p14="http://schemas.microsoft.com/office/powerpoint/2010/main" xmlns="" val="2564679083"/>
              </p:ext>
            </p:extLst>
          </p:nvPr>
        </p:nvGraphicFramePr>
        <p:xfrm>
          <a:off x="1691680" y="182958"/>
          <a:ext cx="7200800" cy="96754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8" r:lo="rId9" r:qs="rId10" r:cs="rId11"/>
          </a:graphicData>
        </a:graphic>
      </p:graphicFrame>
      <p:graphicFrame>
        <p:nvGraphicFramePr>
          <p:cNvPr id="6" name="Диаграмма 5"/>
          <p:cNvGraphicFramePr/>
          <p:nvPr>
            <p:extLst>
              <p:ext uri="{D42A27DB-BD31-4B8C-83A1-F6EECF244321}">
                <p14:modId xmlns:p14="http://schemas.microsoft.com/office/powerpoint/2010/main" xmlns="" val="2554816717"/>
              </p:ext>
            </p:extLst>
          </p:nvPr>
        </p:nvGraphicFramePr>
        <p:xfrm>
          <a:off x="4932040" y="1484784"/>
          <a:ext cx="5256584" cy="505633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3"/>
          </a:graphicData>
        </a:graphic>
      </p:graphicFrame>
      <p:graphicFrame>
        <p:nvGraphicFramePr>
          <p:cNvPr id="8" name="Диаграмма 7"/>
          <p:cNvGraphicFramePr/>
          <p:nvPr>
            <p:extLst>
              <p:ext uri="{D42A27DB-BD31-4B8C-83A1-F6EECF244321}">
                <p14:modId xmlns:p14="http://schemas.microsoft.com/office/powerpoint/2010/main" xmlns="" val="2388120853"/>
              </p:ext>
            </p:extLst>
          </p:nvPr>
        </p:nvGraphicFramePr>
        <p:xfrm>
          <a:off x="827584" y="1398049"/>
          <a:ext cx="5796644" cy="517335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4"/>
          </a:graphicData>
        </a:graphic>
      </p:graphicFrame>
    </p:spTree>
    <p:extLst>
      <p:ext uri="{BB962C8B-B14F-4D97-AF65-F5344CB8AC3E}">
        <p14:creationId xmlns:p14="http://schemas.microsoft.com/office/powerpoint/2010/main" xmlns="" val="4140161474"/>
      </p:ext>
    </p:extLst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Объект 1"/>
          <p:cNvGraphicFramePr>
            <a:graphicFrameLocks noGrp="1"/>
          </p:cNvGraphicFramePr>
          <p:nvPr>
            <p:ph sz="quarter" idx="13"/>
            <p:extLst>
              <p:ext uri="{D42A27DB-BD31-4B8C-83A1-F6EECF244321}">
                <p14:modId xmlns:p14="http://schemas.microsoft.com/office/powerpoint/2010/main" xmlns="" val="333295861"/>
              </p:ext>
            </p:extLst>
          </p:nvPr>
        </p:nvGraphicFramePr>
        <p:xfrm>
          <a:off x="467544" y="2492896"/>
          <a:ext cx="8229600" cy="3816424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4" name="Picture 3"/>
          <p:cNvPicPr>
            <a:picLocks noChangeAspect="1" noChangeArrowheads="1"/>
          </p:cNvPicPr>
          <p:nvPr/>
        </p:nvPicPr>
        <p:blipFill>
          <a:blip r:embed="rId7" cstate="print"/>
          <a:srcRect/>
          <a:stretch>
            <a:fillRect/>
          </a:stretch>
        </p:blipFill>
        <p:spPr bwMode="auto">
          <a:xfrm>
            <a:off x="3635896" y="248859"/>
            <a:ext cx="1584176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Воздушный поток">
  <a:themeElements>
    <a:clrScheme name="Воздушный поток">
      <a:dk1>
        <a:sysClr val="windowText" lastClr="000000"/>
      </a:dk1>
      <a:lt1>
        <a:sysClr val="window" lastClr="FFFFFF"/>
      </a:lt1>
      <a:dk2>
        <a:srgbClr val="212745"/>
      </a:dk2>
      <a:lt2>
        <a:srgbClr val="B4DCFA"/>
      </a:lt2>
      <a:accent1>
        <a:srgbClr val="4E67C8"/>
      </a:accent1>
      <a:accent2>
        <a:srgbClr val="5ECCF3"/>
      </a:accent2>
      <a:accent3>
        <a:srgbClr val="A7EA52"/>
      </a:accent3>
      <a:accent4>
        <a:srgbClr val="5DCEAF"/>
      </a:accent4>
      <a:accent5>
        <a:srgbClr val="FF8021"/>
      </a:accent5>
      <a:accent6>
        <a:srgbClr val="F14124"/>
      </a:accent6>
      <a:hlink>
        <a:srgbClr val="56C7AA"/>
      </a:hlink>
      <a:folHlink>
        <a:srgbClr val="59A8D1"/>
      </a:folHlink>
    </a:clrScheme>
    <a:fontScheme name="Воздушный поток">
      <a:majorFont>
        <a:latin typeface="Trebuchet MS"/>
        <a:ea typeface=""/>
        <a:cs typeface=""/>
        <a:font script="Jpan" typeface="HGｺﾞｼｯｸM"/>
        <a:font script="Hang" typeface="HY그래픽B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ｺﾞｼｯｸM"/>
        <a:font script="Hang" typeface="HY그래픽M"/>
        <a:font script="Hans" typeface="方正姚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Воздушный поток">
      <a:fillStyleLst>
        <a:solidFill>
          <a:schemeClr val="phClr"/>
        </a:solidFill>
        <a:gradFill rotWithShape="1">
          <a:gsLst>
            <a:gs pos="28000">
              <a:schemeClr val="phClr">
                <a:tint val="18000"/>
                <a:satMod val="120000"/>
                <a:lumMod val="88000"/>
              </a:schemeClr>
            </a:gs>
            <a:gs pos="100000">
              <a:schemeClr val="phClr">
                <a:tint val="40000"/>
                <a:satMod val="100000"/>
                <a:lumMod val="7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lumMod val="95000"/>
              </a:schemeClr>
            </a:gs>
            <a:gs pos="100000">
              <a:schemeClr val="phClr">
                <a:shade val="82000"/>
                <a:satMod val="125000"/>
                <a:lumMod val="74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>
              <a:shade val="75000"/>
              <a:satMod val="125000"/>
              <a:lumMod val="7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3500" dist="50800" dir="5400000" sx="98000" sy="98000" rotWithShape="0">
              <a:srgbClr val="000000">
                <a:alpha val="20000"/>
              </a:srgbClr>
            </a:outerShdw>
          </a:effectLst>
        </a:effectStyle>
        <a:effectStyle>
          <a:effectLst>
            <a:outerShdw blurRad="40005" dist="22984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alanced" dir="tr"/>
          </a:scene3d>
          <a:sp3d prstMaterial="matte">
            <a:bevelT w="19050" h="38100"/>
          </a:sp3d>
        </a:effectStyle>
        <a:effectStyle>
          <a:effectLst>
            <a:reflection blurRad="38100" stA="26000" endPos="23000" dist="25400" dir="5400000" sy="-100000" rotWithShape="0"/>
          </a:effectLst>
          <a:scene3d>
            <a:camera prst="orthographicFront">
              <a:rot lat="0" lon="0" rev="0"/>
            </a:camera>
            <a:lightRig rig="balanced" dir="tr"/>
          </a:scene3d>
          <a:sp3d contourW="14605" prstMaterial="plastic">
            <a:bevelT w="50800"/>
            <a:contourClr>
              <a:schemeClr val="phClr">
                <a:shade val="30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8000"/>
                <a:shade val="90000"/>
                <a:satMod val="160000"/>
                <a:lumMod val="100000"/>
              </a:schemeClr>
            </a:gs>
            <a:gs pos="60000">
              <a:schemeClr val="phClr">
                <a:tint val="95000"/>
                <a:shade val="100000"/>
                <a:satMod val="130000"/>
                <a:lumMod val="130000"/>
              </a:schemeClr>
            </a:gs>
            <a:gs pos="100000">
              <a:schemeClr val="phClr">
                <a:tint val="97000"/>
                <a:shade val="100000"/>
                <a:hueMod val="100000"/>
                <a:satMod val="140000"/>
                <a:lumMod val="80000"/>
              </a:schemeClr>
            </a:gs>
          </a:gsLst>
          <a:path path="circle">
            <a:fillToRect l="20000" t="10000" r="20000" b="60000"/>
          </a:path>
        </a:gradFill>
        <a:gradFill rotWithShape="1">
          <a:gsLst>
            <a:gs pos="0">
              <a:schemeClr val="phClr">
                <a:tint val="94000"/>
                <a:satMod val="160000"/>
                <a:lumMod val="160000"/>
              </a:schemeClr>
            </a:gs>
            <a:gs pos="42000">
              <a:schemeClr val="phClr">
                <a:tint val="94000"/>
                <a:shade val="94000"/>
                <a:satMod val="160000"/>
                <a:lumMod val="130000"/>
              </a:schemeClr>
            </a:gs>
            <a:gs pos="100000">
              <a:schemeClr val="phClr">
                <a:tint val="97000"/>
                <a:shade val="94000"/>
                <a:satMod val="180000"/>
                <a:lumMod val="84000"/>
              </a:schemeClr>
            </a:gs>
          </a:gsLst>
          <a:path path="circle">
            <a:fillToRect l="24000" t="44000" r="24000" b="12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ppt/theme/themeOverride2.xml><?xml version="1.0" encoding="utf-8"?>
<a:themeOverride xmlns:a="http://schemas.openxmlformats.org/drawingml/2006/main">
  <a:clrScheme name="Воздушный поток">
    <a:dk1>
      <a:sysClr val="windowText" lastClr="000000"/>
    </a:dk1>
    <a:lt1>
      <a:sysClr val="window" lastClr="FFFFFF"/>
    </a:lt1>
    <a:dk2>
      <a:srgbClr val="212745"/>
    </a:dk2>
    <a:lt2>
      <a:srgbClr val="B4DCFA"/>
    </a:lt2>
    <a:accent1>
      <a:srgbClr val="4E67C8"/>
    </a:accent1>
    <a:accent2>
      <a:srgbClr val="5ECCF3"/>
    </a:accent2>
    <a:accent3>
      <a:srgbClr val="A7EA52"/>
    </a:accent3>
    <a:accent4>
      <a:srgbClr val="5DCEAF"/>
    </a:accent4>
    <a:accent5>
      <a:srgbClr val="FF8021"/>
    </a:accent5>
    <a:accent6>
      <a:srgbClr val="F14124"/>
    </a:accent6>
    <a:hlink>
      <a:srgbClr val="56C7AA"/>
    </a:hlink>
    <a:folHlink>
      <a:srgbClr val="59A8D1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870</TotalTime>
  <Words>369</Words>
  <Application>Microsoft Office PowerPoint</Application>
  <PresentationFormat>Экран (4:3)</PresentationFormat>
  <Paragraphs>33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Воздушный поток</vt:lpstr>
      <vt:lpstr>Слайд 1</vt:lpstr>
      <vt:lpstr>Слайд 2</vt:lpstr>
      <vt:lpstr>Слайд 3</vt:lpstr>
      <vt:lpstr>Слайд 4</vt:lpstr>
      <vt:lpstr>Слайд 5</vt:lpstr>
      <vt:lpstr>Слайд 6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Общественное обсуждение предельных объёмов бюджетных ассигнований на</dc:title>
  <dc:creator>user</dc:creator>
  <cp:lastModifiedBy>Пивоварова Людмила Ивановна</cp:lastModifiedBy>
  <cp:revision>121</cp:revision>
  <cp:lastPrinted>2016-06-16T04:12:48Z</cp:lastPrinted>
  <dcterms:created xsi:type="dcterms:W3CDTF">2014-09-22T10:58:55Z</dcterms:created>
  <dcterms:modified xsi:type="dcterms:W3CDTF">2019-09-12T11:38:45Z</dcterms:modified>
</cp:coreProperties>
</file>