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3984" r:id="rId2"/>
    <p:sldMasterId id="2147484068" r:id="rId3"/>
    <p:sldMasterId id="2147484104" r:id="rId4"/>
    <p:sldMasterId id="2147484128" r:id="rId5"/>
    <p:sldMasterId id="2147484140" r:id="rId6"/>
    <p:sldMasterId id="2147484152" r:id="rId7"/>
    <p:sldMasterId id="2147484188" r:id="rId8"/>
    <p:sldMasterId id="2147484224" r:id="rId9"/>
    <p:sldMasterId id="2147484236" r:id="rId10"/>
    <p:sldMasterId id="2147484248" r:id="rId11"/>
    <p:sldMasterId id="2147484260" r:id="rId12"/>
    <p:sldMasterId id="2147484272" r:id="rId13"/>
    <p:sldMasterId id="2147484284" r:id="rId14"/>
  </p:sldMasterIdLst>
  <p:notesMasterIdLst>
    <p:notesMasterId r:id="rId35"/>
  </p:notesMasterIdLst>
  <p:sldIdLst>
    <p:sldId id="289" r:id="rId15"/>
    <p:sldId id="290" r:id="rId16"/>
    <p:sldId id="291" r:id="rId17"/>
    <p:sldId id="293" r:id="rId18"/>
    <p:sldId id="298" r:id="rId19"/>
    <p:sldId id="299" r:id="rId20"/>
    <p:sldId id="300" r:id="rId21"/>
    <p:sldId id="301" r:id="rId22"/>
    <p:sldId id="292" r:id="rId23"/>
    <p:sldId id="295" r:id="rId24"/>
    <p:sldId id="294" r:id="rId25"/>
    <p:sldId id="297" r:id="rId26"/>
    <p:sldId id="302" r:id="rId27"/>
    <p:sldId id="303" r:id="rId28"/>
    <p:sldId id="304" r:id="rId29"/>
    <p:sldId id="305" r:id="rId30"/>
    <p:sldId id="309" r:id="rId31"/>
    <p:sldId id="256" r:id="rId32"/>
    <p:sldId id="258" r:id="rId33"/>
    <p:sldId id="26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52FAA-2751-4426-8DC5-E21F857FA4F2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BD16F-0DB0-49AD-A358-15B1B62EA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8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D16F-0DB0-49AD-A358-15B1B62EAB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2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D16F-0DB0-49AD-A358-15B1B62EAB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26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D16F-0DB0-49AD-A358-15B1B62EAB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9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436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2552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012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8557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52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291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0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33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225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744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0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7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F154AA1-7ED4-4311-A361-2495B2BDE06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15B9160-DF1E-48F7-90D0-3023E923AD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4930" y="908720"/>
            <a:ext cx="727016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Территориальное общественное самоуправление  № 18  Центрального  района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ородского округа Тольятти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5"/>
            <a:ext cx="2304256" cy="179874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73015"/>
            <a:ext cx="2664296" cy="17987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573015"/>
            <a:ext cx="2088232" cy="17987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025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 anchor="t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«Богатырская слобода»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Бог.слоб\P62800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8" y="980730"/>
            <a:ext cx="3660842" cy="248484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3500586"/>
            <a:ext cx="4464496" cy="2664718"/>
          </a:xfrm>
        </p:spPr>
        <p:txBody>
          <a:bodyPr>
            <a:noAutofit/>
          </a:bodyPr>
          <a:lstStyle/>
          <a:p>
            <a:pPr marL="114300" indent="0" algn="just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ТОС ежегодно проводит бесплатные экскурсии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 «Богатырская  слобода» 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поселке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«Жигули» Ставропольского района Самарской области. В программе экскурсии   знакомство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старинными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обрядами  и  культурой  быта,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русским фольклором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«Золотошвейной мастерской». Дети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примеряли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кольчуги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богатырские снаряжения, плавали на ладье, ознакомились со старинной кухней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блинами из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печи.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завершении  экскурсии,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вручив гуманитарную помощь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 «Богатырской слободы»,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отправились на сбор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полевых цветов  и  лесных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E:\Бог.слоб\P628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068376" cy="3051282"/>
          </a:xfrm>
          <a:prstGeom prst="rect">
            <a:avLst/>
          </a:prstGeom>
          <a:noFill/>
        </p:spPr>
      </p:pic>
      <p:pic>
        <p:nvPicPr>
          <p:cNvPr id="6" name="Picture 2" descr="E:\Широка страна моя родная\P6280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4054481" cy="30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7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136904" cy="1296144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Сосед и я дружная семья» 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Советом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ТОС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№18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жителями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микрорайона 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 спортивной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школы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№ 4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Тольятти   было организовано и проведено мероприятие  в честь   всероссийской   акции  «Международный  день соседей».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:\Соседи\День соседа\DSC003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288" y="1628800"/>
            <a:ext cx="3608680" cy="2333091"/>
          </a:xfrm>
          <a:prstGeom prst="rect">
            <a:avLst/>
          </a:prstGeom>
          <a:noFill/>
        </p:spPr>
      </p:pic>
      <p:pic>
        <p:nvPicPr>
          <p:cNvPr id="5" name="Picture 5" descr="E:\Соседи\День соседа\DSC0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74957"/>
            <a:ext cx="3600400" cy="2377024"/>
          </a:xfrm>
          <a:prstGeom prst="rect">
            <a:avLst/>
          </a:prstGeom>
          <a:noFill/>
        </p:spPr>
      </p:pic>
      <p:pic>
        <p:nvPicPr>
          <p:cNvPr id="6" name="Picture 4" descr="E:\Соседи\День соседа\DSC00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628800"/>
            <a:ext cx="3600400" cy="2304256"/>
          </a:xfrm>
          <a:prstGeom prst="rect">
            <a:avLst/>
          </a:prstGeom>
          <a:noFill/>
        </p:spPr>
      </p:pic>
      <p:pic>
        <p:nvPicPr>
          <p:cNvPr id="6146" name="Picture 2" descr="http://www.semikarakorsk-adm.ru/images/2015/05/28.05.2015/img-001-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94385"/>
            <a:ext cx="3505200" cy="235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7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272926" cy="140596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«Объедини всех нас праздник «Яблочный спас»!    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19 августа 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активом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№ 18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 жителями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микрорайона проводится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праздник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«Яблочный спас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 угощением всех участников праздника освещенными яблоками и яблочными  пирогами 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Яблочный спас\DSC_3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412852"/>
            <a:ext cx="4081092" cy="29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Праздники Тос\P5311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420888"/>
            <a:ext cx="389808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4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272926" cy="2088232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«Чистота залог здоровья» 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ежегодной   туристической  поездки  многодетных  и малоимущих семей  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с. Березовка   с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 «Зеленой стоянки» на  берегу  р. Волги. В рамках проведения мероприятия проводится  акция  «Чистота залог здоровья» по санитарной  очистке  берега  реки  от мусора, праздничная программа «День Нептуна», игры и конкурсы участников поездки.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E:\Омик\Статья по омику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636912"/>
            <a:ext cx="6120680" cy="37444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5972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4869160"/>
            <a:ext cx="396044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мероприятии  приняли  участие  депутат Думы городского округа Тольятти, глава администрации Центрального района городского округа Тольятти, 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вручили 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многодетным семьям  грамоты 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воспитание  детей.  </a:t>
            </a:r>
            <a:endParaRPr lang="ru-RU" sz="17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6552728" cy="504056"/>
          </a:xfrm>
        </p:spPr>
        <p:txBody>
          <a:bodyPr anchor="t">
            <a:normAutofit/>
          </a:bodyPr>
          <a:lstStyle/>
          <a:p>
            <a:r>
              <a:rPr lang="ru-RU" sz="24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«Папа, мама, я – спортивная семья!»</a:t>
            </a:r>
            <a:endParaRPr lang="ru-RU" sz="1800" b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День семьи\P51513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105926" cy="2281012"/>
          </a:xfrm>
          <a:prstGeom prst="rect">
            <a:avLst/>
          </a:prstGeom>
          <a:noFill/>
        </p:spPr>
      </p:pic>
      <p:pic>
        <p:nvPicPr>
          <p:cNvPr id="5" name="Picture 3" descr="E:\День семьи\P5151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3105926" cy="2268502"/>
          </a:xfrm>
          <a:prstGeom prst="rect">
            <a:avLst/>
          </a:prstGeom>
          <a:noFill/>
        </p:spPr>
      </p:pic>
      <p:pic>
        <p:nvPicPr>
          <p:cNvPr id="6" name="Picture 2" descr="E:\Тос ия\ТОС и я спортивная семь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888588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ugramegasport.ru/spartakiady/files/logos/logo_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4287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9552" y="476672"/>
            <a:ext cx="6584559" cy="1440160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Совета ТОС №18 и Центром физкультуры и спорта  мэрии городского  округа   Тольятти  для  жителей  микрорайона  были организованы и проведены семейные старты «Папа, мама, я - спортивная семья», которые  состоялись   на  спортивной площадке школы № 4 г. Тольятти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7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IMG_0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5" y="476672"/>
            <a:ext cx="3626053" cy="24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61772" y="404664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семейных стартах первое место заняла семья Беляевых, 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   сертификат  на  получение  финансовой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 Семья  Беляевых  воспитывает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пятерых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сыновей.  Беляева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 являясь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 совета  ТОС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ринимает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активное участие в проведении праздничных  мероприятий на территории микрорайона, проводит в помещении ТОС для женщин всех слоев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различных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аксессуаров.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231" y="3082320"/>
            <a:ext cx="38717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 Беляева Л.Н. заняла призовое  место в конкурсе «Мисс микрорайона», в 2015 году Беляевой Л.Н.  было вручено благодарственное письмо от главы администрации Центрального района в честь  20-летия  образования  ТОС №18.  </a:t>
            </a:r>
            <a:endParaRPr lang="ru-RU" dirty="0"/>
          </a:p>
        </p:txBody>
      </p:sp>
      <p:pic>
        <p:nvPicPr>
          <p:cNvPr id="1030" name="Picture 6" descr="http://belizeandiaries.net/wp-content/uploads/2015/06/unnam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61" y="4149080"/>
            <a:ext cx="3623179" cy="24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2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136904" cy="1051560"/>
          </a:xfrm>
        </p:spPr>
        <p:txBody>
          <a:bodyPr anchor="t">
            <a:normAutofit fontScale="90000"/>
          </a:bodyPr>
          <a:lstStyle/>
          <a:p>
            <a:r>
              <a:rPr lang="ru-RU" sz="24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детей»                                                                 </a:t>
            </a:r>
            <a:r>
              <a:rPr lang="ru-RU" sz="18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  содействии  ТД «ВЦМ»  ежегодно 1 июня  проводятся  игры  и конкурсы для детей микрорайона с вручением призов и сувениров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Праздники Тос\DSC00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4675"/>
            <a:ext cx="4010517" cy="279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школа\SAM_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4073236" cy="2809702"/>
          </a:xfrm>
          <a:prstGeom prst="rect">
            <a:avLst/>
          </a:prstGeom>
          <a:noFill/>
        </p:spPr>
      </p:pic>
      <p:pic>
        <p:nvPicPr>
          <p:cNvPr id="10242" name="Picture 2" descr="http://www.revistacarrusel.cl/wp-content/uploads/2015/08/url-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41129"/>
            <a:ext cx="1981200" cy="18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ko44.ru/media/k2/items/cache/37dbbc3adf88653169c412199896e2ab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E:\Масленница\P3020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77072"/>
            <a:ext cx="4000528" cy="2635249"/>
          </a:xfrm>
          <a:prstGeom prst="rect">
            <a:avLst/>
          </a:prstGeom>
          <a:noFill/>
        </p:spPr>
      </p:pic>
      <p:pic>
        <p:nvPicPr>
          <p:cNvPr id="25609" name="Picture 9" descr="E:\Масленница\P3020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612" y="1268760"/>
            <a:ext cx="4006852" cy="2628818"/>
          </a:xfrm>
          <a:prstGeom prst="rect">
            <a:avLst/>
          </a:prstGeom>
          <a:noFill/>
        </p:spPr>
      </p:pic>
      <p:pic>
        <p:nvPicPr>
          <p:cNvPr id="25610" name="Picture 10" descr="E:\Масленница\P3020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448" y="1268760"/>
            <a:ext cx="4000528" cy="2649393"/>
          </a:xfrm>
          <a:prstGeom prst="rect">
            <a:avLst/>
          </a:prstGeom>
          <a:noFill/>
        </p:spPr>
      </p:pic>
      <p:pic>
        <p:nvPicPr>
          <p:cNvPr id="25611" name="Picture 11" descr="E:\Масленница\P3020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448" y="4098138"/>
            <a:ext cx="4000528" cy="26432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7" y="-27384"/>
            <a:ext cx="7905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Масленица»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«Масленицы»  во дворе  домов  на  ул. Победы   с  участием  клуба «Сударушка» созданного в 2005 году  при ТОС № 18 Центрального района городского округа Тольятти</a:t>
            </a:r>
          </a:p>
        </p:txBody>
      </p:sp>
    </p:spTree>
    <p:extLst>
      <p:ext uri="{BB962C8B-B14F-4D97-AF65-F5344CB8AC3E}">
        <p14:creationId xmlns:p14="http://schemas.microsoft.com/office/powerpoint/2010/main" val="24101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A020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36188"/>
            <a:ext cx="3751949" cy="24032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00958" y="27860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09534" y="205120"/>
            <a:ext cx="5013634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Клуб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«Сударушка»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2005 году в ТОС № 18 </a:t>
            </a: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 клуб общения «Сударушка». Руководителем клуба является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Дмитраков Петр Павлович</a:t>
            </a:r>
            <a:r>
              <a:rPr lang="ru-RU" sz="19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 Совета ТОС, атаман </a:t>
            </a:r>
            <a:r>
              <a:rPr lang="ru-RU" sz="19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казачества, член клуба </a:t>
            </a:r>
            <a:r>
              <a:rPr lang="ru-RU" sz="1900" dirty="0"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Ветеран</a:t>
            </a:r>
            <a:r>
              <a:rPr lang="ru-RU" sz="1900" dirty="0" smtClean="0">
                <a:latin typeface="Calibri"/>
                <a:ea typeface="Times New Roman" pitchFamily="18" charset="0"/>
                <a:cs typeface="Times New Roman" pitchFamily="18" charset="0"/>
              </a:rPr>
              <a:t>».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овместно с председателем ТОС № 18 проводит праздничные мероприятия, участвует в различных городских конкурсах, имеет множество грамот и наград.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4" descr="E:\Сударушка\P4180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16150"/>
            <a:ext cx="3456385" cy="29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448" y="5517232"/>
            <a:ext cx="4927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Дмитраков П.П. пишет стихи и песни военных лет, являясь также участником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ансамбля </a:t>
            </a:r>
            <a:r>
              <a:rPr lang="ru-RU" dirty="0"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Лейся</a:t>
            </a:r>
            <a:r>
              <a:rPr lang="ru-RU" dirty="0"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песня»,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встречи с ветеранами микрорайона. </a:t>
            </a:r>
            <a:endParaRPr lang="ru-RU" dirty="0"/>
          </a:p>
        </p:txBody>
      </p:sp>
      <p:pic>
        <p:nvPicPr>
          <p:cNvPr id="9" name="Picture 3" descr="E:\Сударушка\P4180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3456383" cy="29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Дед мороз\P11305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342622"/>
            <a:ext cx="2652201" cy="19891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4" name="Picture 2" descr="E:\Праздники Тос\PC29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46" y="188640"/>
            <a:ext cx="2737381" cy="196525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Picture 8" descr="C:\Documents and Settings\Admin\Рабочий стол\новый год\PC300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85940"/>
            <a:ext cx="2521892" cy="190715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95536" y="4436986"/>
            <a:ext cx="5316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Нового года пришли к детям пришли Дед Мороз со Снегурочкой , вручили сладкие подарки и игрушки, доставив детям радость и незабываемые дни детства.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7" descr="C:\Documents and Settings\Admin\Рабочий стол\новый год\PC290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746" y="2313933"/>
            <a:ext cx="2737381" cy="205303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712033" y="4437112"/>
            <a:ext cx="3196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ТД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«ВЦМ»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ёлка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микрорайона </a:t>
            </a:r>
          </a:p>
        </p:txBody>
      </p:sp>
      <p:pic>
        <p:nvPicPr>
          <p:cNvPr id="3074" name="Picture 2" descr="http://gifok.net/images/2015/03/01/dfdfe14fe3c21b0f.m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05264"/>
            <a:ext cx="47625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663" y="186684"/>
            <a:ext cx="523337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пороге Дед Мороз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Активом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ТОС №18 и коммерческими предпринимателями, которые оказали спонсорскую помощь, проведена  благотворительная акция «На пороге Дед Мороз» для детей из многодетных семей и детей  с  ограниченными возможностями.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3168352"/>
          </a:xfrm>
        </p:spPr>
        <p:txBody>
          <a:bodyPr anchor="t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Территориальное общественное самоуправление                           № 18 Центрального района городского округа Тольятти  осуществляет свою деятельность  с 1995 года.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Жители  микрорайона, проживающие в границах ТОС № 18  Центрального района городского округа Тольятти,  Совет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ТОС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№ 18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живут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работают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  девизом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Пока народ  и  ТОС едины - они  всегда непобедимы!»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www.tgl.ru/files/tinymce/dsc09776_file_1438061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284989"/>
            <a:ext cx="4104456" cy="30783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1830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410944" cy="144016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и порядок прежде всего!»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вопросов местного значения Совет ТОС № 18 проводит познавательные мероприятия для  населением микрорайона с участием представителей  социальных и  правоохранительных органов:</a:t>
            </a:r>
            <a:endParaRPr lang="ru-RU" sz="1800" dirty="0"/>
          </a:p>
        </p:txBody>
      </p:sp>
      <p:pic>
        <p:nvPicPr>
          <p:cNvPr id="17410" name="Picture 2" descr="E:\Милосердие\IMG_2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412196" cy="1809147"/>
          </a:xfrm>
          <a:prstGeom prst="rect">
            <a:avLst/>
          </a:prstGeom>
          <a:noFill/>
        </p:spPr>
      </p:pic>
      <p:pic>
        <p:nvPicPr>
          <p:cNvPr id="5" name="Picture 2" descr="E:\Милосердие\IMG_3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00808"/>
            <a:ext cx="2328214" cy="18271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136" y="3789040"/>
            <a:ext cx="533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содействии  Городского благотворительного фонда «Фонд Тольятти»  и центром социального обслуживания  населения  были организованы и проведены  бесплатные курсы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«Сестер милосердия»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уходу за больными  людьми. Курсы посещали женщины микрорайона после чего всем были вручены сертификаты.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 курсов  уверенны, что они смогут  помочь  родным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близким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тяжелой жизненной ситуации.</a:t>
            </a:r>
          </a:p>
        </p:txBody>
      </p:sp>
      <p:pic>
        <p:nvPicPr>
          <p:cNvPr id="6" name="Picture 2" descr="E:\Сходы граждан\DSC0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79949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2279774"/>
            <a:ext cx="3050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населения с участковыми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полиции № 24 У МВД России по г. Тольятти</a:t>
            </a:r>
            <a:endParaRPr lang="ru-RU" sz="1600" dirty="0"/>
          </a:p>
        </p:txBody>
      </p:sp>
      <p:pic>
        <p:nvPicPr>
          <p:cNvPr id="8" name="Picture 2" descr="E:\Сходы граждан\DSC00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8"/>
            <a:ext cx="2844400" cy="20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22392" y="5589240"/>
            <a:ext cx="2870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инспекторами  86 пожарно-спасательной части ФГКУ «31 отряд ФГПС по Самарской области» </a:t>
            </a:r>
            <a:endParaRPr lang="ru-RU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проекты ТОС: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«70-летие Победы в Великой Отечественной войне»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E:\День Победы\DSC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82796" cy="2880319"/>
          </a:xfrm>
          <a:prstGeom prst="rect">
            <a:avLst/>
          </a:prstGeom>
          <a:noFill/>
        </p:spPr>
      </p:pic>
      <p:pic>
        <p:nvPicPr>
          <p:cNvPr id="4100" name="Picture 4" descr="http://omgups.net/images/News/iatit/bez-ime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44" y="1340768"/>
            <a:ext cx="1901786" cy="14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День Победы\P50810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44" y="3068960"/>
            <a:ext cx="38496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653136"/>
            <a:ext cx="4248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ветераны микрорайона были приглашены на мероприятие посвященное 70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-летию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Победы в школу № 13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Тольятти  на  спектакль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зори здесь тихие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2656"/>
            <a:ext cx="3960440" cy="2448272"/>
          </a:xfrm>
        </p:spPr>
        <p:txBody>
          <a:bodyPr anchor="t"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На  </a:t>
            </a:r>
            <a:r>
              <a:rPr lang="ru-RU" sz="1800" dirty="0">
                <a:effectLst/>
              </a:rPr>
              <a:t>площади  </a:t>
            </a:r>
            <a:r>
              <a:rPr lang="ru-RU" sz="1800" dirty="0" smtClean="0">
                <a:effectLst/>
              </a:rPr>
              <a:t> у  </a:t>
            </a:r>
            <a:r>
              <a:rPr lang="ru-RU" sz="1800" dirty="0">
                <a:effectLst/>
              </a:rPr>
              <a:t>ТД «ВЦМ»  Советом ТОС </a:t>
            </a:r>
            <a:r>
              <a:rPr lang="ru-RU" sz="1800" dirty="0" smtClean="0">
                <a:effectLst/>
              </a:rPr>
              <a:t>№ 18 </a:t>
            </a:r>
            <a:r>
              <a:rPr lang="ru-RU" sz="1800" dirty="0">
                <a:effectLst/>
              </a:rPr>
              <a:t>было организовано и проведено </a:t>
            </a:r>
            <a:r>
              <a:rPr lang="ru-RU" sz="1800" dirty="0" smtClean="0">
                <a:effectLst/>
              </a:rPr>
              <a:t>для </a:t>
            </a:r>
            <a:r>
              <a:rPr lang="ru-RU" sz="1800" dirty="0">
                <a:effectLst/>
              </a:rPr>
              <a:t>ветеранов микрорайона праздничное мероприятие </a:t>
            </a:r>
            <a:r>
              <a:rPr lang="ru-RU" sz="1800" dirty="0" smtClean="0">
                <a:effectLst/>
              </a:rPr>
              <a:t>«</a:t>
            </a:r>
            <a:r>
              <a:rPr lang="ru-RU" sz="1800" dirty="0">
                <a:effectLst/>
              </a:rPr>
              <a:t>Да здравствует </a:t>
            </a:r>
            <a:r>
              <a:rPr lang="ru-RU" sz="1800" dirty="0" smtClean="0">
                <a:effectLst/>
              </a:rPr>
              <a:t>синий платочек</a:t>
            </a:r>
            <a:r>
              <a:rPr lang="ru-RU" sz="1800" dirty="0">
                <a:effectLst/>
              </a:rPr>
              <a:t>», </a:t>
            </a:r>
            <a:r>
              <a:rPr lang="ru-RU" sz="1800" dirty="0" smtClean="0">
                <a:effectLst/>
              </a:rPr>
              <a:t>на </a:t>
            </a:r>
            <a:r>
              <a:rPr lang="ru-RU" sz="1800" dirty="0">
                <a:effectLst/>
              </a:rPr>
              <a:t>котором выступили </a:t>
            </a:r>
            <a:r>
              <a:rPr lang="ru-RU" sz="1800" dirty="0" smtClean="0">
                <a:effectLst/>
              </a:rPr>
              <a:t>с </a:t>
            </a:r>
            <a:r>
              <a:rPr lang="ru-RU" sz="1800" dirty="0">
                <a:effectLst/>
              </a:rPr>
              <a:t>концертной программой  дети  начальных  классов  школы № 13  г. Тольятти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:\День Победы\P52012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932040" y="3107050"/>
            <a:ext cx="40640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E:\День Победы\P508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4307840" cy="3230880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2" name="Picture 2" descr="http://i.ytimg.com/vi/qn_X1lr7tSc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789040"/>
            <a:ext cx="4206240" cy="23660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5415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32848" cy="1916832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«Тольятти – чистый город!» 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 микрорайона  активно  участвует  в 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   городского   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субботника    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  санитарной    очистке    придомовых    территорий   в   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 дней 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«Тольятти – чистый  город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E:\Субботники\P427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318" y="2259801"/>
            <a:ext cx="3641722" cy="2581772"/>
          </a:xfrm>
          <a:prstGeom prst="rect">
            <a:avLst/>
          </a:prstGeom>
          <a:noFill/>
        </p:spPr>
      </p:pic>
      <p:pic>
        <p:nvPicPr>
          <p:cNvPr id="8" name="Picture 4" descr="E:\Субботники\P4271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45" y="2259801"/>
            <a:ext cx="3752527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51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30622"/>
            <a:ext cx="749808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 придомовых территорий,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комфорта  и уюта  в микрорайоне  Совет ТОС № 18  ежегодно  проводит 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 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двор, дом, подъезд», 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цветник» с вручением дипломов 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 участникам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:\Субботники\DSC0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3151"/>
            <a:ext cx="3556450" cy="2647936"/>
          </a:xfrm>
          <a:prstGeom prst="rect">
            <a:avLst/>
          </a:prstGeom>
          <a:noFill/>
        </p:spPr>
      </p:pic>
      <p:pic>
        <p:nvPicPr>
          <p:cNvPr id="5" name="Picture 6" descr="E:\Субботники\P5171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9" y="4144005"/>
            <a:ext cx="3528392" cy="2597363"/>
          </a:xfrm>
          <a:prstGeom prst="rect">
            <a:avLst/>
          </a:prstGeom>
          <a:noFill/>
        </p:spPr>
      </p:pic>
      <p:pic>
        <p:nvPicPr>
          <p:cNvPr id="6" name="Picture 5" descr="E:\Конкурс на двор подъезд\P5171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144005"/>
            <a:ext cx="3600400" cy="2597363"/>
          </a:xfrm>
          <a:prstGeom prst="rect">
            <a:avLst/>
          </a:prstGeom>
          <a:noFill/>
        </p:spPr>
      </p:pic>
      <p:pic>
        <p:nvPicPr>
          <p:cNvPr id="7170" name="Picture 2" descr="http://www.city.kherson.ua/photos/subbotn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61" y="1363077"/>
            <a:ext cx="2801493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8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Уборка леса\P4270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864" y="1447026"/>
            <a:ext cx="4455414" cy="30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98080" cy="1156990"/>
          </a:xfrm>
          <a:solidFill>
            <a:schemeClr val="tx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Возродим лес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Тольятти»                                                                        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2010  году  большой    пожар  уничтожил  лес  в черте города. Совет ТОС вместе  с жителями  микрорайона  приняли  активное  участие в посадке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саженцев деревьев и кустарников.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E:\Посадка леса\IMG_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23540"/>
            <a:ext cx="2571768" cy="2160240"/>
          </a:xfrm>
          <a:prstGeom prst="rect">
            <a:avLst/>
          </a:prstGeom>
          <a:noFill/>
        </p:spPr>
      </p:pic>
      <p:pic>
        <p:nvPicPr>
          <p:cNvPr id="7" name="Picture 3" descr="E:\Посадка леса\P4261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510817"/>
            <a:ext cx="2510444" cy="2167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38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3771563"/>
            <a:ext cx="4032448" cy="305712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5" descr="E:\Самый молодой активист микрорайона\PA1805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3616423"/>
            <a:ext cx="3332480" cy="2499360"/>
          </a:xfrm>
          <a:prstGeom prst="rect">
            <a:avLst/>
          </a:prstGeom>
          <a:noFill/>
        </p:spPr>
      </p:pic>
      <p:pic>
        <p:nvPicPr>
          <p:cNvPr id="6" name="Picture 2" descr="E:\Уборка леса\P6121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8164"/>
            <a:ext cx="4178517" cy="31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cs11050.vk.me/g38608950/a_672b11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624723.vk.me/v624723630/28f68/iZOLv2rUSQ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88" y="3933056"/>
            <a:ext cx="3145028" cy="23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6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пискалы\DSC003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1600" y="2132854"/>
            <a:ext cx="3100334" cy="22248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248" y="41956"/>
            <a:ext cx="7211144" cy="20909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Российские святыни»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 проекта 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Советом ТОС 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 и   проведена   благотворительная  акция 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селе  «Пискалы»  Ставропольского района  Самарской  области  по  оказанию  помощи  в   уборке сорняка,  посадке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саженцев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цветов на святом источнике.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E:\пискалы\DSC003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7317" y="2090900"/>
            <a:ext cx="3110006" cy="2332503"/>
          </a:xfrm>
          <a:prstGeom prst="rect">
            <a:avLst/>
          </a:prstGeom>
          <a:noFill/>
        </p:spPr>
      </p:pic>
      <p:pic>
        <p:nvPicPr>
          <p:cNvPr id="7" name="Picture 5" descr="E:\пискалы\DSC004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7317" y="4511185"/>
            <a:ext cx="3084924" cy="2244721"/>
          </a:xfrm>
          <a:prstGeom prst="rect">
            <a:avLst/>
          </a:prstGeom>
          <a:noFill/>
        </p:spPr>
      </p:pic>
      <p:pic>
        <p:nvPicPr>
          <p:cNvPr id="8" name="Picture 2" descr="E:\Досуг\DSC00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423403"/>
            <a:ext cx="3096344" cy="231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195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Углы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Воздушный 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Апекс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Аптека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Эркер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стин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Бумажн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Изящ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</TotalTime>
  <Words>739</Words>
  <Application>Microsoft Office PowerPoint</Application>
  <PresentationFormat>Экран (4:3)</PresentationFormat>
  <Paragraphs>41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Твердый переплет</vt:lpstr>
      <vt:lpstr>Аптека</vt:lpstr>
      <vt:lpstr>1_Эркер</vt:lpstr>
      <vt:lpstr>1_Остин</vt:lpstr>
      <vt:lpstr>Исполнительная</vt:lpstr>
      <vt:lpstr>Солнцестояние</vt:lpstr>
      <vt:lpstr>Бумажная</vt:lpstr>
      <vt:lpstr>1_Бумажная</vt:lpstr>
      <vt:lpstr>Изящная</vt:lpstr>
      <vt:lpstr>Углы</vt:lpstr>
      <vt:lpstr>Воздушный поток</vt:lpstr>
      <vt:lpstr>Апекс</vt:lpstr>
      <vt:lpstr>Тема Office</vt:lpstr>
      <vt:lpstr>1_Аптека</vt:lpstr>
      <vt:lpstr>Презентация PowerPoint</vt:lpstr>
      <vt:lpstr>Территориальное общественное самоуправление                           № 18 Центрального района городского округа Тольятти  осуществляет свою деятельность  с 1995 года. Жители  микрорайона, проживающие в границах ТОС № 18  Центрального района городского округа Тольятти,  Совет         ТОС № 18  живут  и  работают  под  девизом                                             «Пока народ  и  ТОС едины - они  всегда непобедимы!» </vt:lpstr>
      <vt:lpstr> Лучшие проекты ТОС:   «70-летие Победы в Великой Отечественной войне»</vt:lpstr>
      <vt:lpstr> На  площади   у  ТД «ВЦМ»  Советом ТОС № 18 было организовано и проведено для ветеранов микрорайона праздничное мероприятие «Да здравствует синий платочек», на котором выступили с концертной программой  дети  начальных  классов  школы № 13  г. Тольятти</vt:lpstr>
      <vt:lpstr>  «Тольятти – чистый город!»     Население  микрорайона  активно  участвует  в  проведении    городского        субботника     по   санитарной    очистке    придомовых    территорий   в       рамках  дней  «Тольятти – чистый  город».  </vt:lpstr>
      <vt:lpstr> Для  благоустройства  придомовых территорий, повышения комфорта  и уюта  в микрорайоне  Совет ТОС № 18  ежегодно  проводит  конкурсы   «Лучший двор, дом, подъезд»,  «Лучший цветник» с вручением дипломов   и призов участникам </vt:lpstr>
      <vt:lpstr> «Возродим лес Тольятти»                                                                                  В 2010  году  большой    пожар  уничтожил  лес  в черте города. Совет ТОС вместе  с жителями  микрорайона  приняли  активное  участие в посадке  саженцев деревьев и кустарников.  </vt:lpstr>
      <vt:lpstr>Презентация PowerPoint</vt:lpstr>
      <vt:lpstr>«Сохраним Российские святыни» В рамках  проекта  Советом ТОС  организована  и   проведена   благотворительная  акция  в селе  «Пискалы»  Ставропольского района  Самарской  области  по  оказанию  помощи  в   уборке сорняка,  посадке саженцев и цветов на святом источнике. </vt:lpstr>
      <vt:lpstr>«Богатырская слобода»</vt:lpstr>
      <vt:lpstr>«Сосед и я дружная семья»  Советом  ТОС №18   и  жителями микрорайона  на  спортивной  площадке школы    № 4  г. Тольятти   было организовано и проведено мероприятие  в честь   всероссийской   акции  «Международный  день соседей».</vt:lpstr>
      <vt:lpstr>«Объедини всех нас праздник «Яблочный спас»!     Каждый год  19 августа  активом ТОС № 18  и  жителями  микрорайона проводится  праздник «Яблочный спас» с угощением всех участников праздника освещенными яблоками и яблочными  пирогами </vt:lpstr>
      <vt:lpstr>«Чистота залог здоровья»  Проведение  ежегодной   туристической  поездки  многодетных  и малоимущих семей   на  «Омике»   в  с. Березовка   с  организацией  «Зеленой стоянки» на  берегу  р. Волги. В рамках проведения мероприятия проводится  акция  «Чистота залог здоровья» по санитарной  очистке  берега  реки  от мусора, праздничная программа «День Нептуна», игры и конкурсы участников поездки. </vt:lpstr>
      <vt:lpstr>«Папа, мама, я – спортивная семья!»</vt:lpstr>
      <vt:lpstr>Презентация PowerPoint</vt:lpstr>
      <vt:lpstr>«День защиты детей»                                                                 При  содействии  ТД «ВЦМ»  ежегодно 1 июня  проводятся  игры  и конкурсы для детей микрорайона с вручением призов и сувениров</vt:lpstr>
      <vt:lpstr>Презентация PowerPoint</vt:lpstr>
      <vt:lpstr>Презентация PowerPoint</vt:lpstr>
      <vt:lpstr>Презентация PowerPoint</vt:lpstr>
      <vt:lpstr>«Безопасность и порядок прежде всего!» Для решения вопросов местного значения Совет ТОС № 18 проводит познавательные мероприятия для  населением микрорайона с участием представителей  социальных и  правоохранительных органов: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Валентина Евгеньевна</cp:lastModifiedBy>
  <cp:revision>133</cp:revision>
  <dcterms:created xsi:type="dcterms:W3CDTF">2015-12-13T14:09:07Z</dcterms:created>
  <dcterms:modified xsi:type="dcterms:W3CDTF">2015-12-17T11:01:25Z</dcterms:modified>
</cp:coreProperties>
</file>