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0" r:id="rId3"/>
    <p:sldId id="378" r:id="rId4"/>
    <p:sldId id="346" r:id="rId5"/>
    <p:sldId id="376" r:id="rId6"/>
    <p:sldId id="377" r:id="rId7"/>
    <p:sldId id="360" r:id="rId8"/>
    <p:sldId id="361" r:id="rId9"/>
    <p:sldId id="389" r:id="rId10"/>
    <p:sldId id="391" r:id="rId11"/>
    <p:sldId id="364" r:id="rId12"/>
    <p:sldId id="386" r:id="rId13"/>
    <p:sldId id="384" r:id="rId14"/>
    <p:sldId id="385" r:id="rId15"/>
    <p:sldId id="260" r:id="rId16"/>
  </p:sldIdLst>
  <p:sldSz cx="9144000" cy="6858000" type="screen4x3"/>
  <p:notesSz cx="6797675" cy="9926638"/>
  <p:defaultTextStyle>
    <a:defPPr>
      <a:defRPr lang="ru-RU"/>
    </a:defPPr>
    <a:lvl1pPr marL="0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6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2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8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5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1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17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3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CC0066"/>
    <a:srgbClr val="A50021"/>
    <a:srgbClr val="CCFFFF"/>
    <a:srgbClr val="CCFFCC"/>
    <a:srgbClr val="FFFF99"/>
    <a:srgbClr val="66CCFF"/>
    <a:srgbClr val="FF99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743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asha\Desktop\&#1052;&#1086;&#1080;%20&#1076;&#1086;&#1082;&#1091;&#1084;&#1077;&#1085;&#1090;&#1099;\2023\&#1054;&#1058;&#1063;&#1045;&#1058;&#1067;\&#1074;%20&#1044;&#1059;&#1052;&#1059;\&#1079;&#1072;%202023%20&#1075;&#1086;&#1076;\&#1055;&#1088;&#1077;&#1079;&#1077;&#1085;&#1090;&#1072;&#1094;&#1080;&#1103;%20&#1080;%20&#1076;&#1086;&#1082;&#1083;&#1072;&#1076;\&#1044;&#1072;&#1085;&#1085;&#1099;&#1077;%20&#1087;&#1086;%20&#1076;&#1086;&#1093;&#1086;&#1076;&#1072;&#1084;%20(&#1073;&#1083;&#1080;&#1085;)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ERVER\Fmh\&#1058;&#1088;&#1072;&#1085;&#1089;&#1087;&#1086;&#1088;&#1090;-&#1080;&#1085;&#1074;&#1077;&#1089;&#1090;&#1080;&#1094;&#1080;&#1080;\&#1054;&#1090;&#1095;&#1077;&#1090;&#1099;\&#1054;&#1090;&#1095;&#1077;&#1090;&#1099;%20&#1079;&#1072;%202023%20&#1075;&#1086;&#1076;\12%20&#1084;&#1077;&#1089;&#1103;&#1094;&#1077;&#1074;%202023\&#1044;&#1083;&#1103;%20&#1089;&#1083;&#1072;&#1081;&#1076;&#1072;\&#1044;&#1083;&#1103;%20&#1089;&#1083;&#1072;&#1081;&#1076;&#1072;%20&#1087;&#1086;%20&#1076;&#1086;&#1088;&#1086;&#1075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7862013127113E-2"/>
          <c:y val="3.9044279301495489E-2"/>
          <c:w val="0.85088769801993103"/>
          <c:h val="0.81486120552699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16 330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74-46EB-83E3-B61F8D1ECC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19 432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74-46EB-83E3-B61F8D1ECC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3900000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16330</c:v>
                </c:pt>
                <c:pt idx="1">
                  <c:v>19432</c:v>
                </c:pt>
                <c:pt idx="2">
                  <c:v>18848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40-4335-AC3D-14243605DF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15 794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474-46EB-83E3-B61F8D1ECCE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18 562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474-46EB-83E3-B61F8D1ECC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3900000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15794</c:v>
                </c:pt>
                <c:pt idx="1">
                  <c:v>18562</c:v>
                </c:pt>
                <c:pt idx="2">
                  <c:v>18384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40-4335-AC3D-14243605DF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40-4335-AC3D-14243605DF1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 (+)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0"/>
                    <a:satMod val="300000"/>
                  </a:schemeClr>
                </a:gs>
                <a:gs pos="34000">
                  <a:schemeClr val="accent6">
                    <a:tint val="13500"/>
                    <a:satMod val="250000"/>
                  </a:schemeClr>
                </a:gs>
                <a:gs pos="100000">
                  <a:schemeClr val="accent6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710507066545417E-3"/>
                  <c:y val="-4.97991602098724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40-4335-AC3D-14243605DF1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0507066545417E-3"/>
                  <c:y val="-3.03865250491066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040-4335-AC3D-14243605DF1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710507066545417E-3"/>
                  <c:y val="-0.130754778278129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40-4335-AC3D-14243605DF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536</c:v>
                </c:pt>
                <c:pt idx="1">
                  <c:v>870</c:v>
                </c:pt>
                <c:pt idx="2">
                  <c:v>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040-4335-AC3D-14243605D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793928"/>
        <c:axId val="112800592"/>
      </c:barChart>
      <c:catAx>
        <c:axId val="11279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2800592"/>
        <c:crosses val="autoZero"/>
        <c:auto val="1"/>
        <c:lblAlgn val="ctr"/>
        <c:lblOffset val="100"/>
        <c:noMultiLvlLbl val="0"/>
      </c:catAx>
      <c:valAx>
        <c:axId val="112800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crossAx val="112793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Типология проектов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70B-48F2-8F76-A12A3266A7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0B-48F2-8F76-A12A3266A7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6B-4745-9A96-F0E21FB12E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B-4745-9A96-F0E21FB12E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70B-48F2-8F76-A12A3266A7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70B-48F2-8F76-A12A3266A757}"/>
              </c:ext>
            </c:extLst>
          </c:dPt>
          <c:dLbls>
            <c:dLbl>
              <c:idx val="2"/>
              <c:layout>
                <c:manualLayout>
                  <c:x val="-4.5906902477178234E-2"/>
                  <c:y val="-0.190798807197811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66B-4745-9A96-F0E21FB12E1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475271604047257E-2"/>
                  <c:y val="-0.131444783209741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6B-4745-9A96-F0E21FB12E1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Спортивные площадки - 10 проектов - 60 млн.руб.</c:v>
                </c:pt>
                <c:pt idx="1">
                  <c:v>Детские площадки - 8 проектов - 16 млн.руб.</c:v>
                </c:pt>
                <c:pt idx="2">
                  <c:v>Благоустройство скверов и дворовых территорий - 5 проектов  - 7 млн.руб.</c:v>
                </c:pt>
                <c:pt idx="3">
                  <c:v>Устройство парковки - 1 проект - 2 млн.руб.</c:v>
                </c:pt>
                <c:pt idx="4">
                  <c:v>Популяризация спорта  - 2 проекта - 23 млн.руб. </c:v>
                </c:pt>
                <c:pt idx="5">
                  <c:v>Капитальный ремонт и приобретение - 6 проектов - 58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16</c:v>
                </c:pt>
                <c:pt idx="2">
                  <c:v>7</c:v>
                </c:pt>
                <c:pt idx="3">
                  <c:v>2</c:v>
                </c:pt>
                <c:pt idx="4">
                  <c:v>23</c:v>
                </c:pt>
                <c:pt idx="5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6B-4745-9A96-F0E21FB12E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601586036263644E-2"/>
          <c:y val="0.56868268365786168"/>
          <c:w val="0.87769343552257484"/>
          <c:h val="0.431317316342138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12819475084769"/>
          <c:y val="1.2992387391365249E-2"/>
          <c:w val="0.83974278431144322"/>
          <c:h val="0.607716583204965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на 01.01.2023                                 (факт)</c:v>
                </c:pt>
                <c:pt idx="1">
                  <c:v>на 01.01.2024                (первоначальный план)</c:v>
                </c:pt>
                <c:pt idx="2">
                  <c:v>на 01.01.2024                    (уточненный план)</c:v>
                </c:pt>
                <c:pt idx="3">
                  <c:v>на 01.01.2024                                 (факт)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4"/>
                <c:pt idx="0">
                  <c:v>3900</c:v>
                </c:pt>
                <c:pt idx="1">
                  <c:v>4153</c:v>
                </c:pt>
                <c:pt idx="2">
                  <c:v>3439</c:v>
                </c:pt>
                <c:pt idx="3">
                  <c:v>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13-4F35-BF89-197D7FB4C5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13-4F35-BF89-197D7FB4C5A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strike="noStrike" cap="none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на 01.01.2023                                 (факт)</c:v>
                </c:pt>
                <c:pt idx="1">
                  <c:v>на 01.01.2024                (первоначальный план)</c:v>
                </c:pt>
                <c:pt idx="2">
                  <c:v>на 01.01.2024                    (уточненный план)</c:v>
                </c:pt>
                <c:pt idx="3">
                  <c:v>на 01.01.2024                                 (факт)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4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13-4F35-BF89-197D7FB4C5A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Уровень муниципального долга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на 01.01.2023                                 (факт)</c:v>
                </c:pt>
                <c:pt idx="1">
                  <c:v>на 01.01.2024                (первоначальный план)</c:v>
                </c:pt>
                <c:pt idx="2">
                  <c:v>на 01.01.2024                    (уточненный план)</c:v>
                </c:pt>
                <c:pt idx="3">
                  <c:v>на 01.01.2024                                 (факт)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B13-4F35-BF89-197D7FB4C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794712"/>
        <c:axId val="112799024"/>
        <c:axId val="0"/>
      </c:bar3DChart>
      <c:catAx>
        <c:axId val="112794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799024"/>
        <c:crosses val="autoZero"/>
        <c:auto val="1"/>
        <c:lblAlgn val="ctr"/>
        <c:lblOffset val="100"/>
        <c:noMultiLvlLbl val="0"/>
      </c:catAx>
      <c:valAx>
        <c:axId val="112799024"/>
        <c:scaling>
          <c:orientation val="minMax"/>
          <c:max val="6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794712"/>
        <c:crosses val="autoZero"/>
        <c:crossBetween val="between"/>
        <c:majorUnit val="1000"/>
        <c:minorUnit val="200"/>
      </c:valAx>
    </c:plotArea>
    <c:legend>
      <c:legendPos val="b"/>
      <c:layout>
        <c:manualLayout>
          <c:xMode val="edge"/>
          <c:yMode val="edge"/>
          <c:x val="2.971382613714537E-2"/>
          <c:y val="0.71848090714302371"/>
          <c:w val="0.67414808848399699"/>
          <c:h val="4.2427277843033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43640980198762"/>
          <c:y val="0.16703645032536651"/>
          <c:w val="0.8478647745588721"/>
          <c:h val="0.831607572722048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51-4FF7-B5FA-8EFADBC121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51-4FF7-B5FA-8EFADBC121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51-4FF7-B5FA-8EFADBC121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51-4FF7-B5FA-8EFADBC121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1-4FF7-B5FA-8EFADBC121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B51-4FF7-B5FA-8EFADBC121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B51-4FF7-B5FA-8EFADBC121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B51-4FF7-B5FA-8EFADBC121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B51-4FF7-B5FA-8EFADBC121B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B51-4FF7-B5FA-8EFADBC121B3}"/>
              </c:ext>
            </c:extLst>
          </c:dPt>
          <c:dLbls>
            <c:dLbl>
              <c:idx val="0"/>
              <c:layout>
                <c:manualLayout>
                  <c:x val="-0.28368797081422875"/>
                  <c:y val="-0.139958999207939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0" baseline="0" dirty="0">
                        <a:solidFill>
                          <a:schemeClr val="bg1"/>
                        </a:solidFill>
                      </a:rPr>
                      <a:t>НДФЛ; 5 817; 62%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087325422623291"/>
                  <c:y val="-0.198685375989592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0" baseline="0" dirty="0">
                        <a:solidFill>
                          <a:schemeClr val="bg1"/>
                        </a:solidFill>
                      </a:rPr>
                      <a:t>Налоги на совокупный доход (УСН; ЕСХН; ПСН);</a:t>
                    </a:r>
                  </a:p>
                  <a:p>
                    <a:pPr>
                      <a:defRPr sz="1300" b="0">
                        <a:solidFill>
                          <a:schemeClr val="bg1"/>
                        </a:solidFill>
                      </a:defRPr>
                    </a:pPr>
                    <a:r>
                      <a:rPr lang="ru-RU" sz="1300" b="0" baseline="0" dirty="0">
                        <a:solidFill>
                          <a:schemeClr val="bg1"/>
                        </a:solidFill>
                      </a:rPr>
                      <a:t> 713;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B51-4FF7-B5FA-8EFADBC121B3}"/>
                </c:ext>
                <c:ext xmlns:c15="http://schemas.microsoft.com/office/drawing/2012/chart" uri="{CE6537A1-D6FC-4f65-9D91-7224C49458BB}">
                  <c15:layout>
                    <c:manualLayout>
                      <c:w val="0.24856621516154384"/>
                      <c:h val="0.1305285406129520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876515064634414"/>
                  <c:y val="-0.120706210035772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>
                        <a:solidFill>
                          <a:schemeClr val="bg1"/>
                        </a:solidFill>
                      </a:rPr>
                      <a:t>НИФЛ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; 961; </a:t>
                    </a:r>
                  </a:p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8055800699563848"/>
                  <c:y val="4.67049916416187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00" b="0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dirty="0">
                        <a:solidFill>
                          <a:schemeClr val="bg1"/>
                        </a:solidFill>
                      </a:rPr>
                      <a:t>Земельный налог</a:t>
                    </a:r>
                    <a:r>
                      <a:rPr lang="ru-RU" sz="13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>
                      <a:defRPr sz="1300" b="0">
                        <a:solidFill>
                          <a:schemeClr val="bg1"/>
                        </a:solidFill>
                      </a:defRPr>
                    </a:pPr>
                    <a:r>
                      <a:rPr lang="ru-RU" sz="1300" baseline="0" dirty="0">
                        <a:solidFill>
                          <a:schemeClr val="bg1"/>
                        </a:solidFill>
                      </a:rPr>
                      <a:t>526;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0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730808136013562"/>
                  <c:y val="7.40319075346779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Аренда земельных участков; 399;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349757061043397"/>
                  <c:y val="1.86533534588248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Аренда имущества; </a:t>
                    </a:r>
                  </a:p>
                  <a:p>
                    <a:pPr>
                      <a:defRPr sz="1400" b="0">
                        <a:solidFill>
                          <a:schemeClr val="tx1"/>
                        </a:solidFill>
                      </a:defRPr>
                    </a:pPr>
                    <a:r>
                      <a:rPr lang="ru-RU" baseline="0" dirty="0"/>
                      <a:t>97; 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B51-4FF7-B5FA-8EFADBC121B3}"/>
                </c:ext>
                <c:ext xmlns:c15="http://schemas.microsoft.com/office/drawing/2012/chart" uri="{CE6537A1-D6FC-4f65-9D91-7224C49458BB}">
                  <c15:layout>
                    <c:manualLayout>
                      <c:w val="0.20572926932849753"/>
                      <c:h val="9.5117639941598914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395771213592755"/>
                  <c:y val="-0.101363761910120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734475739254809E-2"/>
                  <c:y val="-6.84149129469019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Доходы от реализации имущества;</a:t>
                    </a:r>
                  </a:p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 62; 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4676662270500421"/>
                  <c:y val="-8.25726600676785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B51-4FF7-B5FA-8EFADBC121B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8129894169465097"/>
                  <c:y val="-3.84106341046654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Прочие доходы</a:t>
                    </a:r>
                    <a:r>
                      <a:rPr lang="ru-RU" baseline="0" dirty="0"/>
                      <a:t>; 578;6%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B51-4FF7-B5FA-8EFADBC121B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Блин!$B$2:$B$11</c:f>
              <c:strCache>
                <c:ptCount val="10"/>
                <c:pt idx="0">
                  <c:v>НДФЛ</c:v>
                </c:pt>
                <c:pt idx="1">
                  <c:v>Налоги на совокупный доход (УСН;ЕСХН;ПСН)</c:v>
                </c:pt>
                <c:pt idx="2">
                  <c:v>НИФЛ</c:v>
                </c:pt>
                <c:pt idx="3">
                  <c:v>Земельный налог</c:v>
                </c:pt>
                <c:pt idx="4">
                  <c:v>Аренда земельных участков</c:v>
                </c:pt>
                <c:pt idx="5">
                  <c:v>Аренда имущества</c:v>
                </c:pt>
                <c:pt idx="6">
                  <c:v>Доходы от размещения рекламы</c:v>
                </c:pt>
                <c:pt idx="7">
                  <c:v>Доходы от реализации имущества</c:v>
                </c:pt>
                <c:pt idx="8">
                  <c:v>Доходы от продажи земельных участков</c:v>
                </c:pt>
                <c:pt idx="9">
                  <c:v>Прочие доходы</c:v>
                </c:pt>
              </c:strCache>
            </c:strRef>
          </c:cat>
          <c:val>
            <c:numRef>
              <c:f>Блин!$C$2:$C$11</c:f>
              <c:numCache>
                <c:formatCode>#,##0</c:formatCode>
                <c:ptCount val="10"/>
                <c:pt idx="0">
                  <c:v>5817</c:v>
                </c:pt>
                <c:pt idx="1">
                  <c:v>713</c:v>
                </c:pt>
                <c:pt idx="2">
                  <c:v>961</c:v>
                </c:pt>
                <c:pt idx="3">
                  <c:v>526</c:v>
                </c:pt>
                <c:pt idx="4">
                  <c:v>399</c:v>
                </c:pt>
                <c:pt idx="5">
                  <c:v>97</c:v>
                </c:pt>
                <c:pt idx="6">
                  <c:v>71</c:v>
                </c:pt>
                <c:pt idx="7">
                  <c:v>62</c:v>
                </c:pt>
                <c:pt idx="8">
                  <c:v>124</c:v>
                </c:pt>
                <c:pt idx="9">
                  <c:v>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B51-4FF7-B5FA-8EFADBC121B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2B51-4FF7-B5FA-8EFADBC121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2B51-4FF7-B5FA-8EFADBC121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2B51-4FF7-B5FA-8EFADBC121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2B51-4FF7-B5FA-8EFADBC121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2B51-4FF7-B5FA-8EFADBC121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2B51-4FF7-B5FA-8EFADBC121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2B51-4FF7-B5FA-8EFADBC121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2B51-4FF7-B5FA-8EFADBC121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2B51-4FF7-B5FA-8EFADBC121B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2B51-4FF7-B5FA-8EFADBC121B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Блин!$B$2:$B$11</c:f>
              <c:strCache>
                <c:ptCount val="10"/>
                <c:pt idx="0">
                  <c:v>НДФЛ</c:v>
                </c:pt>
                <c:pt idx="1">
                  <c:v>Налоги на совокупный доход (УСН;ЕСХН;ПСН)</c:v>
                </c:pt>
                <c:pt idx="2">
                  <c:v>НИФЛ</c:v>
                </c:pt>
                <c:pt idx="3">
                  <c:v>Земельный налог</c:v>
                </c:pt>
                <c:pt idx="4">
                  <c:v>Аренда земельных участков</c:v>
                </c:pt>
                <c:pt idx="5">
                  <c:v>Аренда имущества</c:v>
                </c:pt>
                <c:pt idx="6">
                  <c:v>Доходы от размещения рекламы</c:v>
                </c:pt>
                <c:pt idx="7">
                  <c:v>Доходы от реализации имущества</c:v>
                </c:pt>
                <c:pt idx="8">
                  <c:v>Доходы от продажи земельных участков</c:v>
                </c:pt>
                <c:pt idx="9">
                  <c:v>Прочие доходы</c:v>
                </c:pt>
              </c:strCache>
            </c:strRef>
          </c:cat>
          <c:val>
            <c:numRef>
              <c:f>Блин!$D$2:$D$11</c:f>
              <c:numCache>
                <c:formatCode>#,##0.00</c:formatCode>
                <c:ptCount val="10"/>
                <c:pt idx="0">
                  <c:v>62.227214377406938</c:v>
                </c:pt>
                <c:pt idx="1">
                  <c:v>7.6272999572100915</c:v>
                </c:pt>
                <c:pt idx="2">
                  <c:v>10.280273855370119</c:v>
                </c:pt>
                <c:pt idx="3">
                  <c:v>5.6268720581942659</c:v>
                </c:pt>
                <c:pt idx="4">
                  <c:v>3</c:v>
                </c:pt>
                <c:pt idx="5">
                  <c:v>1.0376551133932401</c:v>
                </c:pt>
                <c:pt idx="6">
                  <c:v>0.75952075310226752</c:v>
                </c:pt>
                <c:pt idx="7">
                  <c:v>1</c:v>
                </c:pt>
                <c:pt idx="8">
                  <c:v>1.3264869490800186</c:v>
                </c:pt>
                <c:pt idx="9">
                  <c:v>6.1831407787762016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2B51-4FF7-B5FA-8EFADBC121B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41246363248048"/>
          <c:y val="3.8349310394083201E-2"/>
          <c:w val="0.39233203411818068"/>
          <c:h val="0.87371381064164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Прочие ГРБС (менее 50 млн.руб)</c:v>
                </c:pt>
                <c:pt idx="1">
                  <c:v>Управление взаимодействия с общественностью</c:v>
                </c:pt>
                <c:pt idx="2">
                  <c:v>Дума</c:v>
                </c:pt>
                <c:pt idx="3">
                  <c:v>Департамент общественной безопасности</c:v>
                </c:pt>
                <c:pt idx="4">
                  <c:v>Организационное управление</c:v>
                </c:pt>
                <c:pt idx="5">
                  <c:v>Департамент финансов</c:v>
                </c:pt>
                <c:pt idx="6">
                  <c:v>Департамент градостроительной деятельности</c:v>
                </c:pt>
                <c:pt idx="7">
                  <c:v>Департамент информационных технологий и связи</c:v>
                </c:pt>
                <c:pt idx="8">
                  <c:v>Департамент по управлению муниципальным имуществом</c:v>
                </c:pt>
                <c:pt idx="9">
                  <c:v>Управление физической культуры и спорта</c:v>
                </c:pt>
                <c:pt idx="10">
                  <c:v>Администрация</c:v>
                </c:pt>
                <c:pt idx="11">
                  <c:v>Департамент культуры</c:v>
                </c:pt>
                <c:pt idx="12">
                  <c:v>Департамент городского хозяйства</c:v>
                </c:pt>
                <c:pt idx="13">
                  <c:v>Департамент дорожного хозяйства и транспорта</c:v>
                </c:pt>
                <c:pt idx="14">
                  <c:v>Департамент образования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127</c:v>
                </c:pt>
                <c:pt idx="1">
                  <c:v>85</c:v>
                </c:pt>
                <c:pt idx="2">
                  <c:v>130</c:v>
                </c:pt>
                <c:pt idx="3">
                  <c:v>208</c:v>
                </c:pt>
                <c:pt idx="4">
                  <c:v>237</c:v>
                </c:pt>
                <c:pt idx="5">
                  <c:v>255</c:v>
                </c:pt>
                <c:pt idx="6">
                  <c:v>264</c:v>
                </c:pt>
                <c:pt idx="7">
                  <c:v>378</c:v>
                </c:pt>
                <c:pt idx="8">
                  <c:v>661</c:v>
                </c:pt>
                <c:pt idx="9">
                  <c:v>776</c:v>
                </c:pt>
                <c:pt idx="10">
                  <c:v>795</c:v>
                </c:pt>
                <c:pt idx="11">
                  <c:v>1207</c:v>
                </c:pt>
                <c:pt idx="12">
                  <c:v>2322</c:v>
                </c:pt>
                <c:pt idx="13">
                  <c:v>2458</c:v>
                </c:pt>
                <c:pt idx="14">
                  <c:v>8481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2B-4161-9898-696078625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795888"/>
        <c:axId val="112796280"/>
      </c:barChart>
      <c:catAx>
        <c:axId val="112795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10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796280"/>
        <c:crosses val="autoZero"/>
        <c:auto val="1"/>
        <c:lblAlgn val="l"/>
        <c:lblOffset val="100"/>
        <c:noMultiLvlLbl val="0"/>
      </c:catAx>
      <c:valAx>
        <c:axId val="112796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795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120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74692491426157E-2"/>
          <c:y val="0.14202624209845641"/>
          <c:w val="0.37600359696944996"/>
          <c:h val="0.60494613846324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39-4901-8166-A4A1091357CE}"/>
              </c:ext>
            </c:extLst>
          </c:dPt>
          <c:dPt>
            <c:idx val="1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39-4901-8166-A4A1091357CE}"/>
              </c:ext>
            </c:extLst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39-4901-8166-A4A1091357CE}"/>
              </c:ext>
            </c:extLst>
          </c:dPt>
          <c:dPt>
            <c:idx val="3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39-4901-8166-A4A1091357CE}"/>
              </c:ext>
            </c:extLst>
          </c:dPt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739-4901-8166-A4A1091357CE}"/>
              </c:ext>
            </c:extLst>
          </c:dPt>
          <c:dPt>
            <c:idx val="5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739-4901-8166-A4A1091357CE}"/>
              </c:ext>
            </c:extLst>
          </c:dPt>
          <c:cat>
            <c:strRef>
              <c:f>Лист1!$A$2:$A$7</c:f>
              <c:strCache>
                <c:ptCount val="6"/>
                <c:pt idx="0">
                  <c:v>БЕЗОПАСНЫЕ И КАЧЕСТВЕННЫЕ АВТОМОБИЛЬНЫЕ ДОРОГИ:</c:v>
                </c:pt>
                <c:pt idx="1">
                  <c:v>ЭКОЛОГИЯ:</c:v>
                </c:pt>
                <c:pt idx="2">
                  <c:v>ЖИЛЬЕ И ГОРОДСКАЯ СРЕДА:</c:v>
                </c:pt>
                <c:pt idx="3">
                  <c:v>КУЛЬТУРА:</c:v>
                </c:pt>
                <c:pt idx="4">
                  <c:v>ОБРАЗОВАНИЕ</c:v>
                </c:pt>
                <c:pt idx="5">
                  <c:v>ДЕМОГРАФИЯ: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740.1</c:v>
                </c:pt>
                <c:pt idx="1">
                  <c:v>571.70000000000005</c:v>
                </c:pt>
                <c:pt idx="2">
                  <c:v>152.80000000000001</c:v>
                </c:pt>
                <c:pt idx="3">
                  <c:v>33.4</c:v>
                </c:pt>
                <c:pt idx="4">
                  <c:v>15.4</c:v>
                </c:pt>
                <c:pt idx="5">
                  <c:v>10.4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739-4901-8166-A4A109135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5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71456869650111"/>
          <c:y val="1.4431793360924068E-2"/>
          <c:w val="0.8122030865919353"/>
          <c:h val="0.9812939645345603"/>
        </c:manualLayout>
      </c:layout>
      <c:doughnutChart>
        <c:varyColors val="1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FDB-437E-BD0F-CB4ED189DA34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DB-437E-BD0F-CB4ED189DA3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FDB-437E-BD0F-CB4ED189DA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'[Лист Microsoft Excel.xlsx]Лист1'!$Q$7:$Q$9</c:f>
              <c:strCache>
                <c:ptCount val="3"/>
                <c:pt idx="0">
                  <c:v>МП  "ФСГС"</c:v>
                </c:pt>
                <c:pt idx="1">
                  <c:v>МП "Благоустройство"</c:v>
                </c:pt>
                <c:pt idx="2">
                  <c:v>МП "Тольятти - чистый город</c:v>
                </c:pt>
              </c:strCache>
            </c:strRef>
          </c:cat>
          <c:val>
            <c:numRef>
              <c:f>'[Лист Microsoft Excel.xlsx]Лист1'!$R$7:$R$9</c:f>
              <c:numCache>
                <c:formatCode>0%</c:formatCode>
                <c:ptCount val="3"/>
                <c:pt idx="0">
                  <c:v>0.16</c:v>
                </c:pt>
                <c:pt idx="1">
                  <c:v>0.3</c:v>
                </c:pt>
                <c:pt idx="2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FDB-437E-BD0F-CB4ED189DA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91450846444603E-2"/>
          <c:y val="5.3804020257841305E-2"/>
          <c:w val="0.90265664926119338"/>
          <c:h val="0.9327680498044405"/>
        </c:manualLayout>
      </c:layout>
      <c:doughnut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atte"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AD-45E2-B158-5A505B7553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AD-45E2-B158-5A505B7553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AD-45E2-B158-5A505B7553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8AD-45E2-B158-5A505B7553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8AD-45E2-B158-5A505B7553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8AD-45E2-B158-5A505B7553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8AD-45E2-B158-5A505B75539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8AD-45E2-B158-5A505B75539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8AD-45E2-B158-5A505B75539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8AD-45E2-B158-5A505B75539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8AD-45E2-B158-5A505B75539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8AD-45E2-B158-5A505B7553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'[Инфо к слайду Лесное хозяйство.xlsx]Лист2'!$A$2:$A$7</c:f>
              <c:strCache>
                <c:ptCount val="6"/>
                <c:pt idx="0">
                  <c:v>12 млн.руб. - Содержание МКУ "Тольяттинское лесничество"</c:v>
                </c:pt>
                <c:pt idx="1">
                  <c:v>10 млн.руб. – Лесовосстановление (50 га), агротехнический уход (196,9 га) и обработка почвы (40 га)</c:v>
                </c:pt>
                <c:pt idx="2">
                  <c:v>9 млн.руб. - Организация видеонаблюдения (28 камер) и постов охраны леса (5 постов)</c:v>
                </c:pt>
                <c:pt idx="3">
                  <c:v>5  млн.руб. -Первичные меры пожарной безопасности (7979 га), патрулирование</c:v>
                </c:pt>
                <c:pt idx="4">
                  <c:v>5 млн.руб. - Санитарное содержание лесов (350 га) и ликвидация несанкционированных свалок (600 м3), содержание дендропарка</c:v>
                </c:pt>
                <c:pt idx="5">
                  <c:v>4 млн.руб. - Расчистка неликвидных лесных участков (39,5 га из 64,9 га ) , подготовка лесных участков (45га из 76,1га)</c:v>
                </c:pt>
              </c:strCache>
            </c:strRef>
          </c:cat>
          <c:val>
            <c:numRef>
              <c:f>'[Инфо к слайду Лесное хозяйство.xlsx]Лист2'!$B$2:$B$7</c:f>
              <c:numCache>
                <c:formatCode>General</c:formatCode>
                <c:ptCount val="6"/>
                <c:pt idx="0" formatCode="#,##0">
                  <c:v>12</c:v>
                </c:pt>
                <c:pt idx="1">
                  <c:v>10</c:v>
                </c:pt>
                <c:pt idx="2" formatCode="#,##0">
                  <c:v>9</c:v>
                </c:pt>
                <c:pt idx="3">
                  <c:v>5</c:v>
                </c:pt>
                <c:pt idx="4" formatCode="#,##0">
                  <c:v>5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F8AD-45E2-B158-5A505B7553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72771198625343"/>
          <c:y val="7.1101628949696322E-2"/>
          <c:w val="0.72802871535210179"/>
          <c:h val="0.9134073035424414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35"/>
      </c:doughnutChart>
      <c:spPr>
        <a:noFill/>
        <a:ln cap="rnd">
          <a:noFill/>
          <a:bevel/>
        </a:ln>
        <a:effectLst/>
      </c:spPr>
    </c:plotArea>
    <c:plotVisOnly val="1"/>
    <c:dispBlanksAs val="zero"/>
    <c:showDLblsOverMax val="0"/>
  </c:chart>
  <c:spPr>
    <a:solidFill>
      <a:sysClr val="window" lastClr="FFFFFF"/>
    </a:solidFill>
    <a:ln w="9525" cap="flat" cmpd="sng" algn="ctr">
      <a:noFill/>
      <a:round/>
    </a:ln>
    <a:effectLst/>
    <a:scene3d>
      <a:camera prst="orthographicFront"/>
      <a:lightRig rig="threePt" dir="t"/>
    </a:scene3d>
    <a:sp3d>
      <a:bevelB prst="convex"/>
    </a:sp3d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6241370006512"/>
          <c:y val="2.3219705594770896E-2"/>
          <c:w val="0.82763423111717782"/>
          <c:h val="0.78228157355442762"/>
        </c:manualLayout>
      </c:layout>
      <c:doughnutChart>
        <c:varyColors val="1"/>
        <c:ser>
          <c:idx val="0"/>
          <c:order val="0"/>
          <c:tx>
            <c:strRef>
              <c:f>'к отчету за 2023 год'!$B$45</c:f>
              <c:strCache>
                <c:ptCount val="1"/>
                <c:pt idx="0">
                  <c:v>%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</a:sp3d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BE0-4C7D-A72F-1417352C0E4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505083591934523E-2"/>
                  <c:y val="-4.73778357531055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BE0-4C7D-A72F-1417352C0E4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121113016621606E-2"/>
                  <c:y val="-1.12180460996614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BE0-4C7D-A72F-1417352C0E4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267658889937094E-2"/>
                  <c:y val="-0.1290360902548047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E0-4C7D-A72F-1417352C0E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'к отчету за 2023 год'!$A$46:$A$51</c:f>
              <c:strCache>
                <c:ptCount val="6"/>
                <c:pt idx="0">
                  <c:v>Ремонт и капитальный ремонт автомобильных дорог</c:v>
                </c:pt>
                <c:pt idx="1">
                  <c:v>Содержание улично-дорожной сети</c:v>
                </c:pt>
                <c:pt idx="2">
                  <c:v>Сроительство и реконструкция дорог</c:v>
                </c:pt>
                <c:pt idx="3">
                  <c:v>Повышение безопасности дорожного движения</c:v>
                </c:pt>
                <c:pt idx="4">
                  <c:v>Капитальный ремонт и ремонт дворовых территорий многоквартирных домов и проездов к дворовым территориям</c:v>
                </c:pt>
                <c:pt idx="5">
                  <c:v>Проектно-изыскательские работы</c:v>
                </c:pt>
              </c:strCache>
            </c:strRef>
          </c:cat>
          <c:val>
            <c:numRef>
              <c:f>'к отчету за 2023 год'!$B$46:$B$51</c:f>
              <c:numCache>
                <c:formatCode>0.0</c:formatCode>
                <c:ptCount val="6"/>
                <c:pt idx="0">
                  <c:v>57.109011924753943</c:v>
                </c:pt>
                <c:pt idx="1">
                  <c:v>20.818331890043623</c:v>
                </c:pt>
                <c:pt idx="2">
                  <c:v>14.456991601569998</c:v>
                </c:pt>
                <c:pt idx="3">
                  <c:v>5.3735861037509789</c:v>
                </c:pt>
                <c:pt idx="4">
                  <c:v>1.7443441920446348</c:v>
                </c:pt>
                <c:pt idx="5">
                  <c:v>0.49773428783685825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E0-4C7D-A72F-1417352C0E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  <c:showDLblsOverMax val="0"/>
  </c:chart>
  <c:spPr>
    <a:noFill/>
    <a:effectLst>
      <a:glow rad="63500">
        <a:schemeClr val="accent3">
          <a:satMod val="175000"/>
          <a:alpha val="40000"/>
        </a:schemeClr>
      </a:glow>
    </a:effectLst>
    <a:scene3d>
      <a:camera prst="orthographicFront"/>
      <a:lightRig rig="threePt" dir="t"/>
    </a:scene3d>
    <a:sp3d>
      <a:bevelT/>
    </a:sp3d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83765-CDFA-4DC7-A0C3-A6A4B79A9F18}" type="doc">
      <dgm:prSet loTypeId="urn:microsoft.com/office/officeart/2005/8/layout/default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31EFE-1DEC-437B-A6FD-BEB8DC6A8E84}" type="pres">
      <dgm:prSet presAssocID="{E4183765-CDFA-4DC7-A0C3-A6A4B79A9F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FC57D7-E7B7-4365-B3D0-4B8C328974EE}" type="presOf" srcId="{E4183765-CDFA-4DC7-A0C3-A6A4B79A9F18}" destId="{08531EFE-1DEC-437B-A6FD-BEB8DC6A8E84}" srcOrd="0" destOrd="0" presId="urn:microsoft.com/office/officeart/2005/8/layout/default#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0.77387</cdr:x>
      <cdr:y>0.12746</cdr:y>
    </cdr:from>
    <cdr:to>
      <cdr:x>0.86116</cdr:x>
      <cdr:y>0.19872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21288" y="689937"/>
          <a:ext cx="791983" cy="385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700" b="1" dirty="0">
              <a:solidFill>
                <a:schemeClr val="accent3"/>
              </a:solidFill>
            </a:rPr>
            <a:t>42,8</a:t>
          </a:r>
          <a:r>
            <a:rPr lang="ru-RU" sz="1800" b="1" dirty="0">
              <a:solidFill>
                <a:schemeClr val="accent3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0.59133</cdr:x>
      <cdr:y>0.10086</cdr:y>
    </cdr:from>
    <cdr:to>
      <cdr:x>0.68384</cdr:x>
      <cdr:y>0.16737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365104" y="545921"/>
          <a:ext cx="839344" cy="360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700" b="1" dirty="0">
              <a:solidFill>
                <a:schemeClr val="accent3"/>
              </a:solidFill>
            </a:rPr>
            <a:t>47,0</a:t>
          </a:r>
          <a:r>
            <a:rPr lang="ru-RU" sz="1800" b="1" dirty="0">
              <a:solidFill>
                <a:schemeClr val="accent3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0.23418</cdr:x>
      <cdr:y>0.03434</cdr:y>
    </cdr:from>
    <cdr:to>
      <cdr:x>0.32942</cdr:x>
      <cdr:y>0.10086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24744" y="185881"/>
          <a:ext cx="864113" cy="360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700" b="1" dirty="0">
              <a:solidFill>
                <a:schemeClr val="accent3"/>
              </a:solidFill>
            </a:rPr>
            <a:t>59,0</a:t>
          </a:r>
          <a:r>
            <a:rPr lang="ru-RU" sz="1800" b="1" dirty="0">
              <a:solidFill>
                <a:schemeClr val="accent3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0.58339</cdr:x>
      <cdr:y>0.22058</cdr:y>
    </cdr:from>
    <cdr:to>
      <cdr:x>0.63102</cdr:x>
      <cdr:y>0.27379</cdr:y>
    </cdr:to>
    <cdr:sp macro="" textlink="">
      <cdr:nvSpPr>
        <cdr:cNvPr id="7" name="TextBox 1"/>
        <cdr:cNvSpPr txBox="1"/>
      </cdr:nvSpPr>
      <cdr:spPr>
        <a:xfrm xmlns:a="http://schemas.openxmlformats.org/drawingml/2006/main" rot="10800000" flipV="1">
          <a:off x="5293096" y="1193993"/>
          <a:ext cx="432147" cy="288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bg1"/>
              </a:solidFill>
            </a:rPr>
            <a:t>1000</a:t>
          </a:r>
        </a:p>
        <a:p xmlns:a="http://schemas.openxmlformats.org/drawingml/2006/main">
          <a:endParaRPr lang="ru-RU" sz="18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0.49609</cdr:x>
      <cdr:y>0.09106</cdr:y>
    </cdr:from>
    <cdr:to>
      <cdr:x>0.59132</cdr:x>
      <cdr:y>0.15758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501008" y="492869"/>
          <a:ext cx="864023" cy="36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8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0.56752</cdr:x>
      <cdr:y>0.10086</cdr:y>
    </cdr:from>
    <cdr:to>
      <cdr:x>0.66176</cdr:x>
      <cdr:y>0.16738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149080" y="545921"/>
          <a:ext cx="855040" cy="36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700" b="1" dirty="0">
            <a:solidFill>
              <a:schemeClr val="accent3"/>
            </a:solidFill>
          </a:endParaRPr>
        </a:p>
        <a:p xmlns:a="http://schemas.openxmlformats.org/drawingml/2006/main">
          <a:endParaRPr lang="ru-RU" sz="18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0.48021</cdr:x>
      <cdr:y>0</cdr:y>
    </cdr:from>
    <cdr:to>
      <cdr:x>0.58196</cdr:x>
      <cdr:y>0.06652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356992" y="-991915"/>
          <a:ext cx="923178" cy="36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8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0.40879</cdr:x>
      <cdr:y>0.03434</cdr:y>
    </cdr:from>
    <cdr:to>
      <cdr:x>0.49735</cdr:x>
      <cdr:y>0.10416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708920" y="185881"/>
          <a:ext cx="803505" cy="377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700" b="1" dirty="0">
              <a:solidFill>
                <a:schemeClr val="accent3"/>
              </a:solidFill>
            </a:rPr>
            <a:t>62,4 </a:t>
          </a:r>
          <a:r>
            <a:rPr lang="ru-RU" sz="1800" b="1" dirty="0">
              <a:solidFill>
                <a:schemeClr val="accent3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0.41525</cdr:x>
      <cdr:y>0.05405</cdr:y>
    </cdr:from>
    <cdr:to>
      <cdr:x>0.52287</cdr:x>
      <cdr:y>0.09459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88032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0.43364</cdr:x>
      <cdr:y>0.74286</cdr:y>
    </cdr:from>
    <cdr:to>
      <cdr:x>0.51587</cdr:x>
      <cdr:y>0.80965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7506" y="3744416"/>
          <a:ext cx="792171" cy="336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130 (99,4%)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0.45606</cdr:x>
      <cdr:y>0.32857</cdr:y>
    </cdr:from>
    <cdr:to>
      <cdr:x>0.55324</cdr:x>
      <cdr:y>0.38571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93530" y="1656184"/>
          <a:ext cx="936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776 (98,3%)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0.44859</cdr:x>
      <cdr:y>0.44286</cdr:y>
    </cdr:from>
    <cdr:to>
      <cdr:x>0.53828</cdr:x>
      <cdr:y>0.50299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21522" y="2232248"/>
          <a:ext cx="864083" cy="303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378 (95,9%)</a:t>
          </a:r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0.44111</cdr:x>
      <cdr:y>0.68571</cdr:y>
    </cdr:from>
    <cdr:to>
      <cdr:x>0.53081</cdr:x>
      <cdr:y>0.72857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49514" y="3456384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208 (95,8%)</a:t>
          </a:r>
        </a:p>
      </cdr:txBody>
    </cdr:sp>
  </cdr:relSizeAnchor>
  <cdr:relSizeAnchor xmlns:cdr="http://schemas.openxmlformats.org/drawingml/2006/chartDrawing">
    <cdr:from>
      <cdr:x>0.52334</cdr:x>
      <cdr:y>0.1</cdr:y>
    </cdr:from>
    <cdr:to>
      <cdr:x>0.62799</cdr:x>
      <cdr:y>0.14946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1602" y="504056"/>
          <a:ext cx="1008156" cy="249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2 458 (94,1%)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0.46354</cdr:x>
      <cdr:y>0.27143</cdr:y>
    </cdr:from>
    <cdr:to>
      <cdr:x>0.61902</cdr:x>
      <cdr:y>0.32548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65538" y="1368152"/>
          <a:ext cx="1497832" cy="272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795 (99,8%)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0.75505</cdr:x>
      <cdr:y>0.04286</cdr:y>
    </cdr:from>
    <cdr:to>
      <cdr:x>0.8417</cdr:x>
      <cdr:y>0.09691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73850" y="216024"/>
          <a:ext cx="834751" cy="27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8 481 (99,5%)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0.52334</cdr:x>
      <cdr:y>0.15714</cdr:y>
    </cdr:from>
    <cdr:to>
      <cdr:x>0.62051</cdr:x>
      <cdr:y>0.2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041602" y="792088"/>
          <a:ext cx="9361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2 322 (91,1%)</a:t>
          </a:r>
        </a:p>
      </cdr:txBody>
    </cdr:sp>
  </cdr:relSizeAnchor>
  <cdr:relSizeAnchor xmlns:cdr="http://schemas.openxmlformats.org/drawingml/2006/chartDrawing">
    <cdr:from>
      <cdr:x>0.47849</cdr:x>
      <cdr:y>0.21429</cdr:y>
    </cdr:from>
    <cdr:to>
      <cdr:x>0.58313</cdr:x>
      <cdr:y>0.25714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09554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 </a:t>
          </a:r>
          <a:r>
            <a:rPr lang="ru-RU" dirty="0"/>
            <a:t>207</a:t>
          </a:r>
          <a:r>
            <a:rPr lang="ru-RU" sz="1100" dirty="0"/>
            <a:t> (99,8%)</a:t>
          </a:r>
        </a:p>
      </cdr:txBody>
    </cdr:sp>
  </cdr:relSizeAnchor>
  <cdr:relSizeAnchor xmlns:cdr="http://schemas.openxmlformats.org/drawingml/2006/chartDrawing">
    <cdr:from>
      <cdr:x>0.44111</cdr:x>
      <cdr:y>0.5</cdr:y>
    </cdr:from>
    <cdr:to>
      <cdr:x>0.5308</cdr:x>
      <cdr:y>0.55714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49514" y="2520280"/>
          <a:ext cx="86403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264 (75,2%)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0.44111</cdr:x>
      <cdr:y>0.62857</cdr:y>
    </cdr:from>
    <cdr:to>
      <cdr:x>0.48349</cdr:x>
      <cdr:y>0.68491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49514" y="3168352"/>
          <a:ext cx="408271" cy="283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237 (98,3%)</a:t>
          </a:r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0.43364</cdr:x>
      <cdr:y>0.85714</cdr:y>
    </cdr:from>
    <cdr:to>
      <cdr:x>0.47102</cdr:x>
      <cdr:y>0.91599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177506" y="4320480"/>
          <a:ext cx="360103" cy="296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127</a:t>
          </a:r>
        </a:p>
      </cdr:txBody>
    </cdr:sp>
  </cdr:relSizeAnchor>
  <cdr:relSizeAnchor xmlns:cdr="http://schemas.openxmlformats.org/drawingml/2006/chartDrawing">
    <cdr:from>
      <cdr:x>0.44111</cdr:x>
      <cdr:y>0.55714</cdr:y>
    </cdr:from>
    <cdr:to>
      <cdr:x>0.54877</cdr:x>
      <cdr:y>0.60977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249514" y="2808312"/>
          <a:ext cx="1037153" cy="265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255 (97,4%)</a:t>
          </a:r>
        </a:p>
      </cdr:txBody>
    </cdr:sp>
  </cdr:relSizeAnchor>
  <cdr:relSizeAnchor xmlns:cdr="http://schemas.openxmlformats.org/drawingml/2006/chartDrawing">
    <cdr:from>
      <cdr:x>0.51944</cdr:x>
      <cdr:y>0.6057</cdr:y>
    </cdr:from>
    <cdr:to>
      <cdr:x>0.56595</cdr:x>
      <cdr:y>0.69022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824536" y="3096344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0.45606</cdr:x>
      <cdr:y>0.38571</cdr:y>
    </cdr:from>
    <cdr:to>
      <cdr:x>0.54576</cdr:x>
      <cdr:y>0.44285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393530" y="1944216"/>
          <a:ext cx="864096" cy="288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661 (87,5%)</a:t>
          </a:r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0.44111</cdr:x>
      <cdr:y>0.68571</cdr:y>
    </cdr:from>
    <cdr:to>
      <cdr:x>0.53603</cdr:x>
      <cdr:y>0.72857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49514" y="3456384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0.43364</cdr:x>
      <cdr:y>0.8</cdr:y>
    </cdr:from>
    <cdr:to>
      <cdr:x>0.51587</cdr:x>
      <cdr:y>0.86679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177506" y="4032448"/>
          <a:ext cx="792171" cy="336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85 (99,4%)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0.42436</cdr:x>
      <cdr:y>0.21795</cdr:y>
    </cdr:from>
    <cdr:to>
      <cdr:x>0.4642</cdr:x>
      <cdr:y>0.29487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834683" y="1224136"/>
          <a:ext cx="360014" cy="432031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G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0.41856</cdr:x>
      <cdr:y>0.07692</cdr:y>
    </cdr:from>
    <cdr:to>
      <cdr:x>0.46058</cdr:x>
      <cdr:y>0.15385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82316" y="432048"/>
          <a:ext cx="379713" cy="43204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R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0.42653</cdr:x>
      <cdr:y>0.41026</cdr:y>
    </cdr:from>
    <cdr:to>
      <cdr:x>0.46855</cdr:x>
      <cdr:y>0.48601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54299" y="2304256"/>
          <a:ext cx="379713" cy="425459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F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0.42653</cdr:x>
      <cdr:y>0.5641</cdr:y>
    </cdr:from>
    <cdr:to>
      <cdr:x>0.46855</cdr:x>
      <cdr:y>0.64102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854299" y="3168352"/>
          <a:ext cx="379713" cy="432031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dirty="0"/>
            <a:t>A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0.42653</cdr:x>
      <cdr:y>0.71795</cdr:y>
    </cdr:from>
    <cdr:to>
      <cdr:x>0.46855</cdr:x>
      <cdr:y>0.79488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854299" y="4032448"/>
          <a:ext cx="379713" cy="43208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E</a:t>
          </a:r>
          <a:endParaRPr lang="ru-RU" sz="2000" b="1" dirty="0"/>
        </a:p>
        <a:p xmlns:a="http://schemas.openxmlformats.org/drawingml/2006/main">
          <a:pPr algn="ctr"/>
          <a:endParaRPr lang="ru-RU" sz="2000" dirty="0"/>
        </a:p>
      </cdr:txBody>
    </cdr:sp>
  </cdr:relSizeAnchor>
  <cdr:relSizeAnchor xmlns:cdr="http://schemas.openxmlformats.org/drawingml/2006/chartDrawing">
    <cdr:from>
      <cdr:x>0.53782</cdr:x>
      <cdr:y>0.04545</cdr:y>
    </cdr:from>
    <cdr:to>
      <cdr:x>0.94958</cdr:x>
      <cdr:y>0.16667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08512" y="216024"/>
          <a:ext cx="352839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0.5042</cdr:x>
      <cdr:y>0.02857</cdr:y>
    </cdr:from>
    <cdr:to>
      <cdr:x>0.98319</cdr:x>
      <cdr:y>0.18571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320480" y="144016"/>
          <a:ext cx="410445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0.53782</cdr:x>
      <cdr:y>0.01282</cdr:y>
    </cdr:from>
    <cdr:to>
      <cdr:x>1</cdr:x>
      <cdr:y>0.12346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60008" y="74775"/>
          <a:ext cx="4176488" cy="64530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БЕЗОПАСНЫЕ КАЧЕСТВЕННЫЕ ДОРОГИ:</a:t>
          </a:r>
          <a:b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7 автомобильных дорог общего пользования местного значения  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743,1 млн.руб.</a:t>
          </a:r>
          <a:endParaRPr lang="ru-RU" sz="105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0.46611</cdr:x>
      <cdr:y>0.0641</cdr:y>
    </cdr:from>
    <cdr:to>
      <cdr:x>0.53334</cdr:x>
      <cdr:y>0.14286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11960" y="360040"/>
          <a:ext cx="607523" cy="442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740,</a:t>
          </a:r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0.71795</cdr:y>
    </cdr:from>
    <cdr:to>
      <cdr:x>0.53013</cdr:x>
      <cdr:y>0.77655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283968" y="4032455"/>
          <a:ext cx="506550" cy="329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15,4</a:t>
          </a:r>
        </a:p>
      </cdr:txBody>
    </cdr:sp>
  </cdr:relSizeAnchor>
  <cdr:relSizeAnchor xmlns:cdr="http://schemas.openxmlformats.org/drawingml/2006/chartDrawing">
    <cdr:from>
      <cdr:x>0.53782</cdr:x>
      <cdr:y>0.1358</cdr:y>
    </cdr:from>
    <cdr:to>
      <cdr:x>0.99973</cdr:x>
      <cdr:y>0.35837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860008" y="792074"/>
          <a:ext cx="4174048" cy="1298193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ЭКОЛОГИЯ:</a:t>
          </a:r>
        </a:p>
        <a:p xmlns:a="http://schemas.openxmlformats.org/drawingml/2006/main"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-рекультивация бывшей городской свалки промышленных и бытовых отходов Комсомольского района (южнее завода ОАО «АвтоВазАгрегат») и вскрытой свалки инертных отходов расположенной напротив 1—3 вставок ПАО «Автоваз»</a:t>
          </a:r>
        </a:p>
        <a:p xmlns:a="http://schemas.openxmlformats.org/drawingml/2006/main">
          <a:pPr algn="just"/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591,8 </a:t>
          </a:r>
          <a:r>
            <a:rPr lang="ru-RU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(фактическое исполнение соответствует результатам повторной госэкспертизы ПСД)</a:t>
          </a:r>
        </a:p>
      </cdr:txBody>
    </cdr:sp>
  </cdr:relSizeAnchor>
  <cdr:relSizeAnchor xmlns:cdr="http://schemas.openxmlformats.org/drawingml/2006/chartDrawing">
    <cdr:from>
      <cdr:x>0.47045</cdr:x>
      <cdr:y>0.40741</cdr:y>
    </cdr:from>
    <cdr:to>
      <cdr:x>0.5354</cdr:x>
      <cdr:y>0.48434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51201" y="2376264"/>
          <a:ext cx="586944" cy="448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152,8</a:t>
          </a:r>
        </a:p>
      </cdr:txBody>
    </cdr:sp>
  </cdr:relSizeAnchor>
  <cdr:relSizeAnchor xmlns:cdr="http://schemas.openxmlformats.org/drawingml/2006/chartDrawing">
    <cdr:from>
      <cdr:x>0.53809</cdr:x>
      <cdr:y>0.51887</cdr:y>
    </cdr:from>
    <cdr:to>
      <cdr:x>1</cdr:x>
      <cdr:y>0.66702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862448" y="3026371"/>
          <a:ext cx="4174048" cy="864107"/>
        </a:xfrm>
        <a:prstGeom xmlns:a="http://schemas.openxmlformats.org/drawingml/2006/main" prst="rect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КУЛЬТУРА:</a:t>
          </a:r>
        </a:p>
        <a:p xmlns:a="http://schemas.openxmlformats.org/drawingml/2006/main">
          <a:pPr algn="l">
            <a:lnSpc>
              <a:spcPts val="1100"/>
            </a:lnSpc>
          </a:pP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модельной библиотеки; </a:t>
          </a:r>
        </a:p>
        <a:p xmlns:a="http://schemas.openxmlformats.org/drawingml/2006/main">
          <a:pPr algn="l">
            <a:lnSpc>
              <a:spcPts val="1100"/>
            </a:lnSpc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-оснащение муниципальных театров;                                                                                                  -техническое оснащение муниципальных музеев </a:t>
          </a:r>
        </a:p>
        <a:p xmlns:a="http://schemas.openxmlformats.org/drawingml/2006/main">
          <a:pPr algn="l">
            <a:lnSpc>
              <a:spcPts val="1100"/>
            </a:lnSpc>
          </a:pP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33</a:t>
          </a:r>
          <a:r>
            <a: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0.46611</cdr:x>
      <cdr:y>0.5641</cdr:y>
    </cdr:from>
    <cdr:to>
      <cdr:x>0.53782</cdr:x>
      <cdr:y>0.63032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211960" y="3168352"/>
          <a:ext cx="648072" cy="371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33,4</a:t>
          </a:r>
        </a:p>
      </cdr:txBody>
    </cdr:sp>
  </cdr:relSizeAnchor>
  <cdr:relSizeAnchor xmlns:cdr="http://schemas.openxmlformats.org/drawingml/2006/chartDrawing">
    <cdr:from>
      <cdr:x>0.53768</cdr:x>
      <cdr:y>0.67936</cdr:y>
    </cdr:from>
    <cdr:to>
      <cdr:x>1</cdr:x>
      <cdr:y>0.8522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858743" y="3962475"/>
          <a:ext cx="4177753" cy="100811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ОБРАЗОВАНИЕ:</a:t>
          </a:r>
        </a:p>
        <a:p xmlns:a="http://schemas.openxmlformats.org/drawingml/2006/main">
          <a:pPr algn="just">
            <a:lnSpc>
              <a:spcPts val="1000"/>
            </a:lnSpc>
          </a:pP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школы на 1600 мест в 20 кв. Автозаводского района;</a:t>
          </a:r>
        </a:p>
        <a:p xmlns:a="http://schemas.openxmlformats.org/drawingml/2006/main">
          <a:pPr algn="just">
            <a:lnSpc>
              <a:spcPts val="1000"/>
            </a:lnSpc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-обеспечение деятельности советников директоров школ по воспитанию и взаимодействию с детскими общественными объединениями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just">
            <a:lnSpc>
              <a:spcPts val="1000"/>
            </a:lnSpc>
          </a:pP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21,7 млн.руб. 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0.88462</cdr:y>
    </cdr:from>
    <cdr:to>
      <cdr:x>0.5329</cdr:x>
      <cdr:y>0.95605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4283968" y="4968552"/>
          <a:ext cx="531617" cy="401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0.36655</cdr:x>
      <cdr:y>0.23077</cdr:y>
    </cdr:from>
    <cdr:to>
      <cdr:x>0.42612</cdr:x>
      <cdr:y>0.29487</cdr:y>
    </cdr:to>
    <cdr:cxnSp macro="">
      <cdr:nvCxnSpPr>
        <cdr:cNvPr id="32" name="Прямая со стрелкой 31">
          <a:extLst xmlns:a="http://schemas.openxmlformats.org/drawingml/2006/main">
            <a:ext uri="{FF2B5EF4-FFF2-40B4-BE49-F238E27FC236}">
              <a16:creationId xmlns:a16="http://schemas.microsoft.com/office/drawing/2014/main" xmlns="" id="{1F8309D5-A560-DEF3-0DB5-AC4A82864024}"/>
            </a:ext>
          </a:extLst>
        </cdr:cNvPr>
        <cdr:cNvCxnSpPr/>
      </cdr:nvCxnSpPr>
      <cdr:spPr>
        <a:xfrm xmlns:a="http://schemas.openxmlformats.org/drawingml/2006/main" flipH="1">
          <a:off x="3312329" y="1296144"/>
          <a:ext cx="538278" cy="3600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0.11549</cdr:x>
      <cdr:y>0.30769</cdr:y>
    </cdr:from>
    <cdr:to>
      <cdr:x>0.31705</cdr:x>
      <cdr:y>0.59806</cdr:y>
    </cdr:to>
    <cdr:sp macro="" textlink="">
      <cdr:nvSpPr>
        <cdr:cNvPr id="101" name="TextBox 100"/>
        <cdr:cNvSpPr txBox="1"/>
      </cdr:nvSpPr>
      <cdr:spPr>
        <a:xfrm xmlns:a="http://schemas.openxmlformats.org/drawingml/2006/main">
          <a:off x="1043608" y="1728192"/>
          <a:ext cx="1821426" cy="1630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КАССА</a:t>
          </a:r>
        </a:p>
        <a:p xmlns:a="http://schemas.openxmlformats.org/drawingml/2006/main">
          <a:pPr algn="ctr"/>
          <a:r>
            <a: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1 523,8 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-1 553,2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(млн. руб.)</a:t>
          </a:r>
        </a:p>
        <a:p xmlns:a="http://schemas.openxmlformats.org/drawingml/2006/main">
          <a:pPr algn="ctr"/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0.47045</cdr:x>
      <cdr:y>0.22222</cdr:y>
    </cdr:from>
    <cdr:to>
      <cdr:x>0.5342</cdr:x>
      <cdr:y>0.28632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4251201" y="1296144"/>
          <a:ext cx="576064" cy="373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571,7</a:t>
          </a:r>
        </a:p>
      </cdr:txBody>
    </cdr:sp>
  </cdr:relSizeAnchor>
  <cdr:relSizeAnchor xmlns:cdr="http://schemas.openxmlformats.org/drawingml/2006/chartDrawing">
    <cdr:from>
      <cdr:x>0.53809</cdr:x>
      <cdr:y>0.8642</cdr:y>
    </cdr:from>
    <cdr:to>
      <cdr:x>1</cdr:x>
      <cdr:y>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4862448" y="5040574"/>
          <a:ext cx="4174048" cy="79207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ДЕМОГРАФИЯ: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спортивного оборудования и инвентаря  МБУДО СШОР № 3 «Легкая атлетика», №9 «Велотол», №10 «Олимп».</a:t>
          </a:r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        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r>
            <a: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млн.руб. 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0.53809</cdr:x>
      <cdr:y>0.37654</cdr:y>
    </cdr:from>
    <cdr:to>
      <cdr:x>1</cdr:x>
      <cdr:y>0.50652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4862448" y="2196229"/>
          <a:ext cx="4174048" cy="758133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ЖИЛЬЕ И ГОРОДСКАЯ СРЕДА:</a:t>
          </a:r>
          <a:b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благоустройство 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общественных территорий;</a:t>
          </a:r>
        </a:p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-благоустройство 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дворовых территорий 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  <a:r>
            <a: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2,8 </a:t>
          </a:r>
          <a:r>
            <a:rPr lang="ru-RU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0.42626</cdr:x>
      <cdr:y>0.88462</cdr:y>
    </cdr:from>
    <cdr:to>
      <cdr:x>0.46828</cdr:x>
      <cdr:y>0.96155</cdr:y>
    </cdr:to>
    <cdr:sp macro="" textlink="">
      <cdr:nvSpPr>
        <cdr:cNvPr id="30" name="Прямоугольник 29"/>
        <cdr:cNvSpPr/>
      </cdr:nvSpPr>
      <cdr:spPr>
        <a:xfrm xmlns:a="http://schemas.openxmlformats.org/drawingml/2006/main">
          <a:off x="3851920" y="4968552"/>
          <a:ext cx="379713" cy="43208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/>
            <a:t>Р</a:t>
          </a:r>
        </a:p>
      </cdr:txBody>
    </cdr:sp>
  </cdr:relSizeAnchor>
  <cdr:relSizeAnchor xmlns:cdr="http://schemas.openxmlformats.org/drawingml/2006/chartDrawing">
    <cdr:from>
      <cdr:x>0.33639</cdr:x>
      <cdr:y>0.48718</cdr:y>
    </cdr:from>
    <cdr:to>
      <cdr:x>0.44029</cdr:x>
      <cdr:y>0.64103</cdr:y>
    </cdr:to>
    <cdr:cxnSp macro="">
      <cdr:nvCxnSpPr>
        <cdr:cNvPr id="37" name="Прямая со стрелкой 36">
          <a:extLst xmlns:a="http://schemas.openxmlformats.org/drawingml/2006/main">
            <a:ext uri="{FF2B5EF4-FFF2-40B4-BE49-F238E27FC236}">
              <a16:creationId xmlns:a16="http://schemas.microsoft.com/office/drawing/2014/main" xmlns="" id="{6AF24F94-40A6-B960-4474-7AF4EFC62D02}"/>
            </a:ext>
          </a:extLst>
        </cdr:cNvPr>
        <cdr:cNvCxnSpPr/>
      </cdr:nvCxnSpPr>
      <cdr:spPr>
        <a:xfrm xmlns:a="http://schemas.openxmlformats.org/drawingml/2006/main" flipH="1">
          <a:off x="3039778" y="2736304"/>
          <a:ext cx="938922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0.04155</cdr:x>
      <cdr:y>0.10256</cdr:y>
    </cdr:from>
    <cdr:to>
      <cdr:x>0.40811</cdr:x>
      <cdr:y>0.32051</cdr:y>
    </cdr:to>
    <cdr:cxnSp macro="">
      <cdr:nvCxnSpPr>
        <cdr:cNvPr id="41" name="Соединительная линия уступом 40">
          <a:extLst xmlns:a="http://schemas.openxmlformats.org/drawingml/2006/main">
            <a:ext uri="{FF2B5EF4-FFF2-40B4-BE49-F238E27FC236}">
              <a16:creationId xmlns:a16="http://schemas.microsoft.com/office/drawing/2014/main" xmlns="" id="{93E67F8A-F9C0-106A-7CEF-A027EB2FE401}"/>
            </a:ext>
          </a:extLst>
        </cdr:cNvPr>
        <cdr:cNvCxnSpPr/>
      </cdr:nvCxnSpPr>
      <cdr:spPr>
        <a:xfrm xmlns:a="http://schemas.openxmlformats.org/drawingml/2006/main" rot="10800000" flipV="1">
          <a:off x="375482" y="576063"/>
          <a:ext cx="3312368" cy="1224143"/>
        </a:xfrm>
        <a:prstGeom xmlns:a="http://schemas.openxmlformats.org/drawingml/2006/main" prst="bentConnector3">
          <a:avLst>
            <a:gd name="adj1" fmla="val 108823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0.21458</cdr:x>
      <cdr:y>0.75641</cdr:y>
    </cdr:from>
    <cdr:to>
      <cdr:x>0.42612</cdr:x>
      <cdr:y>0.75641</cdr:y>
    </cdr:to>
    <cdr:cxnSp macro="">
      <cdr:nvCxnSpPr>
        <cdr:cNvPr id="72" name="Прямая со стрелкой 71">
          <a:extLst xmlns:a="http://schemas.openxmlformats.org/drawingml/2006/main">
            <a:ext uri="{FF2B5EF4-FFF2-40B4-BE49-F238E27FC236}">
              <a16:creationId xmlns:a16="http://schemas.microsoft.com/office/drawing/2014/main" xmlns="" id="{6395DA20-76C2-D4D2-3528-63C931AA67EC}"/>
            </a:ext>
          </a:extLst>
        </cdr:cNvPr>
        <cdr:cNvCxnSpPr/>
      </cdr:nvCxnSpPr>
      <cdr:spPr>
        <a:xfrm xmlns:a="http://schemas.openxmlformats.org/drawingml/2006/main" flipH="1" flipV="1">
          <a:off x="1939051" y="4411873"/>
          <a:ext cx="1911581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0.19921</cdr:x>
      <cdr:y>0.75641</cdr:y>
    </cdr:from>
    <cdr:to>
      <cdr:x>0.42612</cdr:x>
      <cdr:y>0.89744</cdr:y>
    </cdr:to>
    <cdr:cxnSp macro="">
      <cdr:nvCxnSpPr>
        <cdr:cNvPr id="85" name="Прямая со стрелкой 84">
          <a:extLst xmlns:a="http://schemas.openxmlformats.org/drawingml/2006/main">
            <a:ext uri="{FF2B5EF4-FFF2-40B4-BE49-F238E27FC236}">
              <a16:creationId xmlns:a16="http://schemas.microsoft.com/office/drawing/2014/main" xmlns="" id="{E595EC0E-85F8-56C1-7556-37E509F5761E}"/>
            </a:ext>
          </a:extLst>
        </cdr:cNvPr>
        <cdr:cNvCxnSpPr/>
      </cdr:nvCxnSpPr>
      <cdr:spPr>
        <a:xfrm xmlns:a="http://schemas.openxmlformats.org/drawingml/2006/main" flipH="1" flipV="1">
          <a:off x="1800160" y="4411873"/>
          <a:ext cx="2050472" cy="8225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0.26498</cdr:x>
      <cdr:y>0.62821</cdr:y>
    </cdr:from>
    <cdr:to>
      <cdr:x>0.41639</cdr:x>
      <cdr:y>0.73077</cdr:y>
    </cdr:to>
    <cdr:cxnSp macro="">
      <cdr:nvCxnSpPr>
        <cdr:cNvPr id="31" name="Прямая со стрелкой 30">
          <a:extLst xmlns:a="http://schemas.openxmlformats.org/drawingml/2006/main">
            <a:ext uri="{FF2B5EF4-FFF2-40B4-BE49-F238E27FC236}">
              <a16:creationId xmlns:a16="http://schemas.microsoft.com/office/drawing/2014/main" xmlns="" id="{67E79CC7-4D64-91B4-147B-3A38B268639B}"/>
            </a:ext>
          </a:extLst>
        </cdr:cNvPr>
        <cdr:cNvCxnSpPr/>
      </cdr:nvCxnSpPr>
      <cdr:spPr>
        <a:xfrm xmlns:a="http://schemas.openxmlformats.org/drawingml/2006/main" flipH="1">
          <a:off x="2394523" y="3528392"/>
          <a:ext cx="1368152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0.10345</cdr:x>
      <cdr:y>0.2127</cdr:y>
    </cdr:from>
    <cdr:to>
      <cdr:x>0.89655</cdr:x>
      <cdr:y>0.87888</cdr:y>
    </cdr:to>
    <cdr:pic>
      <cdr:nvPicPr>
        <cdr:cNvPr id="2" name="Рисунок 1" descr="https://www.k4gorod.ru/upload/medialibrary/b39/ayptdqptoreoyita_nuobyy_2021.4nJ0C.jpg">
          <a:extLst xmlns:a="http://schemas.openxmlformats.org/drawingml/2006/main">
            <a:ext uri="{FF2B5EF4-FFF2-40B4-BE49-F238E27FC236}">
              <a16:creationId xmlns:a16="http://schemas.microsoft.com/office/drawing/2014/main" xmlns="" id="{7E5ED799-922A-5788-A945-03B0319C8385}"/>
            </a:ext>
          </a:extLst>
        </cdr:cNvPr>
        <cdr:cNvPicPr/>
      </cdr:nvPicPr>
      <cdr:blipFill rotWithShape="1"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 l="12828" t="44800" r="55742" b="9066"/>
        <a:stretch xmlns:a="http://schemas.openxmlformats.org/drawingml/2006/main"/>
      </cdr:blipFill>
      <cdr:spPr bwMode="auto">
        <a:xfrm xmlns:a="http://schemas.openxmlformats.org/drawingml/2006/main">
          <a:off x="216023" y="505796"/>
          <a:ext cx="1656184" cy="158417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53640926-AAD7-44D8-BBD7-CCE9431645EC}">
            <a14:shadowObscured xmlns:a14="http://schemas.microsoft.com/office/drawing/2010/main"/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04350D70-0B77-4AD7-8F4C-7132EF5FA0BF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43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9743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90192F03-9337-4DA3-958B-257AD9CB75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09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6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2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8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5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1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7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3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105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7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50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545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EB1FE-0C1F-44F5-B60A-E902F936797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40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7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08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5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347" y="1074055"/>
            <a:ext cx="771593" cy="466989"/>
          </a:xfrm>
          <a:prstGeom prst="rect">
            <a:avLst/>
          </a:prstGeom>
        </p:spPr>
        <p:txBody>
          <a:bodyPr lIns="0" tIns="0" rIns="0" bIns="0"/>
          <a:lstStyle>
            <a:lvl1pPr>
              <a:defRPr sz="2550" b="0" i="0">
                <a:solidFill>
                  <a:srgbClr val="0B689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2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577342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2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86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5" indent="0">
              <a:buNone/>
              <a:defRPr sz="1600" b="1"/>
            </a:lvl5pPr>
            <a:lvl6pPr marL="2285931" indent="0">
              <a:buNone/>
              <a:defRPr sz="1600" b="1"/>
            </a:lvl6pPr>
            <a:lvl7pPr marL="2743117" indent="0">
              <a:buNone/>
              <a:defRPr sz="1600" b="1"/>
            </a:lvl7pPr>
            <a:lvl8pPr marL="3200303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86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5" indent="0">
              <a:buNone/>
              <a:defRPr sz="1600" b="1"/>
            </a:lvl5pPr>
            <a:lvl6pPr marL="2285931" indent="0">
              <a:buNone/>
              <a:defRPr sz="1600" b="1"/>
            </a:lvl6pPr>
            <a:lvl7pPr marL="2743117" indent="0">
              <a:buNone/>
              <a:defRPr sz="1600" b="1"/>
            </a:lvl7pPr>
            <a:lvl8pPr marL="3200303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6" indent="0">
              <a:buNone/>
              <a:defRPr sz="1200"/>
            </a:lvl2pPr>
            <a:lvl3pPr marL="914372" indent="0">
              <a:buNone/>
              <a:defRPr sz="1000"/>
            </a:lvl3pPr>
            <a:lvl4pPr marL="1371558" indent="0">
              <a:buNone/>
              <a:defRPr sz="900"/>
            </a:lvl4pPr>
            <a:lvl5pPr marL="1828745" indent="0">
              <a:buNone/>
              <a:defRPr sz="900"/>
            </a:lvl5pPr>
            <a:lvl6pPr marL="2285931" indent="0">
              <a:buNone/>
              <a:defRPr sz="900"/>
            </a:lvl6pPr>
            <a:lvl7pPr marL="2743117" indent="0">
              <a:buNone/>
              <a:defRPr sz="900"/>
            </a:lvl7pPr>
            <a:lvl8pPr marL="3200303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6" indent="0">
              <a:buNone/>
              <a:defRPr sz="2800"/>
            </a:lvl2pPr>
            <a:lvl3pPr marL="914372" indent="0">
              <a:buNone/>
              <a:defRPr sz="2500"/>
            </a:lvl3pPr>
            <a:lvl4pPr marL="1371558" indent="0">
              <a:buNone/>
              <a:defRPr sz="2000"/>
            </a:lvl4pPr>
            <a:lvl5pPr marL="1828745" indent="0">
              <a:buNone/>
              <a:defRPr sz="2000"/>
            </a:lvl5pPr>
            <a:lvl6pPr marL="2285931" indent="0">
              <a:buNone/>
              <a:defRPr sz="2000"/>
            </a:lvl6pPr>
            <a:lvl7pPr marL="2743117" indent="0">
              <a:buNone/>
              <a:defRPr sz="2000"/>
            </a:lvl7pPr>
            <a:lvl8pPr marL="3200303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6" indent="0">
              <a:buNone/>
              <a:defRPr sz="1200"/>
            </a:lvl2pPr>
            <a:lvl3pPr marL="914372" indent="0">
              <a:buNone/>
              <a:defRPr sz="1000"/>
            </a:lvl3pPr>
            <a:lvl4pPr marL="1371558" indent="0">
              <a:buNone/>
              <a:defRPr sz="900"/>
            </a:lvl4pPr>
            <a:lvl5pPr marL="1828745" indent="0">
              <a:buNone/>
              <a:defRPr sz="900"/>
            </a:lvl5pPr>
            <a:lvl6pPr marL="2285931" indent="0">
              <a:buNone/>
              <a:defRPr sz="900"/>
            </a:lvl6pPr>
            <a:lvl7pPr marL="2743117" indent="0">
              <a:buNone/>
              <a:defRPr sz="900"/>
            </a:lvl7pPr>
            <a:lvl8pPr marL="3200303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1" cy="1143000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1" cy="4525963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372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0" indent="-342890" algn="l" defTabSz="91437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8" indent="-285741" algn="l" defTabSz="9143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5" indent="-228593" algn="l" defTabSz="91437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2" indent="-228593" algn="l" defTabSz="91437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8" indent="-228593" algn="l" defTabSz="91437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4" indent="-228593" algn="l" defTabSz="914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0" indent="-228593" algn="l" defTabSz="914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6" indent="-228593" algn="l" defTabSz="914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2" indent="-228593" algn="l" defTabSz="914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6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8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5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1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7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3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9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4" y="469094"/>
            <a:ext cx="4104456" cy="1015663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r"/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3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776864" cy="24482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округа Тольятти за 2023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5" y="5013176"/>
            <a:ext cx="4788024" cy="92333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Руководитель департамента финансов  Миронова Лариса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4" y="2761504"/>
            <a:ext cx="1872208" cy="14920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9532" y="558307"/>
            <a:ext cx="8784467" cy="26167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52534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16632"/>
            <a:ext cx="8640960" cy="369328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в области лесного хозяйства в 202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193" y="6340680"/>
            <a:ext cx="432048" cy="369328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9970" y="1148236"/>
            <a:ext cx="4968548" cy="455582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"Тольяттинское лесничество"</a:t>
            </a: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9967" y="1774428"/>
            <a:ext cx="4968551" cy="7114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Лесовосстановление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(50 га), агротехнический уход (196,9 га) и обработка почвы (40 га)</a:t>
            </a: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9967" y="2592048"/>
            <a:ext cx="4968551" cy="73168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видеонаблюдения (28 камер) и постов охраны леса (5 постов)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9968" y="3494339"/>
            <a:ext cx="4968550" cy="7412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меры пожарной безопасности (7979 га), патрулирование лесов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95937" y="4401405"/>
            <a:ext cx="4968551" cy="72454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Санитарное содержание лесов (350 га) и ликвидация несанкционированных свалок (600 м3), содержание дендропарка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15216" y="5407881"/>
            <a:ext cx="4968551" cy="58101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Расчистка неликвидных лесных участков (39,5 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га)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лесных участков (</a:t>
            </a:r>
            <a:r>
              <a:rPr lang="ru-RU" sz="1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45га)</a:t>
            </a:r>
            <a:endParaRPr lang="ru-RU" sz="1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/>
          </p:nvPr>
        </p:nvGraphicFramePr>
        <p:xfrm>
          <a:off x="296217" y="1880317"/>
          <a:ext cx="3373042" cy="3254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580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49438"/>
              </p:ext>
            </p:extLst>
          </p:nvPr>
        </p:nvGraphicFramePr>
        <p:xfrm>
          <a:off x="1115616" y="2615490"/>
          <a:ext cx="2088231" cy="2378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381328"/>
            <a:ext cx="6084168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908720"/>
            <a:ext cx="8460432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25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44624"/>
            <a:ext cx="809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ru-RU" sz="1800" b="1" i="0" u="none" strike="noStrike" kern="1200" baseline="0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n-ea"/>
                <a:cs typeface="+mn-cs"/>
              </a:defRPr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осуществление дорожной деятельности с привлечением средств вышестоящего бюджета в 2023 году</a:t>
            </a:r>
            <a:endParaRPr lang="ru-RU" sz="135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6291" y="3236376"/>
            <a:ext cx="5145701" cy="6848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324,2 млн руб.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дорог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ул. Высоцкого,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реконструкция: б-р Приморский,  Южное шоссе с парковками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6291" y="1255038"/>
            <a:ext cx="5112568" cy="11156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1 280,7 млн руб.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Ремонт и кап. ремонт автомобильных дорог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310 тыс.м2 – 11 участков 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ул.Жилина, ул. Макарова, ул. Революционная, ул. Цеховая, 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Новозаводская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ул. Вокзальная, путепровод через автодорогу Восточная завода – часть ул. Борковской и др.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26291" y="4005116"/>
            <a:ext cx="5145701" cy="700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120,5 млн руб.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безопасности дорожного движения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линий наружного освещения, устройство светофорных объектов, дорожных знаков, ограждений и пр.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6291" y="2454665"/>
            <a:ext cx="5112568" cy="700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466,9 млн руб.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улично-дорожной сети городского округа Тольятти 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6316 тыс.м2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6291" y="4786540"/>
            <a:ext cx="5145701" cy="7155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39,1 млн руб. –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и ремонт дворовых территорий многоквартирных домов и проездов к дворовым территориям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 адресов)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505" y="6314322"/>
            <a:ext cx="432048" cy="369328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6291" y="5583353"/>
            <a:ext cx="5145701" cy="915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78" tIns="34289" rIns="68578" bIns="34289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11,2 млн руб. -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Проектно-изыскательские работы</a:t>
            </a:r>
          </a:p>
          <a:p>
            <a:pPr algn="ctr"/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Фермерская, б-р Здоровья (устройство пешеходной дорожки и линий наружного освещения), устройство линий наружного освещений </a:t>
            </a:r>
            <a:r>
              <a:rPr lang="ru-RU" sz="1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Фрунзе, ул. Ларина, ул. Кирова, переулка Островского</a:t>
            </a: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716692"/>
              </p:ext>
            </p:extLst>
          </p:nvPr>
        </p:nvGraphicFramePr>
        <p:xfrm>
          <a:off x="107505" y="2366977"/>
          <a:ext cx="3528392" cy="373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660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8"/>
            <a:ext cx="853244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млн. 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692696"/>
            <a:ext cx="324036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Расходы бюджета на обеспечение пожарной, антитеррористической  безопасности, ремонт и благоустройство, обеспечение доступности по учреждениям социальной сферы за 2023 год 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340768"/>
            <a:ext cx="324036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Антитеррористические мероприятия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40152" y="4365104"/>
            <a:ext cx="2736304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доступной среды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4293096"/>
            <a:ext cx="288032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и текущий ремонт ( в т.ч. благоустройство)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80112" y="1340768"/>
            <a:ext cx="30243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Противопожарные мероприятия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23528" y="1988840"/>
          <a:ext cx="324036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подведомственные: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   за 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35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3" name="Овал 32"/>
          <p:cNvSpPr/>
          <p:nvPr/>
        </p:nvSpPr>
        <p:spPr>
          <a:xfrm>
            <a:off x="3491880" y="2996952"/>
            <a:ext cx="2304256" cy="22322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исполнено: </a:t>
            </a:r>
          </a:p>
          <a:p>
            <a:pPr algn="ctr"/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290,8 млн.руб. </a:t>
            </a:r>
          </a:p>
          <a:p>
            <a:pPr algn="ctr"/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(средства вышестоящих бюджетов – 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70,5 млн.руб.,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городского округа </a:t>
            </a:r>
            <a:r>
              <a:rPr lang="ru-RU" sz="1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220,3 млн.руб.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580112" y="1916832"/>
          <a:ext cx="3024336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подведомственные: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    за 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35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30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2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УФиС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323529" y="4941168"/>
          <a:ext cx="2880320" cy="148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подведомственные: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8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8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8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УФиС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940152" y="4941168"/>
          <a:ext cx="2736304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682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подведомственные: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2023 год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УФиС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3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040D6-A773-6714-E28E-E1D69BF65527}"/>
              </a:ext>
            </a:extLst>
          </p:cNvPr>
          <p:cNvSpPr txBox="1"/>
          <p:nvPr/>
        </p:nvSpPr>
        <p:spPr>
          <a:xfrm>
            <a:off x="116632" y="6381328"/>
            <a:ext cx="413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altLang="ru-RU" sz="18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6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5308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Поддержка инициативных проектов в 2023 году 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75380" y="716966"/>
            <a:ext cx="3696620" cy="20313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Реализовано 20 общественных проектов </a:t>
            </a:r>
            <a:b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сумму 53 млн. руб., в том числе:</a:t>
            </a:r>
            <a:b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- 34 млн. руб. – средства областного бюджета, </a:t>
            </a:r>
            <a:b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- 9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млн. руб. – средства городского бюджета,</a:t>
            </a: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- 10 млн. руб. – инициативные</a:t>
            </a:r>
            <a:r>
              <a:rPr kumimoji="0" lang="ru-RU" sz="1400" b="1" i="1" u="none" strike="noStrike" cap="none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платежи</a:t>
            </a: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0" y="6381328"/>
            <a:ext cx="512652" cy="365125"/>
          </a:xfrm>
        </p:spPr>
        <p:txBody>
          <a:bodyPr/>
          <a:lstStyle/>
          <a:p>
            <a:pPr algn="l"/>
            <a:r>
              <a:rPr lang="en-US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altLang="ru-RU" sz="18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094627" y="2802879"/>
            <a:ext cx="3456384" cy="16004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1" u="none" strike="noStrike" cap="none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r>
              <a:rPr lang="ru-RU" dirty="0"/>
              <a:t>Реализовано 4 инициативных проекта </a:t>
            </a:r>
            <a:br>
              <a:rPr lang="ru-RU" dirty="0"/>
            </a:br>
            <a:r>
              <a:rPr lang="ru-RU" dirty="0"/>
              <a:t>на сумму 7,6 млн. руб., в том числе:</a:t>
            </a:r>
            <a:br>
              <a:rPr lang="ru-RU" dirty="0"/>
            </a:br>
            <a:r>
              <a:rPr lang="ru-RU" dirty="0"/>
              <a:t>  - 7,4 млн. руб. – средства городского бюджета, </a:t>
            </a:r>
            <a:br>
              <a:rPr lang="ru-RU" dirty="0"/>
            </a:br>
            <a:r>
              <a:rPr lang="ru-RU" dirty="0"/>
              <a:t>- 0,2 млн. руб. – инициативные платежи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008112" cy="90839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2640569"/>
            <a:ext cx="1080120" cy="99529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A0CCD66-30C1-B349-7C47-733C359D2A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6" y="4332666"/>
            <a:ext cx="1212344" cy="935956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F4D90FF7-1A39-94A5-C4B5-509ACBD10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428" y="4582365"/>
            <a:ext cx="3546783" cy="20313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1" u="none" strike="noStrike" cap="none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r>
              <a:rPr lang="ru-RU" dirty="0"/>
              <a:t>Реализовано 8 проектов </a:t>
            </a:r>
            <a:br>
              <a:rPr lang="ru-RU" dirty="0"/>
            </a:br>
            <a:r>
              <a:rPr lang="ru-RU" dirty="0"/>
              <a:t>на сумму 105,3 млн. руб., в том числе:</a:t>
            </a:r>
            <a:br>
              <a:rPr lang="ru-RU" dirty="0"/>
            </a:br>
            <a:r>
              <a:rPr lang="ru-RU" dirty="0"/>
              <a:t> - 74,4 млн. руб. – средства ПАО «Татнефть», </a:t>
            </a:r>
          </a:p>
          <a:p>
            <a:r>
              <a:rPr lang="ru-RU" dirty="0"/>
              <a:t>- 26,6 млн. руб. – средства городского бюджета, </a:t>
            </a:r>
            <a:br>
              <a:rPr lang="ru-RU" dirty="0"/>
            </a:br>
            <a:r>
              <a:rPr lang="ru-RU" dirty="0"/>
              <a:t>- 4,3 млн. руб. – инициативные платежи</a:t>
            </a: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3CA411DB-804D-B658-08C9-CCF0E993F7B0}"/>
              </a:ext>
            </a:extLst>
          </p:cNvPr>
          <p:cNvGraphicFramePr/>
          <p:nvPr/>
        </p:nvGraphicFramePr>
        <p:xfrm>
          <a:off x="4427984" y="836712"/>
          <a:ext cx="49325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6634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91880"/>
              </p:ext>
            </p:extLst>
          </p:nvPr>
        </p:nvGraphicFramePr>
        <p:xfrm>
          <a:off x="323528" y="3140968"/>
          <a:ext cx="489654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3528" y="0"/>
            <a:ext cx="8640960" cy="646327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для поддержки участников СВО и членов их семей в 2023 г.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3356992"/>
            <a:ext cx="3384376" cy="252028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 – 14,1 млн.руб.</a:t>
            </a:r>
          </a:p>
          <a:p>
            <a:pPr algn="ctr"/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8,9 млн.руб.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выплаты семьям военнослужащих в размере 100 тыс. руб., погибших при проведении СВО ;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5,2 млн.руб.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организация доставки граждан для проведения церемоний прощания с погибшими участниками СВО и перевозки военнослужащих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69269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052736"/>
            <a:ext cx="4378477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областного бюджета – 35,6 млн.руб.</a:t>
            </a:r>
          </a:p>
          <a:p>
            <a:pPr algn="ctr"/>
            <a:endParaRPr lang="ru-RU" sz="13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28,5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.освобождение от родительской платы в детских садах семей участников СВО; </a:t>
            </a:r>
          </a:p>
          <a:p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7,1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обеспечение одноразовым бесплатным питанием обучающихся 5-11 классов школ из семей участников СВО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1916832"/>
            <a:ext cx="3384376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22 млн.руб.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выплаты в размере 400 тыс. руб. гражданам, заключившим контракт о прохождении военной службы (с участием в СВО)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1052736"/>
            <a:ext cx="3355259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19,3 млн.руб.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оказание поддержки по заявкам, связанным с проведением СВО </a:t>
            </a:r>
          </a:p>
          <a:p>
            <a:pPr marL="171450" indent="-171450" algn="ctr">
              <a:buFontTx/>
              <a:buChar char="-"/>
            </a:pPr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11BAFF-B957-831B-316F-5626E688C05E}"/>
              </a:ext>
            </a:extLst>
          </p:cNvPr>
          <p:cNvSpPr txBox="1"/>
          <p:nvPr/>
        </p:nvSpPr>
        <p:spPr>
          <a:xfrm>
            <a:off x="116632" y="6381328"/>
            <a:ext cx="413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altLang="ru-RU" sz="18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86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9" y="2642136"/>
            <a:ext cx="8470201" cy="193899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млн.руб.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68110" y="6453336"/>
            <a:ext cx="5475890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6309320"/>
            <a:ext cx="360040" cy="477050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ru-RU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44839"/>
              </p:ext>
            </p:extLst>
          </p:nvPr>
        </p:nvGraphicFramePr>
        <p:xfrm>
          <a:off x="467544" y="2924945"/>
          <a:ext cx="8496944" cy="34563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3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4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2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показателя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первоначальный план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(план)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 (факт)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400" b="1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Доходы собственные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8 256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9 448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9 348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98,9</a:t>
                      </a: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Безвозмездные перечисления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1 799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9 905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9 500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95,9</a:t>
                      </a: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10 055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19 353 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18 848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97,4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30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Расходы за счет собственных средств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бюджета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9 087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9 968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9 619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96,5</a:t>
                      </a: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530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Расходы за счет средств вышестоящих бюджетов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968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9 098 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8 765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10 055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19 066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18 384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96,4</a:t>
                      </a:r>
                    </a:p>
                  </a:txBody>
                  <a:tcPr marL="108001" marR="108001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Дефицит (-) / профицит (+)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287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7029">
                <a:tc>
                  <a:txBody>
                    <a:bodyPr/>
                    <a:lstStyle/>
                    <a:p>
                      <a:pPr marL="85725" indent="-85725"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Дефицит (%)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marL="0" indent="-85725" algn="ctr" defTabSz="914372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3,0%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5,0%</a:t>
                      </a:r>
                    </a:p>
                  </a:txBody>
                  <a:tcPr marL="108001" marR="108001" marT="36000" marB="3600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1" marR="108001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" y="116632"/>
            <a:ext cx="9144000" cy="707886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Основные показатели исполнения бюджета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2023 году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42677632"/>
              </p:ext>
            </p:extLst>
          </p:nvPr>
        </p:nvGraphicFramePr>
        <p:xfrm>
          <a:off x="395536" y="980728"/>
          <a:ext cx="8633285" cy="191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067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52395889"/>
              </p:ext>
            </p:extLst>
          </p:nvPr>
        </p:nvGraphicFramePr>
        <p:xfrm>
          <a:off x="70992" y="1010871"/>
          <a:ext cx="9073008" cy="5412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1202" y="0"/>
            <a:ext cx="8812798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Динамика структуры муниципального долга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2022 –2023 годах</a:t>
            </a:r>
            <a:endParaRPr lang="ru-RU" sz="2000" b="1" dirty="0"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70788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млн.руб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923928" y="5373216"/>
            <a:ext cx="1152128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10712" y="5157192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Стоимость обслуживания </a:t>
            </a:r>
          </a:p>
          <a:p>
            <a:pPr algn="ctr"/>
            <a:r>
              <a:rPr lang="ru-RU" sz="1100" b="1" dirty="0"/>
              <a:t>муниципального долга:</a:t>
            </a:r>
          </a:p>
          <a:p>
            <a:pPr algn="ctr"/>
            <a:r>
              <a:rPr lang="en-US" sz="1100" dirty="0"/>
              <a:t>202</a:t>
            </a:r>
            <a:r>
              <a:rPr lang="ru-RU" sz="1100" dirty="0"/>
              <a:t>2 (факт) – 228 млн.руб.</a:t>
            </a:r>
            <a:r>
              <a:rPr lang="en-US" sz="1100" dirty="0"/>
              <a:t> </a:t>
            </a:r>
            <a:endParaRPr lang="ru-RU" sz="1100" dirty="0"/>
          </a:p>
          <a:p>
            <a:pPr algn="ctr"/>
            <a:r>
              <a:rPr lang="ru-RU" sz="1100" dirty="0"/>
              <a:t>2023 (факт) – 152 млн. руб.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5157192"/>
            <a:ext cx="3528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Дефицит бюджета :</a:t>
            </a:r>
          </a:p>
          <a:p>
            <a:pPr algn="ctr">
              <a:lnSpc>
                <a:spcPct val="125000"/>
              </a:lnSpc>
            </a:pPr>
            <a:r>
              <a:rPr lang="ru-RU" sz="1100" dirty="0"/>
              <a:t>20</a:t>
            </a:r>
            <a:r>
              <a:rPr lang="en-US" sz="1100" dirty="0"/>
              <a:t>2</a:t>
            </a:r>
            <a:r>
              <a:rPr lang="ru-RU" sz="1100" dirty="0"/>
              <a:t>2 (факт) – профицит 870 млн.руб.</a:t>
            </a:r>
          </a:p>
          <a:p>
            <a:pPr algn="ctr">
              <a:lnSpc>
                <a:spcPct val="125000"/>
              </a:lnSpc>
            </a:pPr>
            <a:r>
              <a:rPr lang="ru-RU" sz="1100" dirty="0"/>
              <a:t>2023 (факт) – профицит  464 </a:t>
            </a:r>
            <a:r>
              <a:rPr lang="ru-RU" sz="1100" dirty="0" err="1"/>
              <a:t>млн.руб</a:t>
            </a:r>
            <a:r>
              <a:rPr lang="ru-RU" sz="1100" dirty="0"/>
              <a:t>.</a:t>
            </a:r>
          </a:p>
          <a:p>
            <a:pPr algn="ctr">
              <a:lnSpc>
                <a:spcPct val="125000"/>
              </a:lnSpc>
            </a:pPr>
            <a:r>
              <a:rPr lang="ru-RU" sz="1100" dirty="0"/>
              <a:t> </a:t>
            </a:r>
          </a:p>
          <a:p>
            <a:pPr algn="ctr">
              <a:lnSpc>
                <a:spcPct val="125000"/>
              </a:lnSpc>
            </a:pP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6423733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752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4031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млн. руб.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69" y="11663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Структура собственных доходов за 2023 год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719996"/>
              </p:ext>
            </p:extLst>
          </p:nvPr>
        </p:nvGraphicFramePr>
        <p:xfrm>
          <a:off x="107504" y="862063"/>
          <a:ext cx="8928992" cy="566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31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807" y="620688"/>
            <a:ext cx="864096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млн. руб.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7557" y="650611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309320"/>
            <a:ext cx="42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6232" y="217092"/>
            <a:ext cx="324036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Исполнение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собственных доходов по источникам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 2023 год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6C2E3DC-4367-9352-2086-778AE96EF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6975"/>
              </p:ext>
            </p:extLst>
          </p:nvPr>
        </p:nvGraphicFramePr>
        <p:xfrm>
          <a:off x="107505" y="911238"/>
          <a:ext cx="8928991" cy="548483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80828">
                  <a:extLst>
                    <a:ext uri="{9D8B030D-6E8A-4147-A177-3AD203B41FA5}">
                      <a16:colId xmlns:a16="http://schemas.microsoft.com/office/drawing/2014/main" xmlns="" val="2079479981"/>
                    </a:ext>
                  </a:extLst>
                </a:gridCol>
                <a:gridCol w="1416905">
                  <a:extLst>
                    <a:ext uri="{9D8B030D-6E8A-4147-A177-3AD203B41FA5}">
                      <a16:colId xmlns:a16="http://schemas.microsoft.com/office/drawing/2014/main" xmlns="" val="237672980"/>
                    </a:ext>
                  </a:extLst>
                </a:gridCol>
                <a:gridCol w="1275216">
                  <a:extLst>
                    <a:ext uri="{9D8B030D-6E8A-4147-A177-3AD203B41FA5}">
                      <a16:colId xmlns:a16="http://schemas.microsoft.com/office/drawing/2014/main" xmlns="" val="2980404226"/>
                    </a:ext>
                  </a:extLst>
                </a:gridCol>
                <a:gridCol w="1487751">
                  <a:extLst>
                    <a:ext uri="{9D8B030D-6E8A-4147-A177-3AD203B41FA5}">
                      <a16:colId xmlns:a16="http://schemas.microsoft.com/office/drawing/2014/main" xmlns="" val="3977989216"/>
                    </a:ext>
                  </a:extLst>
                </a:gridCol>
                <a:gridCol w="1204370">
                  <a:extLst>
                    <a:ext uri="{9D8B030D-6E8A-4147-A177-3AD203B41FA5}">
                      <a16:colId xmlns:a16="http://schemas.microsoft.com/office/drawing/2014/main" xmlns="" val="3977683779"/>
                    </a:ext>
                  </a:extLst>
                </a:gridCol>
                <a:gridCol w="1063921">
                  <a:extLst>
                    <a:ext uri="{9D8B030D-6E8A-4147-A177-3AD203B41FA5}">
                      <a16:colId xmlns:a16="http://schemas.microsoft.com/office/drawing/2014/main" xmlns="" val="1788627270"/>
                    </a:ext>
                  </a:extLst>
                </a:gridCol>
              </a:tblGrid>
              <a:tr h="5897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Наименование источника доходов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Первоначальный план на 2023 год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план на 2023 год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Кассовое исполнение</a:t>
                      </a:r>
                    </a:p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за 2023 год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% исп. к первонач.плану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% исп. к уточнен.плану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342745649"/>
                  </a:ext>
                </a:extLst>
              </a:tr>
              <a:tr h="40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Доходы собственные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8 256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9 448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9 348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113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effectLst/>
                        </a:rPr>
                        <a:t>99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19645463"/>
                  </a:ext>
                </a:extLst>
              </a:tr>
              <a:tr h="442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 Налоговые доходы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7 369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8 447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8 256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112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98</a:t>
                      </a:r>
                      <a:endParaRPr lang="ru-RU" sz="12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634380547"/>
                  </a:ext>
                </a:extLst>
              </a:tr>
              <a:tr h="315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4 981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5 960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5 817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98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463636697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Налог на имущество 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99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392763361"/>
                  </a:ext>
                </a:extLst>
              </a:tr>
              <a:tr h="315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Земельный налог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98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869854495"/>
                  </a:ext>
                </a:extLst>
              </a:tr>
              <a:tr h="4217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Упрощенная система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98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536234351"/>
                  </a:ext>
                </a:extLst>
              </a:tr>
              <a:tr h="473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 Неналоговые  доходы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887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1 001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1 092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123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109</a:t>
                      </a:r>
                      <a:endParaRPr lang="ru-RU" sz="12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578266425"/>
                  </a:ext>
                </a:extLst>
              </a:tr>
              <a:tr h="315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Аренда земельных  участков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109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40305375"/>
                  </a:ext>
                </a:extLst>
              </a:tr>
              <a:tr h="315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Аренда имущества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102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365847019"/>
                  </a:ext>
                </a:extLst>
              </a:tr>
              <a:tr h="5563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102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301490236"/>
                  </a:ext>
                </a:extLst>
              </a:tr>
              <a:tr h="441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Доходы от размещения  рекламных  конструкций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108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214761842"/>
                  </a:ext>
                </a:extLst>
              </a:tr>
              <a:tr h="618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Плата за размещение объектов нестационарной торговой сети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i="1" u="none" strike="noStrike" dirty="0">
                          <a:effectLst/>
                        </a:rPr>
                        <a:t>106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91355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08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853244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млн. 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4355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6096" y="692696"/>
            <a:ext cx="324036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Исполнение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собственных доходов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 главным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администраторам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доходов бюджета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 2023 год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943428"/>
            <a:ext cx="7344815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Департамент по управлению муниципальным имуществом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1802244"/>
            <a:ext cx="7344816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Департамент градостроительной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4268544"/>
            <a:ext cx="7344815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Управление потребительского рынка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6CBBE5A-EFA1-5838-5006-39E0A2AE9A5D}"/>
              </a:ext>
            </a:extLst>
          </p:cNvPr>
          <p:cNvSpPr/>
          <p:nvPr/>
        </p:nvSpPr>
        <p:spPr>
          <a:xfrm>
            <a:off x="1043608" y="5571256"/>
            <a:ext cx="7344815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Министерство имущественных отношений Самарской области</a:t>
            </a: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2B78E31A-A320-D3FE-B6CE-5E2395C83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46199"/>
              </p:ext>
            </p:extLst>
          </p:nvPr>
        </p:nvGraphicFramePr>
        <p:xfrm>
          <a:off x="107504" y="1196752"/>
          <a:ext cx="8928993" cy="6046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54627089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2727883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2401226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87289866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53217752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810420150"/>
                    </a:ext>
                  </a:extLst>
                </a:gridCol>
              </a:tblGrid>
              <a:tr h="385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2023 года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</a:p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года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2023 года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исп. к первонач. плану года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исп. к  уточнен. плану года</a:t>
                      </a:r>
                      <a:endParaRPr lang="ru-RU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275544513"/>
                  </a:ext>
                </a:extLst>
              </a:tr>
              <a:tr h="218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всего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1 091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1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579554624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xmlns="" id="{CFA74DC5-3602-B651-9D7F-54F06B6D0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37586"/>
              </p:ext>
            </p:extLst>
          </p:nvPr>
        </p:nvGraphicFramePr>
        <p:xfrm>
          <a:off x="107504" y="2132753"/>
          <a:ext cx="8928992" cy="81327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353500439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13847355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67794933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80047185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2065896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973397185"/>
                    </a:ext>
                  </a:extLst>
                </a:gridCol>
              </a:tblGrid>
              <a:tr h="19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 b="0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442457768"/>
                  </a:ext>
                </a:extLst>
              </a:tr>
              <a:tr h="241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земельных участков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981707059"/>
                  </a:ext>
                </a:extLst>
              </a:tr>
              <a:tr h="381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70266810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8652716B-B661-1C0C-319F-91519E600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611533"/>
              </p:ext>
            </p:extLst>
          </p:nvPr>
        </p:nvGraphicFramePr>
        <p:xfrm>
          <a:off x="107504" y="3279888"/>
          <a:ext cx="8928992" cy="10053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186081459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09512207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41636519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5432015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64687895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415948804"/>
                    </a:ext>
                  </a:extLst>
                </a:gridCol>
              </a:tblGrid>
              <a:tr h="1947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820566939"/>
                  </a:ext>
                </a:extLst>
              </a:tr>
              <a:tr h="242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327227251"/>
                  </a:ext>
                </a:extLst>
              </a:tr>
              <a:tr h="186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</a:t>
                      </a: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244746012"/>
                  </a:ext>
                </a:extLst>
              </a:tr>
              <a:tr h="38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830462697"/>
                  </a:ext>
                </a:extLst>
              </a:tr>
            </a:tbl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xmlns="" id="{1E865703-D9C6-FAFB-B8DA-A65DEA964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35857"/>
              </p:ext>
            </p:extLst>
          </p:nvPr>
        </p:nvGraphicFramePr>
        <p:xfrm>
          <a:off x="107504" y="4601215"/>
          <a:ext cx="8928992" cy="10020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7440395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3565446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9543326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96359259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68138559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51744968"/>
                    </a:ext>
                  </a:extLst>
                </a:gridCol>
              </a:tblGrid>
              <a:tr h="159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100" b="0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182249597"/>
                  </a:ext>
                </a:extLst>
              </a:tr>
              <a:tr h="312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размещение рекламы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675698325"/>
                  </a:ext>
                </a:extLst>
              </a:tr>
              <a:tr h="159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земельных участков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3263322104"/>
                  </a:ext>
                </a:extLst>
              </a:tr>
              <a:tr h="312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объектов нестационарной торговой сети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826437096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xmlns="" id="{B0573293-748F-7024-9D19-930F1E78A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78506"/>
              </p:ext>
            </p:extLst>
          </p:nvPr>
        </p:nvGraphicFramePr>
        <p:xfrm>
          <a:off x="107504" y="5905622"/>
          <a:ext cx="8928992" cy="6677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5818383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69940687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92407104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05350514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95472717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399842666"/>
                    </a:ext>
                  </a:extLst>
                </a:gridCol>
              </a:tblGrid>
              <a:tr h="20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Доходы, всего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118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109</a:t>
                      </a:r>
                      <a:endParaRPr lang="ru-RU" sz="1100" b="0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2504776780"/>
                  </a:ext>
                </a:extLst>
              </a:tr>
              <a:tr h="265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 Доходы от размещения  наружной рекламы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</a:rPr>
                        <a:t>108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827543380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Штрафные санкции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2 333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1" u="none" strike="noStrike" dirty="0">
                          <a:effectLst/>
                        </a:rPr>
                        <a:t>100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7" marR="6247" marT="6247" marB="0" anchor="ctr"/>
                </a:tc>
                <a:extLst>
                  <a:ext uri="{0D108BD9-81ED-4DB2-BD59-A6C34878D82A}">
                    <a16:rowId xmlns:a16="http://schemas.microsoft.com/office/drawing/2014/main" xmlns="" val="120035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2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334" y="620688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381328"/>
            <a:ext cx="558011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462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Исполнение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расходов за 2023 год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(ведомственная структура)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85230313"/>
              </p:ext>
            </p:extLst>
          </p:nvPr>
        </p:nvGraphicFramePr>
        <p:xfrm>
          <a:off x="34454" y="1052736"/>
          <a:ext cx="96335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81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07904" y="6525344"/>
            <a:ext cx="543609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56818"/>
            <a:ext cx="9144000" cy="707882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Расходы бюджета на реализацию приоритетных национальных проектов в 2023 году (млн. руб.)</a:t>
            </a:r>
            <a:endParaRPr lang="ru-RU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305254"/>
            <a:ext cx="504056" cy="369328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24027247"/>
              </p:ext>
            </p:extLst>
          </p:nvPr>
        </p:nvGraphicFramePr>
        <p:xfrm>
          <a:off x="53753" y="618653"/>
          <a:ext cx="90364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014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D:\Презентация по благоустройству\1564741087_1112.jpg.cr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59370"/>
            <a:ext cx="1819086" cy="182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0384" y="5835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2676" y="6442196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5516" y="137502"/>
            <a:ext cx="8478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Благоустройство и содержание городских территорий в 202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9508" y="910368"/>
            <a:ext cx="4225775" cy="7764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млн. руб. -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 «Жилье и городская среда»</a:t>
            </a:r>
          </a:p>
          <a:p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млн.руб.  - благоустройство 19 дворовых территорий</a:t>
            </a:r>
          </a:p>
          <a:p>
            <a:pPr algn="ctr"/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 млн. руб. - благоустройство 2 общественных территорий </a:t>
            </a:r>
          </a:p>
          <a:p>
            <a:pPr algn="ctr"/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 Центрального района, Парк Победы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6992" y="902632"/>
            <a:ext cx="1163159" cy="10612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«ФСГС»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1673" y="4427915"/>
            <a:ext cx="4219911" cy="316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455 млн.руб. – комплексное содержание территорий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1674" y="5156642"/>
            <a:ext cx="4215942" cy="3098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млн.руб. – содержание мест погребения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084" y="6381328"/>
            <a:ext cx="432048" cy="369332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61673" y="2540225"/>
            <a:ext cx="4234950" cy="6302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129 млн. руб. - комплексное благоустройство внутриквартальных (придомовых) территорий,</a:t>
            </a:r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внутриквартальных проездов, тротуаров</a:t>
            </a:r>
            <a:r>
              <a:rPr lang="ru-RU" sz="1200" b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849199" y="2102860"/>
            <a:ext cx="4240892" cy="443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млн. руб. – благоустройство социально-значимых мест и мест отдыха</a:t>
            </a:r>
            <a:endParaRPr lang="ru-RU" sz="12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69508" y="3603033"/>
            <a:ext cx="4226128" cy="458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200" b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млн.руб. - б</a:t>
            </a:r>
            <a:r>
              <a:rPr lang="ru-RU" sz="12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лагоустройство территорий образовательных учреждений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869508" y="3179906"/>
            <a:ext cx="4225775" cy="430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ru-RU" sz="1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содержание береговых зон, ремонт освещения, обустройство мест санкционированного размещения ТКО</a:t>
            </a:r>
          </a:p>
          <a:p>
            <a:pPr algn="ctr"/>
            <a:endParaRPr lang="ru-RU" sz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64999" y="2102860"/>
            <a:ext cx="1175152" cy="22043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313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76992" y="4428246"/>
            <a:ext cx="1168904" cy="1384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«Тольятти –чистый город»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560 млн.руб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1673" y="1701778"/>
            <a:ext cx="4225680" cy="2642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млн. руб. –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сверхсофинанирование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дворовых территорий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63643" y="4070802"/>
            <a:ext cx="4231640" cy="2404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1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инициативные и общественные проекты</a:t>
            </a:r>
          </a:p>
          <a:p>
            <a:pPr algn="ctr"/>
            <a:endParaRPr lang="ru-RU" sz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69507" y="4750424"/>
            <a:ext cx="4205955" cy="4095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млн.руб. – санитарная очистка, отлов животных, праздничное оформление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69505" y="5466449"/>
            <a:ext cx="4205957" cy="3467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млн.руб. – приобретение техники, оборудования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Диаграмма 31"/>
          <p:cNvGraphicFramePr>
            <a:graphicFrameLocks/>
          </p:cNvGraphicFramePr>
          <p:nvPr>
            <p:extLst/>
          </p:nvPr>
        </p:nvGraphicFramePr>
        <p:xfrm>
          <a:off x="-35462" y="2102860"/>
          <a:ext cx="3671104" cy="297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473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11641</TotalTime>
  <Words>1685</Words>
  <Application>Microsoft Office PowerPoint</Application>
  <PresentationFormat>Экран (4:3)</PresentationFormat>
  <Paragraphs>467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Реализовано 20 общественных проектов  на сумму 53 млн. руб., в том числе:  - 34 млн. руб. – средства областного бюджета,  - 9 млн. руб. – средства городского бюджета, - 10 млн. руб. – инициативные платежи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Голованова Наталья Васильевна</cp:lastModifiedBy>
  <cp:revision>1424</cp:revision>
  <cp:lastPrinted>2024-03-04T08:56:11Z</cp:lastPrinted>
  <dcterms:created xsi:type="dcterms:W3CDTF">2017-06-15T13:15:30Z</dcterms:created>
  <dcterms:modified xsi:type="dcterms:W3CDTF">2024-03-12T11:19:34Z</dcterms:modified>
</cp:coreProperties>
</file>