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6" r:id="rId3"/>
    <p:sldId id="297" r:id="rId4"/>
    <p:sldId id="298" r:id="rId5"/>
    <p:sldId id="300" r:id="rId6"/>
    <p:sldId id="303" r:id="rId7"/>
    <p:sldId id="295" r:id="rId8"/>
    <p:sldId id="299" r:id="rId9"/>
    <p:sldId id="301" r:id="rId10"/>
    <p:sldId id="302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9F192-4569-4F89-9420-955259923D6B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DC5B9-A94F-431C-898F-4FCF6EE2A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8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CF356-EC1A-47CF-9F4E-F9504F6688F0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0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EB96B-84D4-4C94-A449-42C2752503D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5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B2B-F625-4E8B-BB5A-946DCBD67A32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FE8C-6595-4BC9-9ADA-35834568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4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B2B-F625-4E8B-BB5A-946DCBD67A32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FE8C-6595-4BC9-9ADA-35834568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56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B2B-F625-4E8B-BB5A-946DCBD67A32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FE8C-6595-4BC9-9ADA-35834568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67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B2B-F625-4E8B-BB5A-946DCBD67A32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FE8C-6595-4BC9-9ADA-35834568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58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B2B-F625-4E8B-BB5A-946DCBD67A32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FE8C-6595-4BC9-9ADA-35834568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01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B2B-F625-4E8B-BB5A-946DCBD67A32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FE8C-6595-4BC9-9ADA-35834568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79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B2B-F625-4E8B-BB5A-946DCBD67A32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FE8C-6595-4BC9-9ADA-35834568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05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B2B-F625-4E8B-BB5A-946DCBD67A32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FE8C-6595-4BC9-9ADA-35834568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74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B2B-F625-4E8B-BB5A-946DCBD67A32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FE8C-6595-4BC9-9ADA-35834568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09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B2B-F625-4E8B-BB5A-946DCBD67A32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FE8C-6595-4BC9-9ADA-35834568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1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1B2B-F625-4E8B-BB5A-946DCBD67A32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FE8C-6595-4BC9-9ADA-35834568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38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71B2B-F625-4E8B-BB5A-946DCBD67A32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2FE8C-6595-4BC9-9ADA-35834568E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81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60" y="2875190"/>
            <a:ext cx="6154633" cy="1127850"/>
          </a:xfrm>
          <a:prstGeom prst="rect">
            <a:avLst/>
          </a:prstGeom>
        </p:spPr>
      </p:pic>
      <p:sp>
        <p:nvSpPr>
          <p:cNvPr id="2" name="Прямоугольный треугольник 1"/>
          <p:cNvSpPr/>
          <p:nvPr/>
        </p:nvSpPr>
        <p:spPr>
          <a:xfrm rot="10800000">
            <a:off x="6836228" y="0"/>
            <a:ext cx="5355772" cy="4955177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rot="10800000" flipV="1">
            <a:off x="6836228" y="1902823"/>
            <a:ext cx="5355772" cy="4955177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2">
            <a:extLst>
              <a:ext uri="{FF2B5EF4-FFF2-40B4-BE49-F238E27FC236}">
                <a16:creationId xmlns:a16="http://schemas.microsoft.com/office/drawing/2014/main" id="{CDDDC736-B7D6-46EE-A8EB-4CD2872D5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453" y="358776"/>
            <a:ext cx="2180737" cy="82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65" y="2319733"/>
            <a:ext cx="3565177" cy="223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1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5"/>
    </mc:Choice>
    <mc:Fallback xmlns="">
      <p:transition spd="slow" advTm="617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898294" y="1775827"/>
            <a:ext cx="2975079" cy="3550805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192527"/>
            <a:ext cx="12192000" cy="6654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664" y="340051"/>
            <a:ext cx="786272" cy="7874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44297" y="6340597"/>
            <a:ext cx="474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КАРТА ЖИТЕЛЯ САМАРСКОЙ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943" y="569535"/>
            <a:ext cx="7420811" cy="765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700" b="1" kern="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МОБИЛЬНОЕ ПРИЛОЖЕНИЕ </a:t>
            </a:r>
          </a:p>
          <a:p>
            <a:pPr>
              <a:lnSpc>
                <a:spcPct val="80000"/>
              </a:lnSpc>
            </a:pPr>
            <a:r>
              <a:rPr lang="ru-RU" sz="2700" b="1" kern="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«КАРТА ЖИТЕЛЯ САМАРСКОЙ ОБЛАСТИ»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191" r="51334"/>
          <a:stretch/>
        </p:blipFill>
        <p:spPr>
          <a:xfrm>
            <a:off x="727195" y="1957015"/>
            <a:ext cx="2920454" cy="312955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6948070" y="1535761"/>
            <a:ext cx="4609170" cy="287255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None/>
            </a:pPr>
            <a:r>
              <a:rPr lang="ru-RU" sz="2900" b="1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МОБИЛЬНОЕ ПРИЛОЖЕНИЕ «КАРТА ЖИТЕЛЯ САМАРСКОЙ ОБЛАСТИ» ДОСТУПНО В </a:t>
            </a:r>
          </a:p>
          <a:p>
            <a:pPr indent="0">
              <a:buNone/>
            </a:pPr>
            <a:endParaRPr lang="ru-RU" sz="2900" dirty="0" smtClean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indent="0">
              <a:buNone/>
            </a:pPr>
            <a:r>
              <a:rPr lang="ru-RU" sz="3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GOOGLE PLAY</a:t>
            </a:r>
          </a:p>
          <a:p>
            <a:pPr indent="0">
              <a:buNone/>
            </a:pPr>
            <a:r>
              <a:rPr lang="ru-RU" sz="3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APPSTORE</a:t>
            </a:r>
          </a:p>
          <a:p>
            <a:pPr indent="0">
              <a:buNone/>
            </a:pPr>
            <a:r>
              <a:rPr lang="ru-RU" sz="3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RUMARKET </a:t>
            </a:r>
          </a:p>
          <a:p>
            <a:pPr indent="0">
              <a:buNone/>
            </a:pPr>
            <a:r>
              <a:rPr lang="ru-RU" sz="3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</a:t>
            </a:r>
            <a:r>
              <a:rPr lang="en-US" sz="3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NASHSTORE</a:t>
            </a:r>
            <a:endParaRPr lang="ru-RU" sz="3000" dirty="0" smtClean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indent="0">
              <a:buNone/>
            </a:pPr>
            <a:r>
              <a:rPr lang="ru-RU" sz="3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</a:t>
            </a:r>
            <a:r>
              <a:rPr lang="en-US" sz="3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RUSTORE</a:t>
            </a:r>
            <a:endParaRPr lang="ru-RU" sz="30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60843" y="2176482"/>
            <a:ext cx="266009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ВЕРСИИ</a:t>
            </a:r>
            <a:r>
              <a:rPr lang="en-US" sz="16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:</a:t>
            </a:r>
          </a:p>
          <a:p>
            <a:endParaRPr lang="ru-RU" sz="1600" b="1" dirty="0">
              <a:solidFill>
                <a:srgbClr val="00B0F0"/>
              </a:solidFill>
              <a:latin typeface="Montserrat"/>
              <a:ea typeface="Montserrat"/>
              <a:cs typeface="Montserrat"/>
            </a:endParaRPr>
          </a:p>
          <a:p>
            <a:r>
              <a:rPr lang="ru-RU" sz="16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2.0.</a:t>
            </a:r>
            <a:r>
              <a:rPr lang="ru-RU" sz="16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6</a:t>
            </a:r>
            <a:r>
              <a:rPr lang="ru-RU" sz="16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:</a:t>
            </a:r>
          </a:p>
          <a:p>
            <a:r>
              <a:rPr lang="ru-RU" sz="16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</a:t>
            </a:r>
            <a:r>
              <a:rPr lang="en-US" sz="16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RUSTORE</a:t>
            </a:r>
          </a:p>
          <a:p>
            <a:r>
              <a:rPr lang="ru-RU" sz="16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</a:t>
            </a:r>
            <a:r>
              <a:rPr lang="en-US" sz="16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NASHSTORE </a:t>
            </a:r>
            <a:endParaRPr lang="ru-RU" sz="1600" b="1" dirty="0" smtClean="0">
              <a:solidFill>
                <a:srgbClr val="00B0F0"/>
              </a:solidFill>
              <a:latin typeface="Montserrat"/>
              <a:ea typeface="Montserrat"/>
              <a:cs typeface="Montserrat"/>
            </a:endParaRPr>
          </a:p>
          <a:p>
            <a:r>
              <a:rPr lang="ru-RU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</a:t>
            </a:r>
            <a:r>
              <a:rPr lang="ru-RU" sz="1600" b="1" dirty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RUMARKET</a:t>
            </a:r>
          </a:p>
          <a:p>
            <a:r>
              <a:rPr lang="ru-RU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</a:t>
            </a:r>
            <a:r>
              <a:rPr lang="en-US" sz="1600" b="1" dirty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APPSTORE</a:t>
            </a:r>
            <a:endParaRPr lang="ru-RU" sz="1600" b="1" dirty="0">
              <a:solidFill>
                <a:srgbClr val="00B0F0"/>
              </a:solidFill>
              <a:latin typeface="Montserrat"/>
              <a:ea typeface="Montserrat"/>
              <a:cs typeface="Montserrat"/>
            </a:endParaRPr>
          </a:p>
          <a:p>
            <a:endParaRPr lang="ru-RU" sz="1600" b="1" dirty="0" smtClean="0">
              <a:solidFill>
                <a:srgbClr val="00B0F0"/>
              </a:solidFill>
              <a:latin typeface="Montserrat"/>
              <a:ea typeface="Montserrat"/>
              <a:cs typeface="Montserrat"/>
            </a:endParaRPr>
          </a:p>
          <a:p>
            <a:r>
              <a:rPr lang="ru-RU" sz="16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2.0.</a:t>
            </a:r>
            <a:r>
              <a:rPr lang="en-US" sz="16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3</a:t>
            </a:r>
            <a:r>
              <a:rPr lang="ru-RU" sz="16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:</a:t>
            </a:r>
            <a:endParaRPr lang="ru-RU" sz="1600" b="1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r>
              <a:rPr lang="ru-RU" sz="16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</a:t>
            </a:r>
            <a:r>
              <a:rPr lang="en-US" sz="16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GOOGLE PLAY </a:t>
            </a:r>
            <a:endParaRPr lang="ru-RU" sz="1600" b="1" dirty="0" smtClean="0">
              <a:solidFill>
                <a:srgbClr val="00B0F0"/>
              </a:solidFill>
              <a:latin typeface="Montserrat"/>
              <a:ea typeface="Montserrat"/>
              <a:cs typeface="Montserrat"/>
            </a:endParaRPr>
          </a:p>
          <a:p>
            <a:endParaRPr lang="ru-RU" sz="1600" b="1" dirty="0">
              <a:solidFill>
                <a:schemeClr val="dk2"/>
              </a:solidFill>
              <a:latin typeface="Montserrat"/>
              <a:cs typeface="Arial" panose="020B0604020202020204" pitchFamily="34" charset="0"/>
            </a:endParaRPr>
          </a:p>
        </p:txBody>
      </p:sp>
      <p:pic>
        <p:nvPicPr>
          <p:cNvPr id="18" name="Picture 2" descr="Иконка Ios Логотип в стиле i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931" y="4419596"/>
            <a:ext cx="712853" cy="71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Google представила новый логотип Android и отказалась от «сладких» названий  » Communit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1" t="9530" r="18731" b="10552"/>
          <a:stretch/>
        </p:blipFill>
        <p:spPr bwMode="auto">
          <a:xfrm>
            <a:off x="8908785" y="4395410"/>
            <a:ext cx="862886" cy="77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228" y="5434369"/>
            <a:ext cx="2079910" cy="3172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83" y="4477397"/>
            <a:ext cx="609169" cy="6091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29" y="5343624"/>
            <a:ext cx="1995034" cy="49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19" y="1173575"/>
            <a:ext cx="2478214" cy="2516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3293" y="4176059"/>
            <a:ext cx="777172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AA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FF8C4-D4AB-4D9B-A504-06C98825E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4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581684" y="1647961"/>
            <a:ext cx="559293" cy="173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4154" y="584939"/>
            <a:ext cx="908185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700" b="1" dirty="0">
                <a:solidFill>
                  <a:srgbClr val="00AA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«КАРТА ЖИТЕЛЯ САМАРСКОЙ ОБЛАСТИ»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414215" y="1519947"/>
            <a:ext cx="5677989" cy="292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numCol="1">
            <a:spAutoFit/>
          </a:bodyPr>
          <a:lstStyle/>
          <a:p>
            <a:pPr algn="ctr">
              <a:spcAft>
                <a:spcPts val="600"/>
              </a:spcAft>
              <a:buClr>
                <a:srgbClr val="00AAE9"/>
              </a:buClr>
              <a:buSzPct val="90000"/>
            </a:pPr>
            <a:r>
              <a:rPr lang="ru-RU" sz="1300" b="1" dirty="0" smtClean="0">
                <a:solidFill>
                  <a:srgbClr val="496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КАРТА ЖИТЕЛЯ САМАРСКОЙ ОБЛАСТИ ОБЪЕДИНЯЕТ В СЕБЕ:</a:t>
            </a:r>
          </a:p>
        </p:txBody>
      </p:sp>
      <p:sp>
        <p:nvSpPr>
          <p:cNvPr id="46" name="Номер слайда 1"/>
          <p:cNvSpPr txBox="1">
            <a:spLocks/>
          </p:cNvSpPr>
          <p:nvPr/>
        </p:nvSpPr>
        <p:spPr>
          <a:xfrm>
            <a:off x="9448800" y="64794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6FF8C4-D4AB-4D9B-A504-06C98825E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 flipH="1">
            <a:off x="5622315" y="1967177"/>
            <a:ext cx="5403984" cy="83099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71450" indent="-171450" fontAlgn="base">
              <a:spcAft>
                <a:spcPts val="600"/>
              </a:spcAft>
              <a:buClr>
                <a:srgbClr val="00AAE9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БАНКОВСКУЮ КАРТУ</a:t>
            </a:r>
          </a:p>
          <a:p>
            <a:pPr marL="171450" indent="-171450" fontAlgn="base">
              <a:spcAft>
                <a:spcPts val="600"/>
              </a:spcAft>
              <a:buClr>
                <a:srgbClr val="00AAE9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ТРАНСПОРТНУЮ </a:t>
            </a:r>
            <a:r>
              <a:rPr lang="ru-RU" sz="1100" b="1" dirty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КАРТУ</a:t>
            </a:r>
          </a:p>
          <a:p>
            <a:pPr marL="171450" indent="-171450" fontAlgn="base">
              <a:spcAft>
                <a:spcPts val="600"/>
              </a:spcAft>
              <a:buClr>
                <a:srgbClr val="00AAE9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СОЦИАЛЬНУЮ </a:t>
            </a:r>
            <a:r>
              <a:rPr lang="ru-RU" sz="11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КАРТУ</a:t>
            </a:r>
            <a:endParaRPr lang="ru-RU" sz="1100" b="1" dirty="0">
              <a:solidFill>
                <a:srgbClr val="00B0F0"/>
              </a:solidFill>
              <a:latin typeface="Montserrat"/>
              <a:ea typeface="Montserrat"/>
              <a:cs typeface="Montserrat"/>
            </a:endParaRPr>
          </a:p>
          <a:p>
            <a:pPr marL="171450" indent="-171450" fontAlgn="base">
              <a:spcAft>
                <a:spcPts val="600"/>
              </a:spcAft>
              <a:buClr>
                <a:srgbClr val="00AAE9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ИДЕНТИФИКАЦИОННУЮ КАРТУ</a:t>
            </a:r>
          </a:p>
          <a:p>
            <a:pPr marL="171450" indent="-171450" fontAlgn="base">
              <a:spcAft>
                <a:spcPts val="600"/>
              </a:spcAft>
              <a:buClr>
                <a:srgbClr val="00AAE9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СКИДОЧНУЮ КАРТУ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t="6163" b="7605"/>
          <a:stretch/>
        </p:blipFill>
        <p:spPr>
          <a:xfrm>
            <a:off x="81510" y="1445911"/>
            <a:ext cx="5332705" cy="4598545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564154" y="1967177"/>
            <a:ext cx="2385626" cy="101566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spcAft>
                <a:spcPts val="600"/>
              </a:spcAft>
              <a:buClr>
                <a:srgbClr val="00AAE9"/>
              </a:buClr>
              <a:buSzPct val="90000"/>
            </a:pP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МОБИЛЬНОЕ ПРИЛОЖЕНИЕ И ВЕБ-ПОРТАЛ                           С АВТОРИЗАЦИЕЙ ЧЕРЕЗ ЕСИА И РАЗНЫМИ СЕРВИСАМИ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6192527"/>
            <a:ext cx="12192000" cy="6654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44297" y="6340597"/>
            <a:ext cx="474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КАРТА ЖИТЕЛЯ САМАРСКОЙ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664" y="340051"/>
            <a:ext cx="786272" cy="78742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414215" y="2876655"/>
            <a:ext cx="5820185" cy="3216975"/>
            <a:chOff x="5414215" y="2876655"/>
            <a:chExt cx="5820185" cy="3216975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215" y="2876655"/>
              <a:ext cx="5820185" cy="3216975"/>
            </a:xfrm>
            <a:prstGeom prst="rect">
              <a:avLst/>
            </a:prstGeom>
          </p:spPr>
        </p:pic>
        <p:grpSp>
          <p:nvGrpSpPr>
            <p:cNvPr id="3" name="Группа 2"/>
            <p:cNvGrpSpPr/>
            <p:nvPr/>
          </p:nvGrpSpPr>
          <p:grpSpPr>
            <a:xfrm>
              <a:off x="7111915" y="2996834"/>
              <a:ext cx="2453852" cy="1595671"/>
              <a:chOff x="7111915" y="2996834"/>
              <a:chExt cx="2453852" cy="1595671"/>
            </a:xfrm>
          </p:grpSpPr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6492" y="3299208"/>
                <a:ext cx="2069275" cy="1293297"/>
              </a:xfrm>
              <a:prstGeom prst="rect">
                <a:avLst/>
              </a:prstGeom>
            </p:spPr>
          </p:pic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1915" y="2996834"/>
                <a:ext cx="1821069" cy="114354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604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581684" y="1647961"/>
            <a:ext cx="559293" cy="173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4154" y="584939"/>
            <a:ext cx="908185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700" b="1" dirty="0">
                <a:solidFill>
                  <a:srgbClr val="00AA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«КАРТА ЖИТЕЛЯ САМАРСКОЙ ОБЛАСТИ»</a:t>
            </a:r>
          </a:p>
        </p:txBody>
      </p:sp>
      <p:sp>
        <p:nvSpPr>
          <p:cNvPr id="46" name="Номер слайда 1"/>
          <p:cNvSpPr txBox="1">
            <a:spLocks/>
          </p:cNvSpPr>
          <p:nvPr/>
        </p:nvSpPr>
        <p:spPr>
          <a:xfrm>
            <a:off x="9448800" y="64794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6FF8C4-D4AB-4D9B-A504-06C98825E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64154" y="1571760"/>
            <a:ext cx="4074577" cy="397031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spcAft>
                <a:spcPts val="600"/>
              </a:spcAft>
              <a:buClr>
                <a:srgbClr val="00AAE9"/>
              </a:buClr>
              <a:buSzPct val="90000"/>
            </a:pPr>
            <a:r>
              <a:rPr lang="ru-RU" sz="2800" dirty="0" smtClean="0"/>
              <a:t>ПРОЕКТ ОДЕРЖАЛ ПОБЕДУ ПО ИТОГАМ ГОЛОСОВАНИЯ В НОМИНАЦИИ </a:t>
            </a:r>
            <a:r>
              <a:rPr lang="ru-RU" sz="2800" b="1" dirty="0" smtClean="0">
                <a:solidFill>
                  <a:srgbClr val="00AAE9"/>
                </a:solidFill>
              </a:rPr>
              <a:t>«НАРОДНОЕ ПРИЗНАНИЕ» </a:t>
            </a:r>
            <a:r>
              <a:rPr lang="ru-RU" sz="2800" dirty="0" smtClean="0"/>
              <a:t>ВСЕРОССИЙСКОГО КОНКУРСА IT-ПРОЕКТОВ </a:t>
            </a:r>
            <a:r>
              <a:rPr lang="ru-RU" sz="2800" b="1" dirty="0" smtClean="0">
                <a:solidFill>
                  <a:srgbClr val="00AAE9"/>
                </a:solidFill>
              </a:rPr>
              <a:t>«ПРОФ-IT.2022»</a:t>
            </a:r>
            <a:endParaRPr lang="ru-RU" sz="2800" b="1" dirty="0">
              <a:solidFill>
                <a:srgbClr val="00AAE9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6192527"/>
            <a:ext cx="12192000" cy="6654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44297" y="6340597"/>
            <a:ext cx="474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КАРТА ЖИТЕЛЯ САМАРСКОЙ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664" y="340051"/>
            <a:ext cx="786272" cy="787428"/>
          </a:xfrm>
          <a:prstGeom prst="rect">
            <a:avLst/>
          </a:prstGeom>
        </p:spPr>
      </p:pic>
      <p:pic>
        <p:nvPicPr>
          <p:cNvPr id="1026" name="Picture 2" descr="https://sun7-8.userapi.com/impg/FRBMAlaCraryP7WQYfSjQY5qJ9qDcQ3R9LzZ9Q/-CU6m_n2DwE.jpg?size=864x1280&amp;quality=95&amp;sign=a68454368c1dbecd0640493b5b09cf8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308" y="1571760"/>
            <a:ext cx="2845462" cy="421549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731" y="2096161"/>
            <a:ext cx="3851329" cy="263915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263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883" y="551819"/>
            <a:ext cx="76581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700" b="1" dirty="0" smtClean="0">
                <a:solidFill>
                  <a:srgbClr val="00AA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ЭМИССИЯ </a:t>
            </a:r>
            <a:r>
              <a:rPr lang="ru-RU" sz="2700" b="1" dirty="0">
                <a:solidFill>
                  <a:srgbClr val="00AA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 «КАРТА ЖИТЕЛЯ </a:t>
            </a:r>
            <a:r>
              <a:rPr lang="ru-RU" sz="2700" b="1" dirty="0" smtClean="0">
                <a:solidFill>
                  <a:srgbClr val="00AA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САМАРСКОЙ </a:t>
            </a:r>
            <a:r>
              <a:rPr lang="ru-RU" sz="2700" b="1" dirty="0">
                <a:solidFill>
                  <a:srgbClr val="00AA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lang="ru-RU" sz="2700" b="1" dirty="0" smtClean="0">
                <a:solidFill>
                  <a:srgbClr val="00AA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700" b="1" dirty="0">
              <a:solidFill>
                <a:srgbClr val="00AAE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E6FF8C4-D4AB-4D9B-A504-06C98825E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06829" y="1751779"/>
            <a:ext cx="5378899" cy="2845086"/>
            <a:chOff x="3293267" y="-4304283"/>
            <a:chExt cx="3947884" cy="5022476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3293267" y="-4304283"/>
              <a:ext cx="3947884" cy="50224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407564" y="-3975285"/>
              <a:ext cx="3799144" cy="4509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00B0F0"/>
                  </a:solidFill>
                  <a:latin typeface="Montserrat"/>
                  <a:ea typeface="Montserrat"/>
                  <a:cs typeface="Montserrat"/>
                </a:rPr>
                <a:t>ПЕРЕЧЕНЬ ДОКУМЕНТОВ ДЛЯ ПОДАЧИ ЗАЯВКИ НА КЖ СО:</a:t>
              </a:r>
            </a:p>
            <a:p>
              <a:endParaRPr lang="ru-RU" sz="16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rPr>
                <a:t>ПАСПОРТ ГРАЖДАНИНА РФ</a:t>
              </a:r>
              <a:endParaRPr lang="ru-RU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rPr>
                <a:t>ПОЛИС ОБЯЗАТЕЛЬНОГО МЕДИЦИНСКОГО СТРАХОВАНИЯ (ОМС)</a:t>
              </a:r>
              <a:endParaRPr lang="ru-RU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rPr>
                <a:t>СТРАХОВОЕ СВИДЕТЕЛЬСТВО ОБЯЗАТЕЛЬНОГО ПЕНСИОННОГО СТРАХОВАНИЯ (СНИЛС)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>
                  <a:solidFill>
                    <a:schemeClr val="dk2"/>
                  </a:solidFill>
                  <a:latin typeface="Montserrat"/>
                  <a:ea typeface="Montserrat"/>
                  <a:cs typeface="Montserrat"/>
                </a:rPr>
                <a:t>ФОТО (ПРИ ОНЛАЙН ПОДАЧЕ)</a:t>
              </a:r>
              <a:endParaRPr lang="ru-RU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</a:endParaRPr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3639720" y="5813204"/>
            <a:ext cx="81231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1" dirty="0">
              <a:solidFill>
                <a:srgbClr val="496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15" y="2068536"/>
            <a:ext cx="2542941" cy="1618236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242354" y="1713797"/>
            <a:ext cx="26423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ДИЗАЙН БАНКА ВТБ (ПАО)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8943707" y="1713797"/>
            <a:ext cx="31052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ДИЗАЙН АО КБ СОЛИДАРНОСТЬ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11" y="2065513"/>
            <a:ext cx="2426656" cy="1549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9137231" y="3752158"/>
            <a:ext cx="27182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ДИЗАЙН АО ГАЗПРОМБАНК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5464" y="4174380"/>
            <a:ext cx="2477428" cy="15851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6512" t="9289" r="6547" b="9017"/>
          <a:stretch/>
        </p:blipFill>
        <p:spPr>
          <a:xfrm>
            <a:off x="6304276" y="4174380"/>
            <a:ext cx="2518539" cy="1638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6224648" y="3766754"/>
            <a:ext cx="26423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ДИЗАЙН БАНКА ВТБ (ПАО)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9478" y="4709170"/>
            <a:ext cx="46335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БОЛЕЕ </a:t>
            </a:r>
            <a:r>
              <a:rPr lang="ru-RU" sz="32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80 024 </a:t>
            </a:r>
            <a:endParaRPr lang="ru-RU" sz="3200" b="1" dirty="0">
              <a:solidFill>
                <a:srgbClr val="00B0F0"/>
              </a:solidFill>
              <a:latin typeface="Montserrat"/>
              <a:ea typeface="Montserrat"/>
              <a:cs typeface="Montserrat"/>
            </a:endParaRPr>
          </a:p>
          <a:p>
            <a:pPr algn="ctr"/>
            <a:r>
              <a:rPr lang="ru-RU" sz="3200" b="1" dirty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ПОДАННЫХ ЗАЯВОК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0" y="6192527"/>
            <a:ext cx="12192000" cy="6654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544297" y="6340597"/>
            <a:ext cx="474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КАРТА ЖИТЕЛЯ САМАРСКОЙ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2400" y="6344927"/>
            <a:ext cx="12192000" cy="6654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696697" y="6492997"/>
            <a:ext cx="474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КАРТА ЖИТЕЛЯ САМАРСКОЙ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664" y="340051"/>
            <a:ext cx="786272" cy="78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549282" y="1354725"/>
            <a:ext cx="5216770" cy="4689731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srgbClr val="496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462" y="585778"/>
            <a:ext cx="1045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700" b="1" kern="0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ПАРТНЁРЫ</a:t>
            </a:r>
            <a:endParaRPr lang="ru-RU" sz="2700" b="1" kern="0" dirty="0">
              <a:solidFill>
                <a:srgbClr val="00B0F0"/>
              </a:solidFill>
              <a:latin typeface="Montserrat Black"/>
              <a:ea typeface="Montserrat Black"/>
              <a:cs typeface="Montserrat Black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22465" y="3325257"/>
            <a:ext cx="7631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>
              <a:solidFill>
                <a:srgbClr val="496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solidFill>
                <a:srgbClr val="496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555789" y="3226275"/>
            <a:ext cx="130628" cy="130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664" y="340051"/>
            <a:ext cx="786272" cy="787428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0" y="6192527"/>
            <a:ext cx="12192000" cy="665473"/>
            <a:chOff x="0" y="6192527"/>
            <a:chExt cx="12192000" cy="665473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6192527"/>
              <a:ext cx="12192000" cy="6654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544297" y="6340597"/>
              <a:ext cx="47484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Montserrat Black"/>
                  <a:ea typeface="Montserrat Black"/>
                  <a:cs typeface="Montserrat Black"/>
                </a:rPr>
                <a:t>КАРТА ЖИТЕЛЯ САМАРСКОЙ ОБЛАСТИ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0" name="Picture 2" descr="Контакты Цифрал-Сервис в СП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75" y="1373137"/>
            <a:ext cx="4335202" cy="161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77265" y="1459401"/>
            <a:ext cx="45352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РЕАЛИЗОВАНА ЭЛЕКТРОННАЯ ФОРМА ЗАЯВКИ </a:t>
            </a:r>
            <a:r>
              <a:rPr lang="ru-RU" sz="20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«ПОДКЛЮЧЕНИЕ ДОМОФОНА»</a:t>
            </a:r>
            <a:r>
              <a:rPr lang="ru-RU" sz="2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 НА ПОРТАЛЕ КЖ СО И В МОБИЛЬНОМ ПРИЛОЖЕНИИ</a:t>
            </a:r>
          </a:p>
          <a:p>
            <a:pPr fontAlgn="base"/>
            <a:endParaRPr lang="ru-RU" sz="20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fontAlgn="base"/>
            <a:endParaRPr lang="ru-RU" sz="2000" b="1" dirty="0" smtClean="0">
              <a:solidFill>
                <a:srgbClr val="00B0F0"/>
              </a:solidFill>
              <a:latin typeface="Montserrat"/>
              <a:ea typeface="Montserrat"/>
              <a:cs typeface="Montserrat"/>
            </a:endParaRPr>
          </a:p>
          <a:p>
            <a:pPr fontAlgn="base"/>
            <a:r>
              <a:rPr lang="ru-RU" sz="20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УНИКАЛЬНЫЙ </a:t>
            </a:r>
            <a:r>
              <a:rPr lang="ru-RU" sz="2000" b="1" dirty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ТАРИФ </a:t>
            </a:r>
            <a:r>
              <a:rPr lang="ru-RU" sz="2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ДЛЯ ДЕРЖАТЕЛЕЙ</a:t>
            </a:r>
          </a:p>
          <a:p>
            <a:pPr fontAlgn="base"/>
            <a:endParaRPr lang="ru-RU" sz="2000" dirty="0" smtClean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fontAlgn="base"/>
            <a:endParaRPr lang="ru-RU" sz="2000" b="1" dirty="0" smtClean="0">
              <a:solidFill>
                <a:srgbClr val="00B0F0"/>
              </a:solidFill>
              <a:latin typeface="Montserrat"/>
              <a:ea typeface="Montserrat"/>
              <a:cs typeface="Montserrat"/>
            </a:endParaRPr>
          </a:p>
          <a:p>
            <a:pPr fontAlgn="base"/>
            <a:r>
              <a:rPr lang="ru-RU" sz="20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СКИДКА </a:t>
            </a:r>
            <a:r>
              <a:rPr lang="ru-RU" sz="2000" b="1" dirty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НА ПОДЪЁМ </a:t>
            </a:r>
            <a:r>
              <a:rPr lang="ru-RU" sz="2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В БУДНИЕ ДНИ НА УСЛУГИ ПО БУКСИРОВКЕ ПРИ ПОМОЩИ КАНАТНЫХ ДОРОГ</a:t>
            </a:r>
          </a:p>
          <a:p>
            <a:pPr fontAlgn="base"/>
            <a:endParaRPr lang="ru-RU" sz="2000" dirty="0" smtClean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0" y="2990156"/>
            <a:ext cx="4322613" cy="13815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8" y="4318381"/>
            <a:ext cx="3536437" cy="144548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621215" y="1942467"/>
            <a:ext cx="5560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</a:t>
            </a:r>
          </a:p>
          <a:p>
            <a:endParaRPr lang="ru-RU" sz="2400" dirty="0">
              <a:solidFill>
                <a:schemeClr val="dk2"/>
              </a:solidFill>
              <a:latin typeface="Montserrat"/>
            </a:endParaRPr>
          </a:p>
          <a:p>
            <a:endParaRPr lang="ru-RU" sz="2400" dirty="0" smtClean="0">
              <a:solidFill>
                <a:schemeClr val="dk2"/>
              </a:solidFill>
              <a:latin typeface="Montserrat"/>
            </a:endParaRPr>
          </a:p>
          <a:p>
            <a:endParaRPr lang="ru-RU" sz="2400" dirty="0">
              <a:solidFill>
                <a:schemeClr val="dk2"/>
              </a:solidFill>
              <a:latin typeface="Montserrat"/>
            </a:endParaRPr>
          </a:p>
          <a:p>
            <a:r>
              <a:rPr lang="ru-RU" sz="24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162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92527"/>
            <a:ext cx="12192000" cy="6654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664" y="340051"/>
            <a:ext cx="786272" cy="7874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44297" y="6340597"/>
            <a:ext cx="474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КАРТА ЖИТЕЛЯ САМАРСКОЙ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974" y="534473"/>
            <a:ext cx="742081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700" b="1" kern="0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НОВЫЕ СЕРВИСЫ</a:t>
            </a:r>
            <a:endParaRPr lang="ru-RU" sz="2700" b="1" kern="0" dirty="0">
              <a:solidFill>
                <a:srgbClr val="00B0F0"/>
              </a:solidFill>
              <a:latin typeface="Montserrat Black"/>
              <a:ea typeface="Montserrat Black"/>
              <a:cs typeface="Montserrat Black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55102" y="1075100"/>
            <a:ext cx="2487215" cy="4912623"/>
            <a:chOff x="702348" y="1111630"/>
            <a:chExt cx="2487215" cy="49126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348" y="1111630"/>
              <a:ext cx="2487215" cy="267066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348" y="3482545"/>
              <a:ext cx="2367118" cy="2541708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3189563" y="1352306"/>
            <a:ext cx="8023559" cy="4430613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srgbClr val="496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65642" y="1910740"/>
            <a:ext cx="62726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ИСПОЛЬЗУЙТЕ КАРТУ ЖИТЕЛЯ САМАРСКОЙ ОБЛАСТИ КАК </a:t>
            </a:r>
            <a:r>
              <a:rPr lang="ru-RU" sz="20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КЛЮЧ ОТ ДОМОФОНА</a:t>
            </a:r>
            <a:r>
              <a:rPr lang="ru-RU" sz="2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. ФУНКЦИЯ ДОСТУПНА ТОЛЬКО НА «УМНЫХ» ДОМОФОНАХ ОТ КОМПАНИИ </a:t>
            </a:r>
            <a:r>
              <a:rPr lang="ru-RU" sz="20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«ЦИФРАЛ-СЕРВИС».</a:t>
            </a:r>
          </a:p>
          <a:p>
            <a:pPr fontAlgn="base"/>
            <a:endParaRPr lang="ru-RU" sz="2000" b="1" dirty="0" smtClean="0">
              <a:solidFill>
                <a:srgbClr val="00B0F0"/>
              </a:solidFill>
              <a:latin typeface="Montserrat"/>
              <a:ea typeface="Montserrat"/>
              <a:cs typeface="Montserrat"/>
            </a:endParaRPr>
          </a:p>
          <a:p>
            <a:pPr fontAlgn="base"/>
            <a:endParaRPr lang="ru-RU" sz="2000" b="1" dirty="0">
              <a:solidFill>
                <a:srgbClr val="00B0F0"/>
              </a:solidFill>
              <a:latin typeface="Montserrat"/>
              <a:ea typeface="Montserrat"/>
              <a:cs typeface="Montserrat"/>
            </a:endParaRPr>
          </a:p>
          <a:p>
            <a:pPr fontAlgn="base"/>
            <a:endParaRPr lang="ru-RU" sz="2000" b="1" dirty="0" smtClean="0">
              <a:solidFill>
                <a:srgbClr val="00B0F0"/>
              </a:solidFill>
              <a:latin typeface="Montserrat"/>
              <a:ea typeface="Montserrat"/>
              <a:cs typeface="Montserrat"/>
            </a:endParaRPr>
          </a:p>
          <a:p>
            <a:pPr fontAlgn="base"/>
            <a:r>
              <a:rPr lang="ru-RU" sz="2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СОБЕРИТЕ СВОЮ ПЕРСОНАЛЬНУЮ ЦИФРОВУЮ ГАЛЕРЕЮ ШЕДЕВРОВ И СТАНЬТЕ </a:t>
            </a:r>
            <a:r>
              <a:rPr lang="ru-RU" sz="20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ПАТРОНОМ</a:t>
            </a:r>
            <a:r>
              <a:rPr lang="ru-RU" sz="20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 УНИКАЛЬНОГО ПРОИЗВЕДЕНИЯ, СОВЕРШАЯ ПОКУПКИ ПО КАРТЕ </a:t>
            </a:r>
            <a:r>
              <a:rPr lang="ru-RU" sz="2000" b="1" dirty="0" smtClean="0">
                <a:solidFill>
                  <a:srgbClr val="00B0F0"/>
                </a:solidFill>
                <a:latin typeface="Montserrat"/>
                <a:ea typeface="Montserrat"/>
                <a:cs typeface="Montserrat"/>
              </a:rPr>
              <a:t>«МИР».</a:t>
            </a:r>
            <a:endParaRPr lang="ru-RU" sz="2000" b="1" dirty="0">
              <a:solidFill>
                <a:srgbClr val="00B0F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75185" y="2222269"/>
            <a:ext cx="5560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</a:t>
            </a:r>
          </a:p>
          <a:p>
            <a:endParaRPr lang="ru-RU" sz="2400" dirty="0">
              <a:solidFill>
                <a:schemeClr val="dk2"/>
              </a:solidFill>
              <a:latin typeface="Montserrat"/>
            </a:endParaRPr>
          </a:p>
          <a:p>
            <a:endParaRPr lang="ru-RU" sz="2400" dirty="0" smtClean="0">
              <a:solidFill>
                <a:schemeClr val="dk2"/>
              </a:solidFill>
              <a:latin typeface="Montserrat"/>
            </a:endParaRPr>
          </a:p>
          <a:p>
            <a:endParaRPr lang="ru-RU" sz="2400" dirty="0">
              <a:solidFill>
                <a:schemeClr val="dk2"/>
              </a:solidFill>
              <a:latin typeface="Montserrat"/>
            </a:endParaRPr>
          </a:p>
          <a:p>
            <a:endParaRPr lang="ru-RU" sz="2400" dirty="0" smtClean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endParaRPr lang="ru-RU" sz="2400" dirty="0" smtClean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r>
              <a:rPr lang="ru-RU" sz="24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5424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92527"/>
            <a:ext cx="12192000" cy="6654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664" y="340051"/>
            <a:ext cx="786272" cy="7874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44297" y="6340597"/>
            <a:ext cx="474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КАРТА ЖИТЕЛЯ САМАРСКОЙ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072" y="550761"/>
            <a:ext cx="944863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700" b="1" kern="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СОТРУДНИЧЕСТВО С ТОРГОВО-СЕРВИСНЫМИ ПРЕДПРИЯТИЯМИ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20379" y="2136249"/>
            <a:ext cx="2445570" cy="224706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ru-RU" sz="16000" b="1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70 </a:t>
            </a:r>
            <a:r>
              <a:rPr lang="ru-RU" sz="4800" dirty="0" smtClean="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ru-RU" sz="56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АКТИВНЫХ </a:t>
            </a:r>
            <a:r>
              <a:rPr lang="ru-RU" sz="56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ПАРТНЁРА </a:t>
            </a:r>
            <a:r>
              <a:rPr lang="ru-RU" sz="56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ПРОЕКТА</a:t>
            </a:r>
          </a:p>
          <a:p>
            <a:pPr indent="0"/>
            <a:endParaRPr lang="ru-RU" sz="4800" dirty="0" smtClean="0"/>
          </a:p>
          <a:p>
            <a:pPr indent="0">
              <a:buNone/>
            </a:pPr>
            <a:r>
              <a:rPr lang="ru-RU" sz="16000" b="1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123</a:t>
            </a:r>
            <a:r>
              <a:rPr lang="ru-RU" sz="4800" dirty="0" smtClean="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</a:rPr>
              <a:t> </a:t>
            </a:r>
            <a:r>
              <a:rPr lang="ru-RU" sz="5600" dirty="0" smtClean="0">
                <a:solidFill>
                  <a:schemeClr val="dk2"/>
                </a:solidFill>
                <a:latin typeface="Montserrat"/>
                <a:ea typeface="Montserrat Black"/>
                <a:cs typeface="Montserrat Black"/>
              </a:rPr>
              <a:t>АКЦИИ «ПРИВЕТ, МИР»</a:t>
            </a:r>
            <a:r>
              <a:rPr lang="ru-RU" sz="64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 </a:t>
            </a:r>
          </a:p>
          <a:p>
            <a:pPr indent="0">
              <a:buNone/>
            </a:pPr>
            <a:endParaRPr lang="ru-RU" sz="64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645969" y="1700054"/>
            <a:ext cx="2811189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В РАМКАХ ПРОЕКТА ПРЕДСТАВЛЕНЫ ПАРТНЁРЫ СЛЕДУЮЩИХ СФЕР ДЕЯТЕЛЬНОСТИ:</a:t>
            </a:r>
          </a:p>
          <a:p>
            <a:endParaRPr lang="ru-RU" sz="9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✅ 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МЕДИЦИНА/ЗДОРОВЬЕ</a:t>
            </a:r>
          </a:p>
          <a:p>
            <a:r>
              <a:rPr lang="ru-RU" sz="120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"/>
              </a:rPr>
              <a:t>✅ </a:t>
            </a:r>
            <a:r>
              <a:rPr lang="ru-RU" sz="120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АПТЕКИ</a:t>
            </a:r>
          </a:p>
          <a:p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✅ 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РЕСТОРАНЫ И КАФЕ</a:t>
            </a:r>
          </a:p>
          <a:p>
            <a:r>
              <a:rPr lang="ru-RU" sz="120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"/>
              </a:rPr>
              <a:t>✅ </a:t>
            </a:r>
            <a:r>
              <a:rPr lang="ru-RU" sz="120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ПРОДУКТЫ И ТОВАРЫ ДЛЯ ДОМА</a:t>
            </a:r>
          </a:p>
          <a:p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✅ 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РАЗВЛЕЧЕНИЯ И ДОСУГ</a:t>
            </a:r>
          </a:p>
          <a:p>
            <a:r>
              <a:rPr lang="ru-RU" sz="120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"/>
              </a:rPr>
              <a:t>✅ </a:t>
            </a:r>
            <a:r>
              <a:rPr lang="ru-RU" sz="120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КРАСОТА И ЗДОРОВЬЕ</a:t>
            </a:r>
          </a:p>
          <a:p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✅ 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СПОРТ И ТУРИЗМ</a:t>
            </a:r>
          </a:p>
          <a:p>
            <a:r>
              <a:rPr lang="ru-RU" sz="120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"/>
              </a:rPr>
              <a:t>✅ </a:t>
            </a:r>
            <a:r>
              <a:rPr lang="ru-RU" sz="120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МЕТАЛЛООБРАБОТКА</a:t>
            </a:r>
          </a:p>
          <a:p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✅ 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МУЗЕИ, ТЕАТРЫ, 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КОНЦЕРТНЫЕ ЗАЛЫ</a:t>
            </a:r>
          </a:p>
          <a:p>
            <a:r>
              <a:rPr lang="ru-RU" sz="120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"/>
              </a:rPr>
              <a:t>✅ </a:t>
            </a:r>
            <a:r>
              <a:rPr lang="ru-RU" sz="120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ЮВЕЛИРНЫЕ УКРАШЕНИЯ</a:t>
            </a:r>
          </a:p>
          <a:p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✅ 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ОДЕЖДА</a:t>
            </a:r>
          </a:p>
          <a:p>
            <a:r>
              <a:rPr lang="ru-RU" sz="120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"/>
              </a:rPr>
              <a:t>✅ </a:t>
            </a:r>
            <a:r>
              <a:rPr lang="ru-RU" sz="120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УСЛУГИ И ГРУЗОПЕРЕВОЗКИ</a:t>
            </a:r>
          </a:p>
          <a:p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✅ 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ЮРИДИЧЕСКИЕ УСЛУГИ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96" y="3288133"/>
            <a:ext cx="1734594" cy="10442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572" y="2421680"/>
            <a:ext cx="2168940" cy="9795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745" y="1883513"/>
            <a:ext cx="2382046" cy="5673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09" y="3534747"/>
            <a:ext cx="2117884" cy="5882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9" b="19869"/>
          <a:stretch/>
        </p:blipFill>
        <p:spPr>
          <a:xfrm>
            <a:off x="4997890" y="2534698"/>
            <a:ext cx="1411680" cy="84604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6" b="22976"/>
          <a:stretch/>
        </p:blipFill>
        <p:spPr>
          <a:xfrm>
            <a:off x="4252063" y="1792488"/>
            <a:ext cx="1380249" cy="7636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19" y="2649218"/>
            <a:ext cx="1761371" cy="61098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762" y="3254105"/>
            <a:ext cx="1239942" cy="123994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09315" y="4494047"/>
            <a:ext cx="7999293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"/>
              </a:rPr>
              <a:t>СПОСОБЫ ПРЕДОСТАВЛЕНИЯ ПРОГРАММЫ ЛОЯЛЬЯНОСТИ ДЕРЖАТЕЛЯМ КАРТ ЖИТЕЛЯ:</a:t>
            </a:r>
          </a:p>
          <a:p>
            <a:endParaRPr lang="ru-RU" sz="9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✅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ПРИ ПРЕДЪЯВЛЕНИИ КАРТЫ ЖИТЕЛЯ КАССИРУ ПЕРЕД ОПЛАТОЙ ТОВАРА (ВИЗУАЛЬНАЯ ИДЕНТИФИКАЦИЯ)</a:t>
            </a:r>
          </a:p>
          <a:p>
            <a:endParaRPr lang="ru-RU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✅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ЧЕРЕЗ СЧИТЫВАНИЕ ШТРИХ-КОДА </a:t>
            </a:r>
          </a:p>
          <a:p>
            <a:endParaRPr lang="ru-RU" sz="12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✅ЧЕРЕЗ СЧИТЫВАНИЕ МАГНИТНОЙ ПОЛОСЫ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39072" y="1229661"/>
            <a:ext cx="34699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ПО СОСТОЯНИЮ НА </a:t>
            </a:r>
            <a:r>
              <a:rPr lang="ru-RU" sz="1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15 НОЯБРЯ 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2022 ГОДА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967" y="1534616"/>
            <a:ext cx="1265096" cy="12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2596" y="556192"/>
            <a:ext cx="764857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A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РАЗДЕЛ «</a:t>
            </a:r>
            <a:r>
              <a:rPr lang="ru-RU" sz="2700" b="1" dirty="0" smtClean="0">
                <a:solidFill>
                  <a:srgbClr val="00AA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СКИДКИ И АКЦИИ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A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НА ПОРТАЛЕ «КАРТА</a:t>
            </a:r>
            <a:r>
              <a:rPr kumimoji="0" lang="ru-RU" sz="2700" b="1" i="0" u="none" strike="noStrike" kern="1200" cap="none" spc="0" normalizeH="0" noProof="0" dirty="0" smtClean="0">
                <a:ln>
                  <a:noFill/>
                </a:ln>
                <a:solidFill>
                  <a:srgbClr val="00AA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ЖИТЕЛЯ САМАРСКОЙ ОБЛАСТИ»</a:t>
            </a: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rgbClr val="00AAE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FF8C4-D4AB-4D9B-A504-06C98825EB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063" y="1437856"/>
            <a:ext cx="3479706" cy="459690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0" y="6192527"/>
            <a:ext cx="12192000" cy="6654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44297" y="6340597"/>
            <a:ext cx="474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КАРТА ЖИТЕЛЯ САМАРСКОЙ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664" y="340051"/>
            <a:ext cx="786272" cy="7874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21" y="1447554"/>
            <a:ext cx="6334518" cy="459690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9581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97849" y="3416771"/>
            <a:ext cx="3842909" cy="2559434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192527"/>
            <a:ext cx="12192000" cy="6654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664" y="340051"/>
            <a:ext cx="786272" cy="7874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44297" y="6340597"/>
            <a:ext cx="474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tserrat Black"/>
                <a:ea typeface="Montserrat Black"/>
                <a:cs typeface="Montserrat Black"/>
              </a:rPr>
              <a:t>КАРТА ЖИТЕЛЯ САМАРСКОЙ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974" y="534473"/>
            <a:ext cx="742081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700" b="1" kern="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ИНТЕРНЕТ-ПОРТАЛ </a:t>
            </a:r>
          </a:p>
          <a:p>
            <a:pPr>
              <a:lnSpc>
                <a:spcPct val="80000"/>
              </a:lnSpc>
            </a:pPr>
            <a:r>
              <a:rPr lang="ru-RU" sz="2700" b="1" kern="0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«КАРТА ЖИТЕЛЯ САМАРСКОЙ ОБЛАСТИ»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5216" y="5427229"/>
            <a:ext cx="344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WWW</a:t>
            </a:r>
            <a:r>
              <a:rPr lang="ru-RU" b="1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.CARD.SAMREGION.RU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14342" y="1503268"/>
            <a:ext cx="34609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b="1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"/>
              </a:rPr>
              <a:t>✅ </a:t>
            </a:r>
            <a:r>
              <a:rPr lang="ru-RU" sz="1200" b="1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НОВОСТИ И АФИША</a:t>
            </a:r>
          </a:p>
          <a:p>
            <a:pPr algn="just">
              <a:lnSpc>
                <a:spcPct val="150000"/>
              </a:lnSpc>
            </a:pPr>
            <a:r>
              <a:rPr lang="ru-RU" sz="12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✅ </a:t>
            </a:r>
            <a:r>
              <a:rPr lang="ru-RU" sz="12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ОПРОСЫ</a:t>
            </a:r>
            <a:endParaRPr lang="ru-RU" sz="1200" b="1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algn="just">
              <a:lnSpc>
                <a:spcPct val="150000"/>
              </a:lnSpc>
            </a:pPr>
            <a:r>
              <a:rPr lang="ru-RU" sz="1200" b="1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"/>
              </a:rPr>
              <a:t>✅ </a:t>
            </a:r>
            <a:r>
              <a:rPr lang="ru-RU" sz="1200" b="1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СЕРВИСЫ ГОСУДАРСТВЕННЫХ УСЛУГ</a:t>
            </a:r>
          </a:p>
          <a:p>
            <a:pPr algn="just">
              <a:lnSpc>
                <a:spcPct val="150000"/>
              </a:lnSpc>
            </a:pPr>
            <a:r>
              <a:rPr lang="ru-RU" sz="12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✅ </a:t>
            </a:r>
            <a:r>
              <a:rPr lang="ru-RU" sz="12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ТРАНСПОРТНОЕ </a:t>
            </a:r>
            <a:r>
              <a:rPr lang="ru-RU" sz="12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ПРИЛОЖЕНИЕ</a:t>
            </a:r>
          </a:p>
          <a:p>
            <a:pPr algn="just">
              <a:lnSpc>
                <a:spcPct val="150000"/>
              </a:lnSpc>
            </a:pPr>
            <a:r>
              <a:rPr lang="ru-RU" sz="1200" b="1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"/>
              </a:rPr>
              <a:t>✅ </a:t>
            </a:r>
            <a:r>
              <a:rPr lang="ru-RU" sz="1200" b="1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СКИДКИ И АКЦИИ</a:t>
            </a:r>
          </a:p>
          <a:p>
            <a:pPr algn="just">
              <a:lnSpc>
                <a:spcPct val="150000"/>
              </a:lnSpc>
            </a:pPr>
            <a:r>
              <a:rPr lang="ru-RU" sz="12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✅ </a:t>
            </a:r>
            <a:r>
              <a:rPr lang="ru-RU" sz="12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СОЦИАЛЬНЫЙ ПАСПОРТ</a:t>
            </a:r>
            <a:endParaRPr lang="ru-RU" sz="1200" b="1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071" y="5226350"/>
            <a:ext cx="801359" cy="80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Google Shape;163;p27"/>
          <p:cNvSpPr txBox="1">
            <a:spLocks/>
          </p:cNvSpPr>
          <p:nvPr/>
        </p:nvSpPr>
        <p:spPr>
          <a:xfrm>
            <a:off x="1389019" y="3359626"/>
            <a:ext cx="3651739" cy="23460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</a:t>
            </a:r>
            <a:r>
              <a:rPr lang="ru-RU" sz="1800" b="1" dirty="0" smtClean="0">
                <a:solidFill>
                  <a:srgbClr val="00B0F0"/>
                </a:solidFill>
                <a:latin typeface="Montserrat Black"/>
                <a:ea typeface="Montserrat"/>
                <a:cs typeface="Montserrat"/>
                <a:sym typeface="Montserrat Black"/>
              </a:rPr>
              <a:t>3 283</a:t>
            </a:r>
            <a:r>
              <a:rPr lang="ru-RU" sz="1800" b="1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ru-RU" sz="1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НОВОСТЕЙ</a:t>
            </a:r>
            <a:endParaRPr lang="ru-RU" sz="12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marL="0" indent="0">
              <a:buNone/>
            </a:pP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</a:t>
            </a:r>
            <a:r>
              <a:rPr lang="ru-RU" sz="1800" b="1" dirty="0" smtClean="0">
                <a:solidFill>
                  <a:srgbClr val="00B0F0"/>
                </a:solidFill>
                <a:latin typeface="Montserrat Black"/>
                <a:ea typeface="Montserrat"/>
                <a:cs typeface="Montserrat"/>
              </a:rPr>
              <a:t>11 892</a:t>
            </a:r>
            <a:r>
              <a:rPr lang="ru-RU" sz="1800" b="1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 </a:t>
            </a:r>
            <a:r>
              <a:rPr lang="ru-RU" sz="1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АФИШИ</a:t>
            </a:r>
            <a:endParaRPr lang="ru-RU" sz="12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marL="0" indent="0">
              <a:buNone/>
            </a:pP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БОЛЕЕ </a:t>
            </a:r>
            <a:r>
              <a:rPr lang="ru-RU" sz="1800" b="1" dirty="0" smtClean="0">
                <a:solidFill>
                  <a:srgbClr val="00B0F0"/>
                </a:solidFill>
                <a:latin typeface="Montserrat Black"/>
                <a:ea typeface="Montserrat"/>
                <a:cs typeface="Montserrat"/>
              </a:rPr>
              <a:t>15</a:t>
            </a:r>
            <a:r>
              <a:rPr lang="ru-RU" sz="1800" b="1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0</a:t>
            </a:r>
            <a:r>
              <a:rPr lang="ru-RU" sz="1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СКИДОК </a:t>
            </a:r>
            <a:r>
              <a:rPr lang="ru-RU" sz="1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И АКЦИЙ</a:t>
            </a:r>
            <a:endParaRPr lang="ru-RU" sz="12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marL="0" indent="0">
              <a:buNone/>
            </a:pPr>
            <a:r>
              <a:rPr lang="ru-RU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</a:t>
            </a:r>
            <a:r>
              <a:rPr lang="ru-RU" sz="1800" b="1" dirty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5 </a:t>
            </a:r>
            <a:r>
              <a:rPr lang="ru-RU" sz="1800" b="1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645 </a:t>
            </a:r>
            <a:r>
              <a:rPr lang="ru-RU" sz="1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ОТВЕТОВ НА ОПРОСЫ</a:t>
            </a:r>
            <a:endParaRPr lang="ru-RU" sz="12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</a:t>
            </a:r>
            <a:r>
              <a:rPr lang="ru-RU" sz="1800" b="1" dirty="0" smtClean="0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</a:rPr>
              <a:t>274 215 </a:t>
            </a:r>
            <a:r>
              <a:rPr lang="ru-RU" sz="1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УНИКАЛЬНЫХ ПОСЕТИТЕЛЕЙ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✅ </a:t>
            </a:r>
            <a:r>
              <a:rPr lang="ru-RU" sz="1800" b="1" dirty="0" smtClean="0">
                <a:solidFill>
                  <a:srgbClr val="00B0F0"/>
                </a:solidFill>
                <a:latin typeface="Montserrat Black"/>
                <a:ea typeface="Montserrat"/>
                <a:cs typeface="Montserrat"/>
              </a:rPr>
              <a:t>588 117 </a:t>
            </a:r>
            <a:r>
              <a:rPr lang="ru-RU" sz="1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ВИЗИТОВ </a:t>
            </a:r>
            <a:endParaRPr lang="ru-RU" sz="12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</a:rPr>
              <a:t>* С НАЧАЛА ПРОЕКТА</a:t>
            </a:r>
            <a:endParaRPr lang="ru-RU" sz="1200" dirty="0">
              <a:solidFill>
                <a:schemeClr val="dk2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r="25125"/>
          <a:stretch/>
        </p:blipFill>
        <p:spPr>
          <a:xfrm>
            <a:off x="5609206" y="1343801"/>
            <a:ext cx="5744594" cy="374566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712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493</Words>
  <Application>Microsoft Office PowerPoint</Application>
  <PresentationFormat>Широкоэкранный</PresentationFormat>
  <Paragraphs>134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Montserrat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Биктимиркина Александра Петровна</dc:creator>
  <cp:lastModifiedBy>Федькаев Сергей Николаевич</cp:lastModifiedBy>
  <cp:revision>120</cp:revision>
  <dcterms:created xsi:type="dcterms:W3CDTF">2022-07-27T11:30:56Z</dcterms:created>
  <dcterms:modified xsi:type="dcterms:W3CDTF">2023-04-28T06:31:10Z</dcterms:modified>
</cp:coreProperties>
</file>