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0.xml" ContentType="application/vnd.openxmlformats-officedocument.drawingml.chart+xml"/>
  <Override PartName="/ppt/drawings/drawing2.xml" ContentType="application/vnd.openxmlformats-officedocument.drawingml.chartshapes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80" r:id="rId5"/>
    <p:sldMasterId id="2147483792" r:id="rId6"/>
    <p:sldMasterId id="2147483804" r:id="rId7"/>
    <p:sldMasterId id="2147483816" r:id="rId8"/>
    <p:sldMasterId id="2147483828" r:id="rId9"/>
    <p:sldMasterId id="2147483840" r:id="rId10"/>
    <p:sldMasterId id="2147483852" r:id="rId11"/>
  </p:sldMasterIdLst>
  <p:notesMasterIdLst>
    <p:notesMasterId r:id="rId53"/>
  </p:notesMasterIdLst>
  <p:sldIdLst>
    <p:sldId id="384" r:id="rId12"/>
    <p:sldId id="387" r:id="rId13"/>
    <p:sldId id="386" r:id="rId14"/>
    <p:sldId id="388" r:id="rId15"/>
    <p:sldId id="389" r:id="rId16"/>
    <p:sldId id="390" r:id="rId17"/>
    <p:sldId id="391" r:id="rId18"/>
    <p:sldId id="394" r:id="rId19"/>
    <p:sldId id="399" r:id="rId20"/>
    <p:sldId id="396" r:id="rId21"/>
    <p:sldId id="400" r:id="rId22"/>
    <p:sldId id="401" r:id="rId23"/>
    <p:sldId id="402" r:id="rId24"/>
    <p:sldId id="405" r:id="rId25"/>
    <p:sldId id="403" r:id="rId26"/>
    <p:sldId id="404" r:id="rId27"/>
    <p:sldId id="395" r:id="rId28"/>
    <p:sldId id="412" r:id="rId29"/>
    <p:sldId id="398" r:id="rId30"/>
    <p:sldId id="415" r:id="rId31"/>
    <p:sldId id="407" r:id="rId32"/>
    <p:sldId id="408" r:id="rId33"/>
    <p:sldId id="409" r:id="rId34"/>
    <p:sldId id="410" r:id="rId35"/>
    <p:sldId id="411" r:id="rId36"/>
    <p:sldId id="413" r:id="rId37"/>
    <p:sldId id="414" r:id="rId38"/>
    <p:sldId id="406" r:id="rId39"/>
    <p:sldId id="373" r:id="rId40"/>
    <p:sldId id="372" r:id="rId41"/>
    <p:sldId id="379" r:id="rId42"/>
    <p:sldId id="361" r:id="rId43"/>
    <p:sldId id="362" r:id="rId44"/>
    <p:sldId id="363" r:id="rId45"/>
    <p:sldId id="364" r:id="rId46"/>
    <p:sldId id="368" r:id="rId47"/>
    <p:sldId id="375" r:id="rId48"/>
    <p:sldId id="376" r:id="rId49"/>
    <p:sldId id="381" r:id="rId50"/>
    <p:sldId id="383" r:id="rId51"/>
    <p:sldId id="417" r:id="rId52"/>
  </p:sldIdLst>
  <p:sldSz cx="9144000" cy="6858000" type="screen4x3"/>
  <p:notesSz cx="6761163" cy="9942513"/>
  <p:defaultTextStyle>
    <a:defPPr>
      <a:defRPr lang="ru-RU"/>
    </a:defPPr>
    <a:lvl1pPr marL="0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863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722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589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445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303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168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028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6896" algn="l" defTabSz="9117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  <a:srgbClr val="F6800A"/>
    <a:srgbClr val="8F40D0"/>
    <a:srgbClr val="CC66FF"/>
    <a:srgbClr val="FFCC66"/>
    <a:srgbClr val="FF99FF"/>
    <a:srgbClr val="99FF66"/>
    <a:srgbClr val="3A55F4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98" autoAdjust="0"/>
    <p:restoredTop sz="93783" autoAdjust="0"/>
  </p:normalViewPr>
  <p:slideViewPr>
    <p:cSldViewPr>
      <p:cViewPr>
        <p:scale>
          <a:sx n="110" d="100"/>
          <a:sy n="110" d="100"/>
        </p:scale>
        <p:origin x="-15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102.1\netshare\tumplan\MARINA\2018-2020\&#1044;&#1080;&#1072;&#1075;&#1088;&#1072;&#1084;&#1084;&#1072;%20&#1074;%20Microsoft%20Office%20PowerPoin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2.1\netshare\tumplan\MARINA\2018-2020\&#1044;&#1080;&#1072;&#1075;&#1088;&#1072;&#1084;&#1084;&#1072;%20&#1074;%20Microsoft%20Office%20PowerPoi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803018515317447E-2"/>
          <c:y val="9.7679692379810057E-2"/>
          <c:w val="0.90025623039777103"/>
          <c:h val="0.80170455718471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итог!$C$3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929321146122477E-3"/>
                  <c:y val="1.2852591102606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929321146122477E-3"/>
                  <c:y val="1.28525911026065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итог!$B$4:$B$6</c:f>
              <c:strCache>
                <c:ptCount val="3"/>
                <c:pt idx="0">
                  <c:v>Всего</c:v>
                </c:pt>
                <c:pt idx="1">
                  <c:v>дорожное хозяйство</c:v>
                </c:pt>
                <c:pt idx="2">
                  <c:v>транспорт</c:v>
                </c:pt>
              </c:strCache>
            </c:strRef>
          </c:cat>
          <c:val>
            <c:numRef>
              <c:f>итог!$C$4:$C$6</c:f>
              <c:numCache>
                <c:formatCode>#,##0</c:formatCode>
                <c:ptCount val="3"/>
                <c:pt idx="0">
                  <c:v>1481235</c:v>
                </c:pt>
                <c:pt idx="1">
                  <c:v>1023664</c:v>
                </c:pt>
                <c:pt idx="2">
                  <c:v>457571</c:v>
                </c:pt>
              </c:numCache>
            </c:numRef>
          </c:val>
        </c:ser>
        <c:ser>
          <c:idx val="1"/>
          <c:order val="1"/>
          <c:tx>
            <c:strRef>
              <c:f>итог!$D$3</c:f>
              <c:strCache>
                <c:ptCount val="1"/>
                <c:pt idx="0">
                  <c:v>Доведено ДФ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7.711554661563998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859 098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619547430748318E-3"/>
                  <c:y val="1.02820728820852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618263196598695E-3"/>
                  <c:y val="2.57051822052131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итог!$B$4:$B$6</c:f>
              <c:strCache>
                <c:ptCount val="3"/>
                <c:pt idx="0">
                  <c:v>Всего</c:v>
                </c:pt>
                <c:pt idx="1">
                  <c:v>дорожное хозяйство</c:v>
                </c:pt>
                <c:pt idx="2">
                  <c:v>транспорт</c:v>
                </c:pt>
              </c:strCache>
            </c:strRef>
          </c:cat>
          <c:val>
            <c:numRef>
              <c:f>итог!$D$4:$D$6</c:f>
              <c:numCache>
                <c:formatCode>#,##0</c:formatCode>
                <c:ptCount val="3"/>
                <c:pt idx="0">
                  <c:v>859098</c:v>
                </c:pt>
                <c:pt idx="1">
                  <c:v>483937</c:v>
                </c:pt>
                <c:pt idx="2">
                  <c:v>375161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7"/>
        <c:axId val="122957184"/>
        <c:axId val="19342464"/>
      </c:barChart>
      <c:catAx>
        <c:axId val="1229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rgbClr val="1F497D">
                <a:lumMod val="75000"/>
              </a:srgbClr>
            </a:solidFill>
          </a:ln>
        </c:spPr>
        <c:txPr>
          <a:bodyPr rot="-60000000" vert="horz"/>
          <a:lstStyle/>
          <a:p>
            <a: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342464"/>
        <c:crosses val="autoZero"/>
        <c:auto val="1"/>
        <c:lblAlgn val="ctr"/>
        <c:lblOffset val="100"/>
        <c:noMultiLvlLbl val="0"/>
      </c:catAx>
      <c:valAx>
        <c:axId val="19342464"/>
        <c:scaling>
          <c:orientation val="minMax"/>
        </c:scaling>
        <c:delete val="0"/>
        <c:axPos val="l"/>
        <c:majorGridlines>
          <c:spPr>
            <a:ln>
              <a:solidFill>
                <a:srgbClr val="1F497D">
                  <a:lumMod val="60000"/>
                  <a:lumOff val="40000"/>
                </a:srgbClr>
              </a:solidFill>
            </a:ln>
          </c:spPr>
        </c:majorGridlines>
        <c:numFmt formatCode="#,##0" sourceLinked="1"/>
        <c:majorTickMark val="none"/>
        <c:minorTickMark val="none"/>
        <c:tickLblPos val="nextTo"/>
        <c:spPr>
          <a:ln w="6350">
            <a:solidFill>
              <a:srgbClr val="1F497D">
                <a:lumMod val="75000"/>
              </a:srgbClr>
            </a:solidFill>
          </a:ln>
        </c:spPr>
        <c:txPr>
          <a:bodyPr rot="-60000000" vert="horz"/>
          <a:lstStyle/>
          <a:p>
            <a:pPr>
              <a:defRPr sz="9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295718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7729196626779212"/>
          <c:y val="7.4808152307456136E-4"/>
          <c:w val="0.4682497506659396"/>
          <c:h val="6.6153804427687271E-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6135284434955434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484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95281337229604E-3"/>
                  <c:y val="0.39017107845006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484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123084800"/>
        <c:axId val="123087104"/>
      </c:barChart>
      <c:catAx>
        <c:axId val="1230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3087104"/>
        <c:crosses val="autoZero"/>
        <c:auto val="1"/>
        <c:lblAlgn val="ctr"/>
        <c:lblOffset val="100"/>
        <c:noMultiLvlLbl val="0"/>
      </c:catAx>
      <c:valAx>
        <c:axId val="123087104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308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38946637259504"/>
          <c:y val="0.37752076512780014"/>
          <c:w val="0.26587089048469326"/>
          <c:h val="0.22577779321598868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6135284434955434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470501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5850195863451968E-3"/>
                  <c:y val="0.25428507145913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367335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144555008"/>
        <c:axId val="144556800"/>
      </c:barChart>
      <c:catAx>
        <c:axId val="14455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556800"/>
        <c:crosses val="autoZero"/>
        <c:auto val="1"/>
        <c:lblAlgn val="ctr"/>
        <c:lblOffset val="100"/>
        <c:noMultiLvlLbl val="0"/>
      </c:catAx>
      <c:valAx>
        <c:axId val="144556800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45550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6135284434955434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445491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5850195863451968E-3"/>
                  <c:y val="0.25428507145913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345491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134716416"/>
        <c:axId val="134718208"/>
      </c:barChart>
      <c:catAx>
        <c:axId val="13471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4718208"/>
        <c:crosses val="autoZero"/>
        <c:auto val="1"/>
        <c:lblAlgn val="ctr"/>
        <c:lblOffset val="100"/>
        <c:noMultiLvlLbl val="0"/>
      </c:catAx>
      <c:valAx>
        <c:axId val="134718208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716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60484739596777"/>
          <c:y val="0.39185174657955707"/>
          <c:w val="0.25939521029649903"/>
          <c:h val="0.20661841272550691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40490256181258233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15674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720540812997812E-3"/>
                  <c:y val="0.40428951297861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15674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144976512"/>
        <c:axId val="144990592"/>
      </c:barChart>
      <c:catAx>
        <c:axId val="14497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4990592"/>
        <c:crosses val="autoZero"/>
        <c:auto val="1"/>
        <c:lblAlgn val="ctr"/>
        <c:lblOffset val="100"/>
        <c:noMultiLvlLbl val="0"/>
      </c:catAx>
      <c:valAx>
        <c:axId val="144990592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4976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60484739596777"/>
          <c:y val="0.39185174657955707"/>
          <c:w val="0.25939521029649903"/>
          <c:h val="0.20661841272550691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40490256181258233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846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720540812997812E-3"/>
                  <c:y val="0.40428951297861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846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146355712"/>
        <c:axId val="146357248"/>
      </c:barChart>
      <c:catAx>
        <c:axId val="1463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357248"/>
        <c:crosses val="autoZero"/>
        <c:auto val="1"/>
        <c:lblAlgn val="ctr"/>
        <c:lblOffset val="100"/>
        <c:noMultiLvlLbl val="0"/>
      </c:catAx>
      <c:valAx>
        <c:axId val="146357248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355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60484739596777"/>
          <c:y val="0.39185174657955707"/>
          <c:w val="0.25939521029649903"/>
          <c:h val="0.20661841272550691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40490256181258233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5324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720540812997812E-3"/>
                  <c:y val="0.40428951297861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5324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146457728"/>
        <c:axId val="146459264"/>
      </c:barChart>
      <c:catAx>
        <c:axId val="14645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459264"/>
        <c:crosses val="autoZero"/>
        <c:auto val="1"/>
        <c:lblAlgn val="ctr"/>
        <c:lblOffset val="100"/>
        <c:noMultiLvlLbl val="0"/>
      </c:catAx>
      <c:valAx>
        <c:axId val="146459264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45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67994264148568"/>
          <c:y val="0.38690082171017698"/>
          <c:w val="0.25939521029649903"/>
          <c:h val="0.20661841272550691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40490256181258233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698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2554493652657E-2"/>
                  <c:y val="-3.006933740017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146690432"/>
        <c:axId val="146691968"/>
      </c:barChart>
      <c:catAx>
        <c:axId val="14669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691968"/>
        <c:crosses val="autoZero"/>
        <c:auto val="1"/>
        <c:lblAlgn val="ctr"/>
        <c:lblOffset val="100"/>
        <c:noMultiLvlLbl val="0"/>
      </c:catAx>
      <c:valAx>
        <c:axId val="146691968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69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67994264148568"/>
          <c:y val="0.38690082171017698"/>
          <c:w val="0.25939521029649903"/>
          <c:h val="0.20661841272550691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6135284434955434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12460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6866459282301965E-3"/>
                  <c:y val="-3.144141178982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147829888"/>
        <c:axId val="147831424"/>
      </c:barChart>
      <c:catAx>
        <c:axId val="14782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7831424"/>
        <c:crosses val="autoZero"/>
        <c:auto val="1"/>
        <c:lblAlgn val="ctr"/>
        <c:lblOffset val="100"/>
        <c:noMultiLvlLbl val="0"/>
      </c:catAx>
      <c:valAx>
        <c:axId val="147831424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8298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71266494018998E-2"/>
          <c:y val="9.3625205081181856E-2"/>
          <c:w val="0.81518134857017632"/>
          <c:h val="0.777177676803962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explosion val="33"/>
          <c:dPt>
            <c:idx val="0"/>
            <c:bubble3D val="0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tx1"/>
                </a:solidFill>
              </a:ln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 с льготами</c:v>
                </c:pt>
                <c:pt idx="1">
                  <c:v>без льгот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443</c:v>
                </c:pt>
                <c:pt idx="1">
                  <c:v>1064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21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 с льготами</c:v>
                </c:pt>
                <c:pt idx="1">
                  <c:v>без льгот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6135284434955434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1872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97654561051748E-4"/>
                  <c:y val="0.23067635229921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835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22375808"/>
        <c:axId val="22381696"/>
      </c:barChart>
      <c:catAx>
        <c:axId val="2237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381696"/>
        <c:crosses val="autoZero"/>
        <c:auto val="1"/>
        <c:lblAlgn val="ctr"/>
        <c:lblOffset val="100"/>
        <c:noMultiLvlLbl val="0"/>
      </c:catAx>
      <c:valAx>
        <c:axId val="22381696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37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07340512551801"/>
          <c:y val="0.39931947761153053"/>
          <c:w val="0.2033493967946492"/>
          <c:h val="0.19315620844244422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967805837334132E-2"/>
          <c:y val="0.10026290051500505"/>
          <c:w val="0.92348499180893207"/>
          <c:h val="0.89973709948499492"/>
        </c:manualLayout>
      </c:layout>
      <c:pie3DChart>
        <c:varyColors val="1"/>
        <c:ser>
          <c:idx val="0"/>
          <c:order val="0"/>
          <c:explosion val="16"/>
          <c:dLbls>
            <c:dLbl>
              <c:idx val="0"/>
              <c:layout>
                <c:manualLayout>
                  <c:x val="2.0761200115644141E-2"/>
                  <c:y val="8.00149405443188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717390611369991E-2"/>
                  <c:y val="-1.803981522398465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825746843000881E-2"/>
                  <c:y val="0.117646493729637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РГПТ!$Q$3:$Q$5</c:f>
              <c:strCache>
                <c:ptCount val="3"/>
                <c:pt idx="0">
                  <c:v>Субсидии за перевозки</c:v>
                </c:pt>
                <c:pt idx="1">
                  <c:v>Лизинговые платежи за автобусы</c:v>
                </c:pt>
                <c:pt idx="2">
                  <c:v>Лизинговые платежи за троллейбусы</c:v>
                </c:pt>
              </c:strCache>
            </c:strRef>
          </c:cat>
          <c:val>
            <c:numRef>
              <c:f>РГПТ!$R$3:$R$5</c:f>
              <c:numCache>
                <c:formatCode>General</c:formatCode>
                <c:ptCount val="3"/>
                <c:pt idx="0">
                  <c:v>203507</c:v>
                </c:pt>
                <c:pt idx="1">
                  <c:v>97032</c:v>
                </c:pt>
                <c:pt idx="2">
                  <c:v>74622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РГПТ!$A$53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008355044895071E-2"/>
                  <c:y val="-3.794235244423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08355044895071E-2"/>
                  <c:y val="-3.21050674528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РГПТ!$B$52:$C$52</c:f>
              <c:strCache>
                <c:ptCount val="2"/>
                <c:pt idx="0">
                  <c:v>Субсидии всего</c:v>
                </c:pt>
                <c:pt idx="1">
                  <c:v>в т.ч. Субсидии на возмещение затрат от перевозки пассажиров на нерентабельных рейсах по муниципальным маршрутам регулярных перевозок</c:v>
                </c:pt>
              </c:strCache>
            </c:strRef>
          </c:cat>
          <c:val>
            <c:numRef>
              <c:f>РГПТ!$B$53:$C$53</c:f>
              <c:numCache>
                <c:formatCode>General</c:formatCode>
                <c:ptCount val="2"/>
                <c:pt idx="0">
                  <c:v>285917</c:v>
                </c:pt>
                <c:pt idx="1">
                  <c:v>257067</c:v>
                </c:pt>
              </c:numCache>
            </c:numRef>
          </c:val>
        </c:ser>
        <c:ser>
          <c:idx val="1"/>
          <c:order val="1"/>
          <c:tx>
            <c:strRef>
              <c:f>РГПТ!$A$54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51900099766824E-2"/>
                  <c:y val="-4.669827993136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346330069836777E-2"/>
                  <c:y val="-4.086099493994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РГПТ!$B$52:$C$52</c:f>
              <c:strCache>
                <c:ptCount val="2"/>
                <c:pt idx="0">
                  <c:v>Субсидии всего</c:v>
                </c:pt>
                <c:pt idx="1">
                  <c:v>в т.ч. Субсидии на возмещение затрат от перевозки пассажиров на нерентабельных рейсах по муниципальным маршрутам регулярных перевозок</c:v>
                </c:pt>
              </c:strCache>
            </c:strRef>
          </c:cat>
          <c:val>
            <c:numRef>
              <c:f>РГПТ!$B$54:$C$54</c:f>
              <c:numCache>
                <c:formatCode>General</c:formatCode>
                <c:ptCount val="2"/>
                <c:pt idx="0">
                  <c:v>203507</c:v>
                </c:pt>
                <c:pt idx="1">
                  <c:v>174748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672256"/>
        <c:axId val="122673792"/>
        <c:axId val="0"/>
      </c:bar3DChart>
      <c:catAx>
        <c:axId val="122672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2673792"/>
        <c:crosses val="autoZero"/>
        <c:auto val="1"/>
        <c:lblAlgn val="ctr"/>
        <c:lblOffset val="100"/>
        <c:noMultiLvlLbl val="0"/>
      </c:catAx>
      <c:valAx>
        <c:axId val="12267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2672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12406963622303"/>
          <c:y val="0.4021009170052981"/>
          <c:w val="0.17724308012223111"/>
          <c:h val="0.13742531607519343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6135284434955434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137518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5850195863451968E-3"/>
                  <c:y val="1.3256717537784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23786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13980032"/>
        <c:axId val="13981568"/>
      </c:barChart>
      <c:catAx>
        <c:axId val="1398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981568"/>
        <c:crosses val="autoZero"/>
        <c:auto val="1"/>
        <c:lblAlgn val="ctr"/>
        <c:lblOffset val="100"/>
        <c:noMultiLvlLbl val="0"/>
      </c:catAx>
      <c:valAx>
        <c:axId val="13981568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800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6135284434955434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401313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850195863451968E-3"/>
                  <c:y val="6.5649981979779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91981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15704448"/>
        <c:axId val="15705984"/>
      </c:barChart>
      <c:catAx>
        <c:axId val="157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705984"/>
        <c:crosses val="autoZero"/>
        <c:auto val="1"/>
        <c:lblAlgn val="ctr"/>
        <c:lblOffset val="100"/>
        <c:noMultiLvlLbl val="0"/>
      </c:catAx>
      <c:valAx>
        <c:axId val="15705984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7044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6135284434955434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12109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850195863451968E-3"/>
                  <c:y val="6.5649981979779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11197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26339200"/>
        <c:axId val="26340736"/>
      </c:barChart>
      <c:catAx>
        <c:axId val="2633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6340736"/>
        <c:crosses val="autoZero"/>
        <c:auto val="1"/>
        <c:lblAlgn val="ctr"/>
        <c:lblOffset val="100"/>
        <c:noMultiLvlLbl val="0"/>
      </c:catAx>
      <c:valAx>
        <c:axId val="26340736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339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97395046784928"/>
          <c:y val="0.41108628831387428"/>
          <c:w val="0.26587089048469326"/>
          <c:h val="0.22577779321598868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6135284434955434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61829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850195863451968E-3"/>
                  <c:y val="6.5649981979779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11913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122368384"/>
        <c:axId val="122369920"/>
      </c:barChart>
      <c:catAx>
        <c:axId val="12236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2369920"/>
        <c:crosses val="autoZero"/>
        <c:auto val="1"/>
        <c:lblAlgn val="ctr"/>
        <c:lblOffset val="100"/>
        <c:noMultiLvlLbl val="0"/>
      </c:catAx>
      <c:valAx>
        <c:axId val="122369920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2368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6135284434955434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153794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005599432144544E-3"/>
                  <c:y val="3.7033079597108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26626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25493888"/>
        <c:axId val="25496576"/>
      </c:barChart>
      <c:catAx>
        <c:axId val="2549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496576"/>
        <c:crosses val="autoZero"/>
        <c:auto val="1"/>
        <c:lblAlgn val="ctr"/>
        <c:lblOffset val="100"/>
        <c:noMultiLvlLbl val="0"/>
      </c:catAx>
      <c:valAx>
        <c:axId val="25496576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49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38946637259504"/>
          <c:y val="0.37752076512780014"/>
          <c:w val="0.26587089048469326"/>
          <c:h val="0.22577779321598868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6135284434955434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46317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005599432144544E-3"/>
                  <c:y val="3.7033079597108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14634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28650112"/>
        <c:axId val="122401152"/>
      </c:barChart>
      <c:catAx>
        <c:axId val="2865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2401152"/>
        <c:crosses val="autoZero"/>
        <c:auto val="1"/>
        <c:lblAlgn val="ctr"/>
        <c:lblOffset val="100"/>
        <c:noMultiLvlLbl val="0"/>
      </c:catAx>
      <c:valAx>
        <c:axId val="122401152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865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38941287225399"/>
          <c:y val="0.31998048761333459"/>
          <c:w val="0.26587089048469326"/>
          <c:h val="0.22577779321598868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40828912985362"/>
          <c:y val="4.5654386922588927E-2"/>
          <c:w val="0.63826884203020506"/>
          <c:h val="0.90105739703709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6135284434955434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#,##0_р_.</c:formatCode>
                <c:ptCount val="1"/>
                <c:pt idx="0">
                  <c:v>7502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Доведено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93028925683446E-3"/>
                  <c:y val="0.13271754925152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#,##0_р_.</c:formatCode>
                <c:ptCount val="1"/>
                <c:pt idx="0">
                  <c:v>3467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axId val="123049472"/>
        <c:axId val="123051008"/>
      </c:barChart>
      <c:catAx>
        <c:axId val="12304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3051008"/>
        <c:crosses val="autoZero"/>
        <c:auto val="1"/>
        <c:lblAlgn val="ctr"/>
        <c:lblOffset val="100"/>
        <c:noMultiLvlLbl val="0"/>
      </c:catAx>
      <c:valAx>
        <c:axId val="123051008"/>
        <c:scaling>
          <c:orientation val="minMax"/>
        </c:scaling>
        <c:delete val="0"/>
        <c:axPos val="l"/>
        <c:majorGridlines/>
        <c:numFmt formatCode="#,##0_р_.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304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54475580824015"/>
          <c:y val="0.30990843736015833"/>
          <c:w val="0.26587089048469326"/>
          <c:h val="0.22577779321598868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" Target="../slides/slide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E5E71-FD47-4C1A-84A4-5C5E811421C9}" type="doc">
      <dgm:prSet loTypeId="urn:microsoft.com/office/officeart/2005/8/layout/vList4#1" loCatId="picture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1B2B24DD-AD6A-4ADF-8AA7-D996CC4756AE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Повышение безопасности дорожного движения</a:t>
          </a:r>
          <a:endParaRPr lang="ru-RU" sz="2000" b="1" noProof="0" dirty="0">
            <a:solidFill>
              <a:srgbClr val="00B05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50767CCD-17DE-4EAC-9471-879EF0793117}" type="parTrans" cxnId="{440EEDB2-41E9-49A9-8184-79835D8FAC7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DB799D-5883-429A-9066-2452CB3593A0}" type="sibTrans" cxnId="{440EEDB2-41E9-49A9-8184-79835D8FAC7B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/>
    </dgm:pt>
    <dgm:pt modelId="{7EB639DD-4157-4EB0-972E-FF7FF44C7E3F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F6800A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Развитие автомобильных дорог, расположенных в зоне застройки индивидуальными жилыми домами</a:t>
          </a:r>
          <a:endParaRPr lang="ru-RU" sz="2000" b="1" i="0" noProof="0" dirty="0">
            <a:solidFill>
              <a:srgbClr val="F6800A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CFB468C-3D16-4648-A06B-754F22149EBD}" type="parTrans" cxnId="{35954746-AFAE-4C08-9C52-0EC59EBFACA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2FBBF7-42C8-4055-94CC-D31EE38673F2}" type="sibTrans" cxnId="{35954746-AFAE-4C08-9C52-0EC59EBFACA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/>
    </dgm:pt>
    <dgm:pt modelId="{17A85B0C-7244-4527-9525-902AAE79A007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3A55F4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rPr>
            <a:t>Развитие городского пассажирского транспорта</a:t>
          </a:r>
          <a:endParaRPr lang="ru-RU" sz="2000" b="1" noProof="0" dirty="0">
            <a:solidFill>
              <a:srgbClr val="3A55F4"/>
            </a:solidFill>
            <a:latin typeface="Times New Roman" panose="02020603050405020304" pitchFamily="18" charset="0"/>
            <a:ea typeface="SimSun-ExtB" panose="02010609060101010101" pitchFamily="49" charset="-122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B8B3B5B8-CDA5-45FF-B954-231E4DF78ABD}" type="parTrans" cxnId="{10EFDAFF-D562-4FE0-A5BF-8A92669DADD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17F779-6375-4877-B49E-BF0351655520}" type="sibTrans" cxnId="{10EFDAFF-D562-4FE0-A5BF-8A92669DADD4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/>
    </dgm:pt>
    <dgm:pt modelId="{1220BA5B-6D11-4805-99C9-AAC7635BFFD1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Содержание улично-дорожной сети</a:t>
          </a:r>
          <a:endParaRPr lang="ru-RU" sz="2000" b="1" i="0" noProof="0" dirty="0">
            <a:solidFill>
              <a:srgbClr val="FF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959B9EB1-0941-4234-9B6C-EF12DA5F55BC}" type="parTrans" cxnId="{C22E27BE-6F58-4055-A159-A24B70365A2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4705EA-8F28-4472-9BF0-C722338A6E94}" type="sibTrans" cxnId="{C22E27BE-6F58-4055-A159-A24B70365A2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  <dgm:extLst/>
    </dgm:pt>
    <dgm:pt modelId="{1C4F91C8-31C8-4A6E-81A4-F7F091005389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8F40D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Модернизация и развитие дорог</a:t>
          </a:r>
          <a:endParaRPr lang="ru-RU" sz="2000" b="1" i="0" noProof="0" dirty="0">
            <a:solidFill>
              <a:srgbClr val="8F40D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EB7843A-4652-4DBF-A4A9-4287FBA1A0EE}" type="sibTrans" cxnId="{7D9118BA-2917-4390-80EA-2316D74CA9C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0EA36D-8F57-40DD-AB2F-50973235D319}" type="parTrans" cxnId="{7D9118BA-2917-4390-80EA-2316D74CA9C0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6C0492-EE4F-481D-AACE-3B1D486C09D8}" type="pres">
      <dgm:prSet presAssocID="{BCDE5E71-FD47-4C1A-84A4-5C5E811421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C9F2AB-1707-4E82-BE5D-6C5E2B0E62DF}" type="pres">
      <dgm:prSet presAssocID="{1C4F91C8-31C8-4A6E-81A4-F7F091005389}" presName="comp" presStyleCnt="0"/>
      <dgm:spPr/>
      <dgm:t>
        <a:bodyPr/>
        <a:lstStyle/>
        <a:p>
          <a:endParaRPr lang="ru-RU"/>
        </a:p>
      </dgm:t>
    </dgm:pt>
    <dgm:pt modelId="{78258D0E-1751-4024-B62E-E8284279CAE9}" type="pres">
      <dgm:prSet presAssocID="{1C4F91C8-31C8-4A6E-81A4-F7F091005389}" presName="box" presStyleLbl="node1" presStyleIdx="0" presStyleCnt="5" custScaleX="96454"/>
      <dgm:spPr/>
      <dgm:t>
        <a:bodyPr/>
        <a:lstStyle/>
        <a:p>
          <a:endParaRPr lang="ru-RU"/>
        </a:p>
      </dgm:t>
    </dgm:pt>
    <dgm:pt modelId="{632803AA-9779-4897-B17B-10746828990D}" type="pres">
      <dgm:prSet presAssocID="{1C4F91C8-31C8-4A6E-81A4-F7F091005389}" presName="img" presStyleLbl="fgImgPlace1" presStyleIdx="0" presStyleCnt="5" custScaleX="82738" custScaleY="113123" custLinFactNeighborX="-147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50A140-4334-4C31-947B-584433630DF8}" type="pres">
      <dgm:prSet presAssocID="{1C4F91C8-31C8-4A6E-81A4-F7F09100538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6EFB6-87BE-4846-8821-F3CEBAB4785E}" type="pres">
      <dgm:prSet presAssocID="{6EB7843A-4652-4DBF-A4A9-4287FBA1A0EE}" presName="spacer" presStyleCnt="0"/>
      <dgm:spPr/>
      <dgm:t>
        <a:bodyPr/>
        <a:lstStyle/>
        <a:p>
          <a:endParaRPr lang="ru-RU"/>
        </a:p>
      </dgm:t>
    </dgm:pt>
    <dgm:pt modelId="{A0098981-0EE6-48C1-A064-6315CD3A089E}" type="pres">
      <dgm:prSet presAssocID="{1B2B24DD-AD6A-4ADF-8AA7-D996CC4756AE}" presName="comp" presStyleCnt="0"/>
      <dgm:spPr/>
      <dgm:t>
        <a:bodyPr/>
        <a:lstStyle/>
        <a:p>
          <a:endParaRPr lang="ru-RU"/>
        </a:p>
      </dgm:t>
    </dgm:pt>
    <dgm:pt modelId="{E1BDF04B-CE3C-4C5E-99EC-FFC29DA7648D}" type="pres">
      <dgm:prSet presAssocID="{1B2B24DD-AD6A-4ADF-8AA7-D996CC4756AE}" presName="box" presStyleLbl="node1" presStyleIdx="1" presStyleCnt="5" custScaleX="96454"/>
      <dgm:spPr/>
      <dgm:t>
        <a:bodyPr/>
        <a:lstStyle/>
        <a:p>
          <a:endParaRPr lang="ru-RU"/>
        </a:p>
      </dgm:t>
    </dgm:pt>
    <dgm:pt modelId="{B137CAE6-EB76-4F58-A458-83D30A9D24ED}" type="pres">
      <dgm:prSet presAssocID="{1B2B24DD-AD6A-4ADF-8AA7-D996CC4756AE}" presName="img" presStyleLbl="fgImgPlace1" presStyleIdx="1" presStyleCnt="5" custScaleX="91453" custScaleY="113123" custLinFactY="42068" custLinFactNeighborX="3775" custLinFactNeighborY="100000"/>
      <dgm:spPr/>
      <dgm:t>
        <a:bodyPr/>
        <a:lstStyle/>
        <a:p>
          <a:endParaRPr lang="ru-RU"/>
        </a:p>
      </dgm:t>
      <dgm:extLst/>
    </dgm:pt>
    <dgm:pt modelId="{709FC4A0-F088-4B9A-BA45-9C4949CE6239}" type="pres">
      <dgm:prSet presAssocID="{1B2B24DD-AD6A-4ADF-8AA7-D996CC4756AE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F3076-6AE0-4C9F-BE6C-F88E2FC2AE18}" type="pres">
      <dgm:prSet presAssocID="{96DB799D-5883-429A-9066-2452CB3593A0}" presName="spacer" presStyleCnt="0"/>
      <dgm:spPr/>
      <dgm:t>
        <a:bodyPr/>
        <a:lstStyle/>
        <a:p>
          <a:endParaRPr lang="ru-RU"/>
        </a:p>
      </dgm:t>
    </dgm:pt>
    <dgm:pt modelId="{990B6FEA-1504-44DC-B631-694945E82527}" type="pres">
      <dgm:prSet presAssocID="{7EB639DD-4157-4EB0-972E-FF7FF44C7E3F}" presName="comp" presStyleCnt="0"/>
      <dgm:spPr/>
      <dgm:t>
        <a:bodyPr/>
        <a:lstStyle/>
        <a:p>
          <a:endParaRPr lang="ru-RU"/>
        </a:p>
      </dgm:t>
    </dgm:pt>
    <dgm:pt modelId="{6EC8E49B-7B74-449A-9104-9E003E5BB894}" type="pres">
      <dgm:prSet presAssocID="{7EB639DD-4157-4EB0-972E-FF7FF44C7E3F}" presName="box" presStyleLbl="node1" presStyleIdx="2" presStyleCnt="5" custScaleX="96464" custLinFactNeighborX="0" custLinFactNeighborY="-57"/>
      <dgm:spPr/>
      <dgm:t>
        <a:bodyPr/>
        <a:lstStyle/>
        <a:p>
          <a:endParaRPr lang="ru-RU"/>
        </a:p>
      </dgm:t>
    </dgm:pt>
    <dgm:pt modelId="{80107244-80AE-441F-8065-AA2C0F753694}" type="pres">
      <dgm:prSet presAssocID="{7EB639DD-4157-4EB0-972E-FF7FF44C7E3F}" presName="img" presStyleLbl="fgImgPlace1" presStyleIdx="2" presStyleCnt="5" custScaleX="81423" custScaleY="113123" custLinFactY="-29716" custLinFactNeighborX="1771" custLinFactNeighborY="-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2F62A9E8-89C8-46F3-BC5A-8E5C72C51D98}" type="pres">
      <dgm:prSet presAssocID="{7EB639DD-4157-4EB0-972E-FF7FF44C7E3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5F1CC-2B36-44EE-815A-4D16810F7920}" type="pres">
      <dgm:prSet presAssocID="{192FBBF7-42C8-4055-94CC-D31EE38673F2}" presName="spacer" presStyleCnt="0"/>
      <dgm:spPr/>
      <dgm:t>
        <a:bodyPr/>
        <a:lstStyle/>
        <a:p>
          <a:endParaRPr lang="ru-RU"/>
        </a:p>
      </dgm:t>
    </dgm:pt>
    <dgm:pt modelId="{8314B0A6-DA4D-4648-AB29-63730F8D60A5}" type="pres">
      <dgm:prSet presAssocID="{17A85B0C-7244-4527-9525-902AAE79A007}" presName="comp" presStyleCnt="0"/>
      <dgm:spPr/>
      <dgm:t>
        <a:bodyPr/>
        <a:lstStyle/>
        <a:p>
          <a:endParaRPr lang="ru-RU"/>
        </a:p>
      </dgm:t>
    </dgm:pt>
    <dgm:pt modelId="{B1DFC4A7-6B41-4642-9059-1C091163178F}" type="pres">
      <dgm:prSet presAssocID="{17A85B0C-7244-4527-9525-902AAE79A007}" presName="box" presStyleLbl="node1" presStyleIdx="3" presStyleCnt="5" custScaleX="96454" custLinFactY="5521" custLinFactNeighborX="250" custLinFactNeighborY="100000"/>
      <dgm:spPr/>
      <dgm:t>
        <a:bodyPr/>
        <a:lstStyle/>
        <a:p>
          <a:endParaRPr lang="ru-RU"/>
        </a:p>
      </dgm:t>
    </dgm:pt>
    <dgm:pt modelId="{D7D5EA2E-B9CC-42DB-95BF-C424B3FDBB57}" type="pres">
      <dgm:prSet presAssocID="{17A85B0C-7244-4527-9525-902AAE79A007}" presName="img" presStyleLbl="fgImgPlace1" presStyleIdx="3" presStyleCnt="5" custScaleX="83124" custScaleY="113123" custLinFactY="36045" custLinFactNeighborX="4946" custLinFactNeighborY="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loseup of finger pushing power button" title="Sample Picture"/>
        </a:ext>
      </dgm:extLst>
    </dgm:pt>
    <dgm:pt modelId="{21501FFF-F0C9-48F2-8F4D-258789092A6E}" type="pres">
      <dgm:prSet presAssocID="{17A85B0C-7244-4527-9525-902AAE79A00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E5FAF-C16C-4444-9F3F-E876A9DD2BDF}" type="pres">
      <dgm:prSet presAssocID="{C317F779-6375-4877-B49E-BF0351655520}" presName="spacer" presStyleCnt="0"/>
      <dgm:spPr/>
      <dgm:t>
        <a:bodyPr/>
        <a:lstStyle/>
        <a:p>
          <a:endParaRPr lang="ru-RU"/>
        </a:p>
      </dgm:t>
    </dgm:pt>
    <dgm:pt modelId="{D5C3B5C8-527E-4EBA-85A3-564A1001FBC9}" type="pres">
      <dgm:prSet presAssocID="{1220BA5B-6D11-4805-99C9-AAC7635BFFD1}" presName="comp" presStyleCnt="0"/>
      <dgm:spPr/>
      <dgm:t>
        <a:bodyPr/>
        <a:lstStyle/>
        <a:p>
          <a:endParaRPr lang="ru-RU"/>
        </a:p>
      </dgm:t>
    </dgm:pt>
    <dgm:pt modelId="{826ADF1A-AF93-4A7A-AE6A-23432419DE96}" type="pres">
      <dgm:prSet presAssocID="{1220BA5B-6D11-4805-99C9-AAC7635BFFD1}" presName="box" presStyleLbl="node1" presStyleIdx="4" presStyleCnt="5" custScaleX="96454" custLinFactY="-9326" custLinFactNeighborX="136" custLinFactNeighborY="-100000"/>
      <dgm:spPr/>
      <dgm:t>
        <a:bodyPr/>
        <a:lstStyle/>
        <a:p>
          <a:endParaRPr lang="ru-RU"/>
        </a:p>
      </dgm:t>
    </dgm:pt>
    <dgm:pt modelId="{F8F818E6-1FED-488D-A53D-58AF4C71E30E}" type="pres">
      <dgm:prSet presAssocID="{1220BA5B-6D11-4805-99C9-AAC7635BFFD1}" presName="img" presStyleLbl="fgImgPlace1" presStyleIdx="4" presStyleCnt="5" custScaleX="91453" custScaleY="110884" custLinFactY="-33634" custLinFactNeighborX="-683" custLinFactNeighborY="-100000"/>
      <dgm:spPr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  <dgm:extLst/>
    </dgm:pt>
    <dgm:pt modelId="{31F2A3A7-5EF6-4E0D-9BD5-B6914FD271BD}" type="pres">
      <dgm:prSet presAssocID="{1220BA5B-6D11-4805-99C9-AAC7635BFFD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EFDAFF-D562-4FE0-A5BF-8A92669DADD4}" srcId="{BCDE5E71-FD47-4C1A-84A4-5C5E811421C9}" destId="{17A85B0C-7244-4527-9525-902AAE79A007}" srcOrd="3" destOrd="0" parTransId="{B8B3B5B8-CDA5-45FF-B954-231E4DF78ABD}" sibTransId="{C317F779-6375-4877-B49E-BF0351655520}"/>
    <dgm:cxn modelId="{2E181ACA-7B84-479B-8BF9-3E3D60ED2CBC}" type="presOf" srcId="{BCDE5E71-FD47-4C1A-84A4-5C5E811421C9}" destId="{706C0492-EE4F-481D-AACE-3B1D486C09D8}" srcOrd="0" destOrd="0" presId="urn:microsoft.com/office/officeart/2005/8/layout/vList4#1"/>
    <dgm:cxn modelId="{35954746-AFAE-4C08-9C52-0EC59EBFACA2}" srcId="{BCDE5E71-FD47-4C1A-84A4-5C5E811421C9}" destId="{7EB639DD-4157-4EB0-972E-FF7FF44C7E3F}" srcOrd="2" destOrd="0" parTransId="{CCFB468C-3D16-4648-A06B-754F22149EBD}" sibTransId="{192FBBF7-42C8-4055-94CC-D31EE38673F2}"/>
    <dgm:cxn modelId="{7D9118BA-2917-4390-80EA-2316D74CA9C0}" srcId="{BCDE5E71-FD47-4C1A-84A4-5C5E811421C9}" destId="{1C4F91C8-31C8-4A6E-81A4-F7F091005389}" srcOrd="0" destOrd="0" parTransId="{030EA36D-8F57-40DD-AB2F-50973235D319}" sibTransId="{6EB7843A-4652-4DBF-A4A9-4287FBA1A0EE}"/>
    <dgm:cxn modelId="{B3206313-3194-4C7F-A116-1E85B81F94D7}" type="presOf" srcId="{1B2B24DD-AD6A-4ADF-8AA7-D996CC4756AE}" destId="{E1BDF04B-CE3C-4C5E-99EC-FFC29DA7648D}" srcOrd="0" destOrd="0" presId="urn:microsoft.com/office/officeart/2005/8/layout/vList4#1"/>
    <dgm:cxn modelId="{77007A90-E63B-4845-8337-8D83AA442656}" type="presOf" srcId="{7EB639DD-4157-4EB0-972E-FF7FF44C7E3F}" destId="{6EC8E49B-7B74-449A-9104-9E003E5BB894}" srcOrd="0" destOrd="0" presId="urn:microsoft.com/office/officeart/2005/8/layout/vList4#1"/>
    <dgm:cxn modelId="{F0FF0B00-71A6-464C-BA1C-DD3FBBE0422C}" type="presOf" srcId="{17A85B0C-7244-4527-9525-902AAE79A007}" destId="{B1DFC4A7-6B41-4642-9059-1C091163178F}" srcOrd="0" destOrd="0" presId="urn:microsoft.com/office/officeart/2005/8/layout/vList4#1"/>
    <dgm:cxn modelId="{EF1059CA-B0DE-4BB1-A30C-5C331A269BEA}" type="presOf" srcId="{7EB639DD-4157-4EB0-972E-FF7FF44C7E3F}" destId="{2F62A9E8-89C8-46F3-BC5A-8E5C72C51D98}" srcOrd="1" destOrd="0" presId="urn:microsoft.com/office/officeart/2005/8/layout/vList4#1"/>
    <dgm:cxn modelId="{EF6BA017-1413-4A11-8F37-AF2E12B640EF}" type="presOf" srcId="{1C4F91C8-31C8-4A6E-81A4-F7F091005389}" destId="{9E50A140-4334-4C31-947B-584433630DF8}" srcOrd="1" destOrd="0" presId="urn:microsoft.com/office/officeart/2005/8/layout/vList4#1"/>
    <dgm:cxn modelId="{E6AB9EAA-2D74-404C-A771-E767AEABF1AF}" type="presOf" srcId="{17A85B0C-7244-4527-9525-902AAE79A007}" destId="{21501FFF-F0C9-48F2-8F4D-258789092A6E}" srcOrd="1" destOrd="0" presId="urn:microsoft.com/office/officeart/2005/8/layout/vList4#1"/>
    <dgm:cxn modelId="{440EEDB2-41E9-49A9-8184-79835D8FAC7B}" srcId="{BCDE5E71-FD47-4C1A-84A4-5C5E811421C9}" destId="{1B2B24DD-AD6A-4ADF-8AA7-D996CC4756AE}" srcOrd="1" destOrd="0" parTransId="{50767CCD-17DE-4EAC-9471-879EF0793117}" sibTransId="{96DB799D-5883-429A-9066-2452CB3593A0}"/>
    <dgm:cxn modelId="{F0A8F029-9EFC-49D2-8F2E-9C1D977BF50A}" type="presOf" srcId="{1B2B24DD-AD6A-4ADF-8AA7-D996CC4756AE}" destId="{709FC4A0-F088-4B9A-BA45-9C4949CE6239}" srcOrd="1" destOrd="0" presId="urn:microsoft.com/office/officeart/2005/8/layout/vList4#1"/>
    <dgm:cxn modelId="{C22E27BE-6F58-4055-A159-A24B70365A29}" srcId="{BCDE5E71-FD47-4C1A-84A4-5C5E811421C9}" destId="{1220BA5B-6D11-4805-99C9-AAC7635BFFD1}" srcOrd="4" destOrd="0" parTransId="{959B9EB1-0941-4234-9B6C-EF12DA5F55BC}" sibTransId="{7E4705EA-8F28-4472-9BF0-C722338A6E94}"/>
    <dgm:cxn modelId="{9CE180D1-43E7-4212-ACF2-F32EE8A36D0D}" type="presOf" srcId="{1220BA5B-6D11-4805-99C9-AAC7635BFFD1}" destId="{31F2A3A7-5EF6-4E0D-9BD5-B6914FD271BD}" srcOrd="1" destOrd="0" presId="urn:microsoft.com/office/officeart/2005/8/layout/vList4#1"/>
    <dgm:cxn modelId="{F228DD12-387C-4396-96BC-F12C492232A8}" type="presOf" srcId="{1C4F91C8-31C8-4A6E-81A4-F7F091005389}" destId="{78258D0E-1751-4024-B62E-E8284279CAE9}" srcOrd="0" destOrd="0" presId="urn:microsoft.com/office/officeart/2005/8/layout/vList4#1"/>
    <dgm:cxn modelId="{9A3A04E6-165F-43F7-BDE8-6AD748F12E51}" type="presOf" srcId="{1220BA5B-6D11-4805-99C9-AAC7635BFFD1}" destId="{826ADF1A-AF93-4A7A-AE6A-23432419DE96}" srcOrd="0" destOrd="0" presId="urn:microsoft.com/office/officeart/2005/8/layout/vList4#1"/>
    <dgm:cxn modelId="{35C24D79-04ED-460C-BB18-673AAE3981D0}" type="presParOf" srcId="{706C0492-EE4F-481D-AACE-3B1D486C09D8}" destId="{CAC9F2AB-1707-4E82-BE5D-6C5E2B0E62DF}" srcOrd="0" destOrd="0" presId="urn:microsoft.com/office/officeart/2005/8/layout/vList4#1"/>
    <dgm:cxn modelId="{622E6D82-4ACF-4C82-9CFE-D5F3F2DBB3F4}" type="presParOf" srcId="{CAC9F2AB-1707-4E82-BE5D-6C5E2B0E62DF}" destId="{78258D0E-1751-4024-B62E-E8284279CAE9}" srcOrd="0" destOrd="0" presId="urn:microsoft.com/office/officeart/2005/8/layout/vList4#1"/>
    <dgm:cxn modelId="{62002715-3BD3-4AE9-9343-CAB9D0E642D6}" type="presParOf" srcId="{CAC9F2AB-1707-4E82-BE5D-6C5E2B0E62DF}" destId="{632803AA-9779-4897-B17B-10746828990D}" srcOrd="1" destOrd="0" presId="urn:microsoft.com/office/officeart/2005/8/layout/vList4#1"/>
    <dgm:cxn modelId="{0A8A2BE8-71A4-462F-B895-1EC6C0B8FED1}" type="presParOf" srcId="{CAC9F2AB-1707-4E82-BE5D-6C5E2B0E62DF}" destId="{9E50A140-4334-4C31-947B-584433630DF8}" srcOrd="2" destOrd="0" presId="urn:microsoft.com/office/officeart/2005/8/layout/vList4#1"/>
    <dgm:cxn modelId="{FCFB6683-1E61-4AE5-8DDB-F8D7762CD12B}" type="presParOf" srcId="{706C0492-EE4F-481D-AACE-3B1D486C09D8}" destId="{B336EFB6-87BE-4846-8821-F3CEBAB4785E}" srcOrd="1" destOrd="0" presId="urn:microsoft.com/office/officeart/2005/8/layout/vList4#1"/>
    <dgm:cxn modelId="{9659674F-B086-4FC2-95DB-A4198DDE7C17}" type="presParOf" srcId="{706C0492-EE4F-481D-AACE-3B1D486C09D8}" destId="{A0098981-0EE6-48C1-A064-6315CD3A089E}" srcOrd="2" destOrd="0" presId="urn:microsoft.com/office/officeart/2005/8/layout/vList4#1"/>
    <dgm:cxn modelId="{95714771-2365-4BD3-952D-78E43A8589DA}" type="presParOf" srcId="{A0098981-0EE6-48C1-A064-6315CD3A089E}" destId="{E1BDF04B-CE3C-4C5E-99EC-FFC29DA7648D}" srcOrd="0" destOrd="0" presId="urn:microsoft.com/office/officeart/2005/8/layout/vList4#1"/>
    <dgm:cxn modelId="{C8615EA5-BCD3-4BC2-8685-FA85BBD007C2}" type="presParOf" srcId="{A0098981-0EE6-48C1-A064-6315CD3A089E}" destId="{B137CAE6-EB76-4F58-A458-83D30A9D24ED}" srcOrd="1" destOrd="0" presId="urn:microsoft.com/office/officeart/2005/8/layout/vList4#1"/>
    <dgm:cxn modelId="{CF95AB21-0F64-47D1-ABCC-8DDD1B095686}" type="presParOf" srcId="{A0098981-0EE6-48C1-A064-6315CD3A089E}" destId="{709FC4A0-F088-4B9A-BA45-9C4949CE6239}" srcOrd="2" destOrd="0" presId="urn:microsoft.com/office/officeart/2005/8/layout/vList4#1"/>
    <dgm:cxn modelId="{4DA97A75-D006-433A-A965-5C6D09443954}" type="presParOf" srcId="{706C0492-EE4F-481D-AACE-3B1D486C09D8}" destId="{4DDF3076-6AE0-4C9F-BE6C-F88E2FC2AE18}" srcOrd="3" destOrd="0" presId="urn:microsoft.com/office/officeart/2005/8/layout/vList4#1"/>
    <dgm:cxn modelId="{2CB87549-2300-4676-AF44-3CD3F1C12142}" type="presParOf" srcId="{706C0492-EE4F-481D-AACE-3B1D486C09D8}" destId="{990B6FEA-1504-44DC-B631-694945E82527}" srcOrd="4" destOrd="0" presId="urn:microsoft.com/office/officeart/2005/8/layout/vList4#1"/>
    <dgm:cxn modelId="{DFA0C2EA-09A6-4B83-A708-703C7BBDBA3B}" type="presParOf" srcId="{990B6FEA-1504-44DC-B631-694945E82527}" destId="{6EC8E49B-7B74-449A-9104-9E003E5BB894}" srcOrd="0" destOrd="0" presId="urn:microsoft.com/office/officeart/2005/8/layout/vList4#1"/>
    <dgm:cxn modelId="{F81BAA15-638F-487C-921E-88AA4FEFAD19}" type="presParOf" srcId="{990B6FEA-1504-44DC-B631-694945E82527}" destId="{80107244-80AE-441F-8065-AA2C0F753694}" srcOrd="1" destOrd="0" presId="urn:microsoft.com/office/officeart/2005/8/layout/vList4#1"/>
    <dgm:cxn modelId="{F73D9751-EADD-4A93-A899-13CFCEB24ECC}" type="presParOf" srcId="{990B6FEA-1504-44DC-B631-694945E82527}" destId="{2F62A9E8-89C8-46F3-BC5A-8E5C72C51D98}" srcOrd="2" destOrd="0" presId="urn:microsoft.com/office/officeart/2005/8/layout/vList4#1"/>
    <dgm:cxn modelId="{045658AD-F299-4AA7-A876-1808D5F045A9}" type="presParOf" srcId="{706C0492-EE4F-481D-AACE-3B1D486C09D8}" destId="{4E55F1CC-2B36-44EE-815A-4D16810F7920}" srcOrd="5" destOrd="0" presId="urn:microsoft.com/office/officeart/2005/8/layout/vList4#1"/>
    <dgm:cxn modelId="{C50875CB-A3E8-4BFE-8528-EDA3880F8DC5}" type="presParOf" srcId="{706C0492-EE4F-481D-AACE-3B1D486C09D8}" destId="{8314B0A6-DA4D-4648-AB29-63730F8D60A5}" srcOrd="6" destOrd="0" presId="urn:microsoft.com/office/officeart/2005/8/layout/vList4#1"/>
    <dgm:cxn modelId="{C4066A6F-DF71-41F7-A02A-99511D6C0FBA}" type="presParOf" srcId="{8314B0A6-DA4D-4648-AB29-63730F8D60A5}" destId="{B1DFC4A7-6B41-4642-9059-1C091163178F}" srcOrd="0" destOrd="0" presId="urn:microsoft.com/office/officeart/2005/8/layout/vList4#1"/>
    <dgm:cxn modelId="{91F20566-7FD5-48C9-8D8C-5AC376F4BBBC}" type="presParOf" srcId="{8314B0A6-DA4D-4648-AB29-63730F8D60A5}" destId="{D7D5EA2E-B9CC-42DB-95BF-C424B3FDBB57}" srcOrd="1" destOrd="0" presId="urn:microsoft.com/office/officeart/2005/8/layout/vList4#1"/>
    <dgm:cxn modelId="{3CB5D36F-F67F-400A-8A8B-E1FA32D1DF93}" type="presParOf" srcId="{8314B0A6-DA4D-4648-AB29-63730F8D60A5}" destId="{21501FFF-F0C9-48F2-8F4D-258789092A6E}" srcOrd="2" destOrd="0" presId="urn:microsoft.com/office/officeart/2005/8/layout/vList4#1"/>
    <dgm:cxn modelId="{0CB41CFB-9C2B-4D21-9F26-2DC9C927D8C9}" type="presParOf" srcId="{706C0492-EE4F-481D-AACE-3B1D486C09D8}" destId="{EC0E5FAF-C16C-4444-9F3F-E876A9DD2BDF}" srcOrd="7" destOrd="0" presId="urn:microsoft.com/office/officeart/2005/8/layout/vList4#1"/>
    <dgm:cxn modelId="{298A139B-D940-43BF-BCDC-7DDD8C16B9E3}" type="presParOf" srcId="{706C0492-EE4F-481D-AACE-3B1D486C09D8}" destId="{D5C3B5C8-527E-4EBA-85A3-564A1001FBC9}" srcOrd="8" destOrd="0" presId="urn:microsoft.com/office/officeart/2005/8/layout/vList4#1"/>
    <dgm:cxn modelId="{6AE0ED65-17B5-44F0-8297-2F1D7E594F47}" type="presParOf" srcId="{D5C3B5C8-527E-4EBA-85A3-564A1001FBC9}" destId="{826ADF1A-AF93-4A7A-AE6A-23432419DE96}" srcOrd="0" destOrd="0" presId="urn:microsoft.com/office/officeart/2005/8/layout/vList4#1"/>
    <dgm:cxn modelId="{D0416464-D102-4CBC-89D1-29E80A81A7A7}" type="presParOf" srcId="{D5C3B5C8-527E-4EBA-85A3-564A1001FBC9}" destId="{F8F818E6-1FED-488D-A53D-58AF4C71E30E}" srcOrd="1" destOrd="0" presId="urn:microsoft.com/office/officeart/2005/8/layout/vList4#1"/>
    <dgm:cxn modelId="{8E9AFEEA-E0E3-4548-A59C-CB75C41BFDBF}" type="presParOf" srcId="{D5C3B5C8-527E-4EBA-85A3-564A1001FBC9}" destId="{31F2A3A7-5EF6-4E0D-9BD5-B6914FD271B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58D0E-1751-4024-B62E-E8284279CAE9}">
      <dsp:nvSpPr>
        <dsp:cNvPr id="0" name=""/>
        <dsp:cNvSpPr/>
      </dsp:nvSpPr>
      <dsp:spPr>
        <a:xfrm>
          <a:off x="157034" y="0"/>
          <a:ext cx="8542915" cy="89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F40D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Модернизация и развитие дорог</a:t>
          </a:r>
          <a:endParaRPr lang="ru-RU" sz="2000" b="1" i="0" kern="1200" noProof="0" dirty="0">
            <a:solidFill>
              <a:srgbClr val="8F40D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951733" y="0"/>
        <a:ext cx="6748216" cy="892821"/>
      </dsp:txXfrm>
    </dsp:sp>
    <dsp:sp modelId="{632803AA-9779-4897-B17B-10746828990D}">
      <dsp:nvSpPr>
        <dsp:cNvPr id="0" name=""/>
        <dsp:cNvSpPr/>
      </dsp:nvSpPr>
      <dsp:spPr>
        <a:xfrm>
          <a:off x="216025" y="42416"/>
          <a:ext cx="1465618" cy="8079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BDF04B-CE3C-4C5E-99EC-FFC29DA7648D}">
      <dsp:nvSpPr>
        <dsp:cNvPr id="0" name=""/>
        <dsp:cNvSpPr/>
      </dsp:nvSpPr>
      <dsp:spPr>
        <a:xfrm>
          <a:off x="157034" y="982104"/>
          <a:ext cx="8542915" cy="89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Повышение безопасности дорожного движения</a:t>
          </a:r>
          <a:endParaRPr lang="ru-RU" sz="2000" b="1" kern="1200" noProof="0" dirty="0">
            <a:solidFill>
              <a:srgbClr val="00B05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951733" y="982104"/>
        <a:ext cx="6748216" cy="892821"/>
      </dsp:txXfrm>
    </dsp:sp>
    <dsp:sp modelId="{B137CAE6-EB76-4F58-A458-83D30A9D24ED}">
      <dsp:nvSpPr>
        <dsp:cNvPr id="0" name=""/>
        <dsp:cNvSpPr/>
      </dsp:nvSpPr>
      <dsp:spPr>
        <a:xfrm>
          <a:off x="231853" y="2039251"/>
          <a:ext cx="1619995" cy="807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C8E49B-7B74-449A-9104-9E003E5BB894}">
      <dsp:nvSpPr>
        <dsp:cNvPr id="0" name=""/>
        <dsp:cNvSpPr/>
      </dsp:nvSpPr>
      <dsp:spPr>
        <a:xfrm>
          <a:off x="156591" y="1963699"/>
          <a:ext cx="8543801" cy="89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6800A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Развитие автомобильных дорог, расположенных в зоне застройки индивидуальными жилыми домами</a:t>
          </a:r>
          <a:endParaRPr lang="ru-RU" sz="2000" b="1" i="0" kern="1200" noProof="0" dirty="0">
            <a:solidFill>
              <a:srgbClr val="F6800A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951476" y="1963699"/>
        <a:ext cx="6748915" cy="892821"/>
      </dsp:txXfrm>
    </dsp:sp>
    <dsp:sp modelId="{80107244-80AE-441F-8065-AA2C0F753694}">
      <dsp:nvSpPr>
        <dsp:cNvPr id="0" name=""/>
        <dsp:cNvSpPr/>
      </dsp:nvSpPr>
      <dsp:spPr>
        <a:xfrm>
          <a:off x="285189" y="1080118"/>
          <a:ext cx="1442324" cy="8079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1DFC4A7-6B41-4642-9059-1C091163178F}">
      <dsp:nvSpPr>
        <dsp:cNvPr id="0" name=""/>
        <dsp:cNvSpPr/>
      </dsp:nvSpPr>
      <dsp:spPr>
        <a:xfrm>
          <a:off x="179176" y="3888426"/>
          <a:ext cx="8542915" cy="89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A55F4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rPr>
            <a:t>Развитие городского пассажирского транспорта</a:t>
          </a:r>
          <a:endParaRPr lang="ru-RU" sz="2000" b="1" kern="1200" noProof="0" dirty="0">
            <a:solidFill>
              <a:srgbClr val="3A55F4"/>
            </a:solidFill>
            <a:latin typeface="Times New Roman" panose="02020603050405020304" pitchFamily="18" charset="0"/>
            <a:ea typeface="SimSun-ExtB" panose="02010609060101010101" pitchFamily="49" charset="-122"/>
            <a:cs typeface="Times New Roman" panose="02020603050405020304" pitchFamily="18" charset="0"/>
          </a:endParaRPr>
        </a:p>
      </dsp:txBody>
      <dsp:txXfrm>
        <a:off x="1973876" y="3888426"/>
        <a:ext cx="6748216" cy="892821"/>
      </dsp:txXfrm>
    </dsp:sp>
    <dsp:sp modelId="{D7D5EA2E-B9CC-42DB-95BF-C424B3FDBB57}">
      <dsp:nvSpPr>
        <dsp:cNvPr id="0" name=""/>
        <dsp:cNvSpPr/>
      </dsp:nvSpPr>
      <dsp:spPr>
        <a:xfrm>
          <a:off x="326365" y="3960439"/>
          <a:ext cx="1472455" cy="8079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26ADF1A-AF93-4A7A-AE6A-23432419DE96}">
      <dsp:nvSpPr>
        <dsp:cNvPr id="0" name=""/>
        <dsp:cNvSpPr/>
      </dsp:nvSpPr>
      <dsp:spPr>
        <a:xfrm>
          <a:off x="169079" y="2952329"/>
          <a:ext cx="8542915" cy="892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Содержание улично-дорожной сети</a:t>
          </a:r>
          <a:endParaRPr lang="ru-RU" sz="2000" b="1" i="0" kern="1200" noProof="0" dirty="0">
            <a:solidFill>
              <a:srgbClr val="FF0000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963779" y="2952329"/>
        <a:ext cx="6748216" cy="892821"/>
      </dsp:txXfrm>
    </dsp:sp>
    <dsp:sp modelId="{F8F818E6-1FED-488D-A53D-58AF4C71E30E}">
      <dsp:nvSpPr>
        <dsp:cNvPr id="0" name=""/>
        <dsp:cNvSpPr/>
      </dsp:nvSpPr>
      <dsp:spPr>
        <a:xfrm>
          <a:off x="152884" y="3024337"/>
          <a:ext cx="1619995" cy="791997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0.43483</cdr:x>
      <cdr:y>0.91507</cdr:y>
    </cdr:from>
    <cdr:to>
      <cdr:x>0.59125</cdr:x>
      <cdr:y>0.93794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92746" y="2880320"/>
          <a:ext cx="968690" cy="7200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0.11881</cdr:x>
      <cdr:y>0.01961</cdr:y>
    </cdr:from>
    <cdr:to>
      <cdr:x>0.9604</cdr:x>
      <cdr:y>0.13399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56" y="85716"/>
          <a:ext cx="607223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Доведенная сумма финансирования 375 161 тыс.руб., в том числе: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07D5-5D35-4493-8200-961973842E36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47D3-35BC-4462-849A-D0F0AAE2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63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722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589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445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303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168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028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896" algn="l" defTabSz="911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44861-BACC-4CA8-841C-D29F2C4664A5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80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"ТТУ" выполняет регулярные пассажирские перевозки по 24 внутримуниципальным маршрутам. Выпуск троллейбусов на линию – 105 единиц.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"ТТУ" перевозки пассажиров выполняет троллейбусами большой и особо большой вместимости марок ЗиУ-682, ЗиУ-683,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Тролза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в МП "ТТУ" по состоянию на 01.01.2014 г. – 140 троллейбусов, износ подвижного состава составляет 95% (полную амортизацию имеет 131 троллейбус). Средний срок эксплуатации троллейбусов - 19,9 лет при нормативном сроке 10 лет.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Сумма утвержденного финансирования на возмещение недополученных доходов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затрат  по организации перевозок на 2015 год составляет 95683 тыс. руб. ( при потребности 183094 тыс. руб.). Сумма необходимого  финансирования с учетом предполагаемого объема перевозок и индексов-дефляторов составляет 117348 тыс. руб.. Снижение сумм субсидий при предполагаемой маршрутной сети составит 65746 тыс. руб. (снижение на 36%).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896F-409F-46FC-89FF-D5147C29B712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5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71450" indent="-171450" algn="ctr">
              <a:buFont typeface="Arial" charset="0"/>
              <a:buChar char="•"/>
            </a:pPr>
            <a:r>
              <a:rPr lang="ru-RU" sz="1200" dirty="0" smtClean="0">
                <a:latin typeface="Calibri" pitchFamily="34" charset="0"/>
                <a:cs typeface="Times New Roman" pitchFamily="18" charset="0"/>
              </a:rPr>
              <a:t>Данные перевозок на садово-дачные массивы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"ТПАТП №3"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выполняет регулярные пассажирские перевозки по 49 городским маршрутам, а также 24 межмуниципальным маршрутам на садово-дачные массивы.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Перевозки пассажиров осуществляются автобусами большой и особо большой вместимости марок ИК-260, ИК-280,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МАЗ-103, МАЗ-105, МАЗ-206.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в МП "ТПАТП №3" по состоянию на 01.01.2014 г. – 353 автобуса, износ подвижного состава составляет 49 % (полную амортизацию имеет 173 автобуса). Средний срок эксплуатации автобусов составляет – 6,7 лет, при нормативном сроке 7 лет.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январе 2013 года в МП "ТПАТП №3" начали работать 117 новых автобусов, поступивших в город в декабре 2012 года: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приобретенных за счет средств бюджета городского округа Тольятти 15 единиц марки МАЗ-206;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приобретенных в рамках реализации ДЦП "Развитие городского пассажирского транспорта в городском округе Тольятти на период 2012-2017 гг.", по результатам совместной деятельности Правительства Самарской области, мэрии городского округа Тольятти, ОАО "АВТОВАЗ", 102 автобуса, в том числе: 62 единицы марки МАЗ 103465 и 40 единиц МАЗ 206067.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Сумма утвержденного финансирования на возмещение недополученных доходов и затрат по организации перевозок на 2015 год составляет 163276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.(потребность 270163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 Сумма необходимого финансирования с учетом предлагаемого объема перевозок и индексов-дефляторов составляет 211897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Снижение сумм субсидий при новой маршрутной сети составляет 58266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.(22%).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Мэрии городского округа Тольятти в соответствии с Законом Самарской области от 07.07.2006 г. № 58-ГД  «О наделении органов местного самоуправления отдельными государственными полномочиями по организации транспортного обслуживания населения на территории Самарской области» переданы отдельные государственные полномочия по организации регулярных перевозок по межмуниципальным маршрутам в части регулярных перевозок на садово-дачные массивы.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реализации вышеуказанных полномочий в настоящее время организована работа по 29 маршрутам регулярных перевозок на садово-дачных массивы. Из них по 24 маршрутам, выполняемым МП «ТПАТП №3», действуют льготные тарифы отдельным категориям граждан, указанным в постановлении Правительства Самарской области от 02.02.2005 г. № 15 «Об организации городских и внутрирайонных перевозок в Самарской области для отдельных категорий граждан». Финансирование недополученных доходов от перевозки указанной категории граждан осуществляется за счет средств бюджета городского округа Тольятти.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МП «ТПАТП №3» планирует принять участие в конкурсе по действующим маршрутам. Сумма утвержденного финансирования на возмещение недополученных доходов на 2015 год составляет 16250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Сумма необходимого финансирования составляет  также 16250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896F-409F-46FC-89FF-D5147C29B71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91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530B-0F82-4A39-AB1F-3920624E0E6C}" type="slidenum">
              <a:rPr lang="ru-RU" noProof="0" smtClean="0"/>
              <a:pPr/>
              <a:t>35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3087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4A5AE-73BE-4648-8147-8F12A17C04A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2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863" indent="0" algn="ctr">
              <a:buNone/>
              <a:defRPr sz="2000"/>
            </a:lvl2pPr>
            <a:lvl3pPr marL="911722" indent="0" algn="ctr">
              <a:buNone/>
              <a:defRPr sz="1800"/>
            </a:lvl3pPr>
            <a:lvl4pPr marL="1367589" indent="0" algn="ctr">
              <a:buNone/>
              <a:defRPr sz="1600"/>
            </a:lvl4pPr>
            <a:lvl5pPr marL="1823445" indent="0" algn="ctr">
              <a:buNone/>
              <a:defRPr sz="1600"/>
            </a:lvl5pPr>
            <a:lvl6pPr marL="2279303" indent="0" algn="ctr">
              <a:buNone/>
              <a:defRPr sz="1600"/>
            </a:lvl6pPr>
            <a:lvl7pPr marL="2735168" indent="0" algn="ctr">
              <a:buNone/>
              <a:defRPr sz="1600"/>
            </a:lvl7pPr>
            <a:lvl8pPr marL="3191028" indent="0" algn="ctr">
              <a:buNone/>
              <a:defRPr sz="1600"/>
            </a:lvl8pPr>
            <a:lvl9pPr marL="364689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9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895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415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997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65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13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3" indent="0">
              <a:buNone/>
              <a:defRPr sz="2000" b="1"/>
            </a:lvl2pPr>
            <a:lvl3pPr marL="913102" indent="0">
              <a:buNone/>
              <a:defRPr sz="1800" b="1"/>
            </a:lvl3pPr>
            <a:lvl4pPr marL="1369657" indent="0">
              <a:buNone/>
              <a:defRPr sz="1600" b="1"/>
            </a:lvl4pPr>
            <a:lvl5pPr marL="1826206" indent="0">
              <a:buNone/>
              <a:defRPr sz="1600" b="1"/>
            </a:lvl5pPr>
            <a:lvl6pPr marL="2282758" indent="0">
              <a:buNone/>
              <a:defRPr sz="1600" b="1"/>
            </a:lvl6pPr>
            <a:lvl7pPr marL="2739310" indent="0">
              <a:buNone/>
              <a:defRPr sz="1600" b="1"/>
            </a:lvl7pPr>
            <a:lvl8pPr marL="3195861" indent="0">
              <a:buNone/>
              <a:defRPr sz="1600" b="1"/>
            </a:lvl8pPr>
            <a:lvl9pPr marL="36524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3" indent="0">
              <a:buNone/>
              <a:defRPr sz="2000" b="1"/>
            </a:lvl2pPr>
            <a:lvl3pPr marL="913102" indent="0">
              <a:buNone/>
              <a:defRPr sz="1800" b="1"/>
            </a:lvl3pPr>
            <a:lvl4pPr marL="1369657" indent="0">
              <a:buNone/>
              <a:defRPr sz="1600" b="1"/>
            </a:lvl4pPr>
            <a:lvl5pPr marL="1826206" indent="0">
              <a:buNone/>
              <a:defRPr sz="1600" b="1"/>
            </a:lvl5pPr>
            <a:lvl6pPr marL="2282758" indent="0">
              <a:buNone/>
              <a:defRPr sz="1600" b="1"/>
            </a:lvl6pPr>
            <a:lvl7pPr marL="2739310" indent="0">
              <a:buNone/>
              <a:defRPr sz="1600" b="1"/>
            </a:lvl7pPr>
            <a:lvl8pPr marL="3195861" indent="0">
              <a:buNone/>
              <a:defRPr sz="1600" b="1"/>
            </a:lvl8pPr>
            <a:lvl9pPr marL="36524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294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679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514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1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53" indent="0">
              <a:buNone/>
              <a:defRPr sz="1200"/>
            </a:lvl2pPr>
            <a:lvl3pPr marL="913102" indent="0">
              <a:buNone/>
              <a:defRPr sz="1000"/>
            </a:lvl3pPr>
            <a:lvl4pPr marL="1369657" indent="0">
              <a:buNone/>
              <a:defRPr sz="900"/>
            </a:lvl4pPr>
            <a:lvl5pPr marL="1826206" indent="0">
              <a:buNone/>
              <a:defRPr sz="900"/>
            </a:lvl5pPr>
            <a:lvl6pPr marL="2282758" indent="0">
              <a:buNone/>
              <a:defRPr sz="900"/>
            </a:lvl6pPr>
            <a:lvl7pPr marL="2739310" indent="0">
              <a:buNone/>
              <a:defRPr sz="900"/>
            </a:lvl7pPr>
            <a:lvl8pPr marL="3195861" indent="0">
              <a:buNone/>
              <a:defRPr sz="900"/>
            </a:lvl8pPr>
            <a:lvl9pPr marL="36524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712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53" indent="0">
              <a:buNone/>
              <a:defRPr sz="2800"/>
            </a:lvl2pPr>
            <a:lvl3pPr marL="913102" indent="0">
              <a:buNone/>
              <a:defRPr sz="2400"/>
            </a:lvl3pPr>
            <a:lvl4pPr marL="1369657" indent="0">
              <a:buNone/>
              <a:defRPr sz="2000"/>
            </a:lvl4pPr>
            <a:lvl5pPr marL="1826206" indent="0">
              <a:buNone/>
              <a:defRPr sz="2000"/>
            </a:lvl5pPr>
            <a:lvl6pPr marL="2282758" indent="0">
              <a:buNone/>
              <a:defRPr sz="2000"/>
            </a:lvl6pPr>
            <a:lvl7pPr marL="2739310" indent="0">
              <a:buNone/>
              <a:defRPr sz="2000"/>
            </a:lvl7pPr>
            <a:lvl8pPr marL="3195861" indent="0">
              <a:buNone/>
              <a:defRPr sz="2000"/>
            </a:lvl8pPr>
            <a:lvl9pPr marL="365241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3" indent="0">
              <a:buNone/>
              <a:defRPr sz="1200"/>
            </a:lvl2pPr>
            <a:lvl3pPr marL="913102" indent="0">
              <a:buNone/>
              <a:defRPr sz="1000"/>
            </a:lvl3pPr>
            <a:lvl4pPr marL="1369657" indent="0">
              <a:buNone/>
              <a:defRPr sz="900"/>
            </a:lvl4pPr>
            <a:lvl5pPr marL="1826206" indent="0">
              <a:buNone/>
              <a:defRPr sz="900"/>
            </a:lvl5pPr>
            <a:lvl6pPr marL="2282758" indent="0">
              <a:buNone/>
              <a:defRPr sz="900"/>
            </a:lvl6pPr>
            <a:lvl7pPr marL="2739310" indent="0">
              <a:buNone/>
              <a:defRPr sz="900"/>
            </a:lvl7pPr>
            <a:lvl8pPr marL="3195861" indent="0">
              <a:buNone/>
              <a:defRPr sz="900"/>
            </a:lvl8pPr>
            <a:lvl9pPr marL="36524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435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70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914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802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307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62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4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635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669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1" indent="0">
              <a:buNone/>
              <a:defRPr sz="2000" b="1"/>
            </a:lvl2pPr>
            <a:lvl3pPr marL="913621" indent="0">
              <a:buNone/>
              <a:defRPr sz="1800" b="1"/>
            </a:lvl3pPr>
            <a:lvl4pPr marL="1370433" indent="0">
              <a:buNone/>
              <a:defRPr sz="1600" b="1"/>
            </a:lvl4pPr>
            <a:lvl5pPr marL="1827243" indent="0">
              <a:buNone/>
              <a:defRPr sz="1600" b="1"/>
            </a:lvl5pPr>
            <a:lvl6pPr marL="2284054" indent="0">
              <a:buNone/>
              <a:defRPr sz="1600" b="1"/>
            </a:lvl6pPr>
            <a:lvl7pPr marL="2740865" indent="0">
              <a:buNone/>
              <a:defRPr sz="1600" b="1"/>
            </a:lvl7pPr>
            <a:lvl8pPr marL="3197675" indent="0">
              <a:buNone/>
              <a:defRPr sz="1600" b="1"/>
            </a:lvl8pPr>
            <a:lvl9pPr marL="36544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1" indent="0">
              <a:buNone/>
              <a:defRPr sz="2000" b="1"/>
            </a:lvl2pPr>
            <a:lvl3pPr marL="913621" indent="0">
              <a:buNone/>
              <a:defRPr sz="1800" b="1"/>
            </a:lvl3pPr>
            <a:lvl4pPr marL="1370433" indent="0">
              <a:buNone/>
              <a:defRPr sz="1600" b="1"/>
            </a:lvl4pPr>
            <a:lvl5pPr marL="1827243" indent="0">
              <a:buNone/>
              <a:defRPr sz="1600" b="1"/>
            </a:lvl5pPr>
            <a:lvl6pPr marL="2284054" indent="0">
              <a:buNone/>
              <a:defRPr sz="1600" b="1"/>
            </a:lvl6pPr>
            <a:lvl7pPr marL="2740865" indent="0">
              <a:buNone/>
              <a:defRPr sz="1600" b="1"/>
            </a:lvl7pPr>
            <a:lvl8pPr marL="3197675" indent="0">
              <a:buNone/>
              <a:defRPr sz="1600" b="1"/>
            </a:lvl8pPr>
            <a:lvl9pPr marL="36544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775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441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842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1" indent="0">
              <a:buNone/>
              <a:defRPr sz="1200"/>
            </a:lvl2pPr>
            <a:lvl3pPr marL="913621" indent="0">
              <a:buNone/>
              <a:defRPr sz="1000"/>
            </a:lvl3pPr>
            <a:lvl4pPr marL="1370433" indent="0">
              <a:buNone/>
              <a:defRPr sz="900"/>
            </a:lvl4pPr>
            <a:lvl5pPr marL="1827243" indent="0">
              <a:buNone/>
              <a:defRPr sz="900"/>
            </a:lvl5pPr>
            <a:lvl6pPr marL="2284054" indent="0">
              <a:buNone/>
              <a:defRPr sz="900"/>
            </a:lvl6pPr>
            <a:lvl7pPr marL="2740865" indent="0">
              <a:buNone/>
              <a:defRPr sz="900"/>
            </a:lvl7pPr>
            <a:lvl8pPr marL="3197675" indent="0">
              <a:buNone/>
              <a:defRPr sz="900"/>
            </a:lvl8pPr>
            <a:lvl9pPr marL="36544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857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1" indent="0">
              <a:buNone/>
              <a:defRPr sz="2800"/>
            </a:lvl2pPr>
            <a:lvl3pPr marL="913621" indent="0">
              <a:buNone/>
              <a:defRPr sz="2400"/>
            </a:lvl3pPr>
            <a:lvl4pPr marL="1370433" indent="0">
              <a:buNone/>
              <a:defRPr sz="2000"/>
            </a:lvl4pPr>
            <a:lvl5pPr marL="1827243" indent="0">
              <a:buNone/>
              <a:defRPr sz="2000"/>
            </a:lvl5pPr>
            <a:lvl6pPr marL="2284054" indent="0">
              <a:buNone/>
              <a:defRPr sz="2000"/>
            </a:lvl6pPr>
            <a:lvl7pPr marL="2740865" indent="0">
              <a:buNone/>
              <a:defRPr sz="2000"/>
            </a:lvl7pPr>
            <a:lvl8pPr marL="3197675" indent="0">
              <a:buNone/>
              <a:defRPr sz="2000"/>
            </a:lvl8pPr>
            <a:lvl9pPr marL="365448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1" indent="0">
              <a:buNone/>
              <a:defRPr sz="1200"/>
            </a:lvl2pPr>
            <a:lvl3pPr marL="913621" indent="0">
              <a:buNone/>
              <a:defRPr sz="1000"/>
            </a:lvl3pPr>
            <a:lvl4pPr marL="1370433" indent="0">
              <a:buNone/>
              <a:defRPr sz="900"/>
            </a:lvl4pPr>
            <a:lvl5pPr marL="1827243" indent="0">
              <a:buNone/>
              <a:defRPr sz="900"/>
            </a:lvl5pPr>
            <a:lvl6pPr marL="2284054" indent="0">
              <a:buNone/>
              <a:defRPr sz="900"/>
            </a:lvl6pPr>
            <a:lvl7pPr marL="2740865" indent="0">
              <a:buNone/>
              <a:defRPr sz="900"/>
            </a:lvl7pPr>
            <a:lvl8pPr marL="3197675" indent="0">
              <a:buNone/>
              <a:defRPr sz="900"/>
            </a:lvl8pPr>
            <a:lvl9pPr marL="36544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5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3" y="1124532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1905" indent="0" algn="ctr">
              <a:buNone/>
              <a:defRPr sz="2100"/>
            </a:lvl2pPr>
            <a:lvl3pPr marL="683805" indent="0" algn="ctr">
              <a:buNone/>
              <a:defRPr sz="1800"/>
            </a:lvl3pPr>
            <a:lvl4pPr marL="1025691" indent="0" algn="ctr">
              <a:buNone/>
              <a:defRPr sz="1500"/>
            </a:lvl4pPr>
            <a:lvl5pPr marL="1367589" indent="0" algn="ctr">
              <a:buNone/>
              <a:defRPr sz="1500"/>
            </a:lvl5pPr>
            <a:lvl6pPr marL="1709482" indent="0" algn="ctr">
              <a:buNone/>
              <a:defRPr sz="1500"/>
            </a:lvl6pPr>
            <a:lvl7pPr marL="2051377" indent="0" algn="ctr">
              <a:buNone/>
              <a:defRPr sz="1500"/>
            </a:lvl7pPr>
            <a:lvl8pPr marL="2393273" indent="0" algn="ctr">
              <a:buNone/>
              <a:defRPr sz="1500"/>
            </a:lvl8pPr>
            <a:lvl9pPr marL="2735168" indent="0" algn="ctr">
              <a:buNone/>
              <a:defRPr sz="15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19.09.2017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198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358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9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19.09.2017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7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19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38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56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6758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094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13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32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35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19.09.2017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14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19.09.2017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4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1905" indent="0">
              <a:buNone/>
              <a:defRPr sz="1500" b="1"/>
            </a:lvl2pPr>
            <a:lvl3pPr marL="683805" indent="0">
              <a:buNone/>
              <a:defRPr sz="1300" b="1"/>
            </a:lvl3pPr>
            <a:lvl4pPr marL="1025691" indent="0">
              <a:buNone/>
              <a:defRPr sz="1200" b="1"/>
            </a:lvl4pPr>
            <a:lvl5pPr marL="1367589" indent="0">
              <a:buNone/>
              <a:defRPr sz="1200" b="1"/>
            </a:lvl5pPr>
            <a:lvl6pPr marL="1709482" indent="0">
              <a:buNone/>
              <a:defRPr sz="1200" b="1"/>
            </a:lvl6pPr>
            <a:lvl7pPr marL="2051377" indent="0">
              <a:buNone/>
              <a:defRPr sz="1200" b="1"/>
            </a:lvl7pPr>
            <a:lvl8pPr marL="2393273" indent="0">
              <a:buNone/>
              <a:defRPr sz="1200" b="1"/>
            </a:lvl8pPr>
            <a:lvl9pPr marL="2735168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1905" indent="0">
              <a:buNone/>
              <a:defRPr sz="1500" b="1"/>
            </a:lvl2pPr>
            <a:lvl3pPr marL="683805" indent="0">
              <a:buNone/>
              <a:defRPr sz="1300" b="1"/>
            </a:lvl3pPr>
            <a:lvl4pPr marL="1025691" indent="0">
              <a:buNone/>
              <a:defRPr sz="1200" b="1"/>
            </a:lvl4pPr>
            <a:lvl5pPr marL="1367589" indent="0">
              <a:buNone/>
              <a:defRPr sz="1200" b="1"/>
            </a:lvl5pPr>
            <a:lvl6pPr marL="1709482" indent="0">
              <a:buNone/>
              <a:defRPr sz="1200" b="1"/>
            </a:lvl6pPr>
            <a:lvl7pPr marL="2051377" indent="0">
              <a:buNone/>
              <a:defRPr sz="1200" b="1"/>
            </a:lvl7pPr>
            <a:lvl8pPr marL="2393273" indent="0">
              <a:buNone/>
              <a:defRPr sz="1200" b="1"/>
            </a:lvl8pPr>
            <a:lvl9pPr marL="2735168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19.09.2017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5618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19.09.2017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004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19.09.2017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2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32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31" y="990600"/>
            <a:ext cx="452961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1905" indent="0">
              <a:buNone/>
              <a:defRPr sz="900"/>
            </a:lvl2pPr>
            <a:lvl3pPr marL="683805" indent="0">
              <a:buNone/>
              <a:defRPr sz="700"/>
            </a:lvl3pPr>
            <a:lvl4pPr marL="1025691" indent="0">
              <a:buNone/>
              <a:defRPr sz="700"/>
            </a:lvl4pPr>
            <a:lvl5pPr marL="1367589" indent="0">
              <a:buNone/>
              <a:defRPr sz="700"/>
            </a:lvl5pPr>
            <a:lvl6pPr marL="1709482" indent="0">
              <a:buNone/>
              <a:defRPr sz="700"/>
            </a:lvl6pPr>
            <a:lvl7pPr marL="2051377" indent="0">
              <a:buNone/>
              <a:defRPr sz="700"/>
            </a:lvl7pPr>
            <a:lvl8pPr marL="2393273" indent="0">
              <a:buNone/>
              <a:defRPr sz="700"/>
            </a:lvl8pPr>
            <a:lvl9pPr marL="2735168" indent="0">
              <a:buNone/>
              <a:defRPr sz="7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19.09.2017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48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6202" y="990600"/>
            <a:ext cx="4530852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1905" indent="0">
              <a:buNone/>
              <a:defRPr sz="2100"/>
            </a:lvl2pPr>
            <a:lvl3pPr marL="683805" indent="0">
              <a:buNone/>
              <a:defRPr sz="1800"/>
            </a:lvl3pPr>
            <a:lvl4pPr marL="1025691" indent="0">
              <a:buNone/>
              <a:defRPr sz="1500"/>
            </a:lvl4pPr>
            <a:lvl5pPr marL="1367589" indent="0">
              <a:buNone/>
              <a:defRPr sz="1500"/>
            </a:lvl5pPr>
            <a:lvl6pPr marL="1709482" indent="0">
              <a:buNone/>
              <a:defRPr sz="1500"/>
            </a:lvl6pPr>
            <a:lvl7pPr marL="2051377" indent="0">
              <a:buNone/>
              <a:defRPr sz="1500"/>
            </a:lvl7pPr>
            <a:lvl8pPr marL="2393273" indent="0">
              <a:buNone/>
              <a:defRPr sz="1500"/>
            </a:lvl8pPr>
            <a:lvl9pPr marL="2735168" indent="0">
              <a:buNone/>
              <a:defRPr sz="15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407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1905" indent="0">
              <a:buNone/>
              <a:defRPr sz="900"/>
            </a:lvl2pPr>
            <a:lvl3pPr marL="683805" indent="0">
              <a:buNone/>
              <a:defRPr sz="700"/>
            </a:lvl3pPr>
            <a:lvl4pPr marL="1025691" indent="0">
              <a:buNone/>
              <a:defRPr sz="700"/>
            </a:lvl4pPr>
            <a:lvl5pPr marL="1367589" indent="0">
              <a:buNone/>
              <a:defRPr sz="700"/>
            </a:lvl5pPr>
            <a:lvl6pPr marL="1709482" indent="0">
              <a:buNone/>
              <a:defRPr sz="700"/>
            </a:lvl6pPr>
            <a:lvl7pPr marL="2051377" indent="0">
              <a:buNone/>
              <a:defRPr sz="700"/>
            </a:lvl7pPr>
            <a:lvl8pPr marL="2393273" indent="0">
              <a:buNone/>
              <a:defRPr sz="700"/>
            </a:lvl8pPr>
            <a:lvl9pPr marL="2735168" indent="0">
              <a:buNone/>
              <a:defRPr sz="7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19.09.2017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37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19.09.2017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98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706" y="274641"/>
            <a:ext cx="1971675" cy="5897562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4641"/>
            <a:ext cx="5800725" cy="5897562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19.09.2017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7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2" y="3132292"/>
            <a:ext cx="7175351" cy="1793167"/>
          </a:xfrm>
          <a:effectLst/>
        </p:spPr>
        <p:txBody>
          <a:bodyPr>
            <a:noAutofit/>
          </a:bodyPr>
          <a:lstStyle>
            <a:lvl1pPr marL="638206" indent="-455863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1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1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53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58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1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7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5863" indent="0">
              <a:buNone/>
              <a:defRPr sz="2000" b="1"/>
            </a:lvl2pPr>
            <a:lvl3pPr marL="911722" indent="0">
              <a:buNone/>
              <a:defRPr sz="1800" b="1"/>
            </a:lvl3pPr>
            <a:lvl4pPr marL="1367589" indent="0">
              <a:buNone/>
              <a:defRPr sz="1600" b="1"/>
            </a:lvl4pPr>
            <a:lvl5pPr marL="1823445" indent="0">
              <a:buNone/>
              <a:defRPr sz="1600" b="1"/>
            </a:lvl5pPr>
            <a:lvl6pPr marL="2279303" indent="0">
              <a:buNone/>
              <a:defRPr sz="1600" b="1"/>
            </a:lvl6pPr>
            <a:lvl7pPr marL="2735168" indent="0">
              <a:buNone/>
              <a:defRPr sz="1600" b="1"/>
            </a:lvl7pPr>
            <a:lvl8pPr marL="3191028" indent="0">
              <a:buNone/>
              <a:defRPr sz="1600" b="1"/>
            </a:lvl8pPr>
            <a:lvl9pPr marL="36468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31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5863" indent="0">
              <a:buNone/>
              <a:defRPr sz="2000" b="1"/>
            </a:lvl2pPr>
            <a:lvl3pPr marL="911722" indent="0">
              <a:buNone/>
              <a:defRPr sz="1800" b="1"/>
            </a:lvl3pPr>
            <a:lvl4pPr marL="1367589" indent="0">
              <a:buNone/>
              <a:defRPr sz="1600" b="1"/>
            </a:lvl4pPr>
            <a:lvl5pPr marL="1823445" indent="0">
              <a:buNone/>
              <a:defRPr sz="1600" b="1"/>
            </a:lvl5pPr>
            <a:lvl6pPr marL="2279303" indent="0">
              <a:buNone/>
              <a:defRPr sz="1600" b="1"/>
            </a:lvl6pPr>
            <a:lvl7pPr marL="2735168" indent="0">
              <a:buNone/>
              <a:defRPr sz="1600" b="1"/>
            </a:lvl7pPr>
            <a:lvl8pPr marL="3191028" indent="0">
              <a:buNone/>
              <a:defRPr sz="1600" b="1"/>
            </a:lvl8pPr>
            <a:lvl9pPr marL="3646896" indent="0">
              <a:buNone/>
              <a:defRPr sz="1600" b="1"/>
            </a:lvl9pPr>
          </a:lstStyle>
          <a:p>
            <a:pPr marL="0" lvl="0" indent="0" algn="ctr" defTabSz="911722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41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54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9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8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58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7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7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4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3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5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10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19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6" y="2209831"/>
            <a:ext cx="3636085" cy="1258493"/>
          </a:xfrm>
          <a:effectLst/>
        </p:spPr>
        <p:txBody>
          <a:bodyPr anchor="b">
            <a:noAutofit/>
          </a:bodyPr>
          <a:lstStyle>
            <a:lvl1pPr marL="227928" indent="-227928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5863" indent="0">
              <a:buNone/>
              <a:defRPr sz="1200"/>
            </a:lvl2pPr>
            <a:lvl3pPr marL="911722" indent="0">
              <a:buNone/>
              <a:defRPr sz="1000"/>
            </a:lvl3pPr>
            <a:lvl4pPr marL="1367589" indent="0">
              <a:buNone/>
              <a:defRPr sz="900"/>
            </a:lvl4pPr>
            <a:lvl5pPr marL="1823445" indent="0">
              <a:buNone/>
              <a:defRPr sz="900"/>
            </a:lvl5pPr>
            <a:lvl6pPr marL="2279303" indent="0">
              <a:buNone/>
              <a:defRPr sz="900"/>
            </a:lvl6pPr>
            <a:lvl7pPr marL="2735168" indent="0">
              <a:buNone/>
              <a:defRPr sz="900"/>
            </a:lvl7pPr>
            <a:lvl8pPr marL="3191028" indent="0">
              <a:buNone/>
              <a:defRPr sz="900"/>
            </a:lvl8pPr>
            <a:lvl9pPr marL="36468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7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5863" indent="0">
              <a:buNone/>
              <a:defRPr sz="2800"/>
            </a:lvl2pPr>
            <a:lvl3pPr marL="911722" indent="0">
              <a:buNone/>
              <a:defRPr sz="2400"/>
            </a:lvl3pPr>
            <a:lvl4pPr marL="1367589" indent="0">
              <a:buNone/>
              <a:defRPr sz="2000"/>
            </a:lvl4pPr>
            <a:lvl5pPr marL="1823445" indent="0">
              <a:buNone/>
              <a:defRPr sz="2000"/>
            </a:lvl5pPr>
            <a:lvl6pPr marL="2279303" indent="0">
              <a:buNone/>
              <a:defRPr sz="2000"/>
            </a:lvl6pPr>
            <a:lvl7pPr marL="2735168" indent="0">
              <a:buNone/>
              <a:defRPr sz="2000"/>
            </a:lvl7pPr>
            <a:lvl8pPr marL="3191028" indent="0">
              <a:buNone/>
              <a:defRPr sz="2000"/>
            </a:lvl8pPr>
            <a:lvl9pPr marL="364689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349" indent="-182349">
              <a:buFont typeface="Georgia" pitchFamily="18" charset="0"/>
              <a:buChar char="*"/>
              <a:defRPr sz="1600"/>
            </a:lvl1pPr>
            <a:lvl2pPr marL="455863" indent="0">
              <a:buNone/>
              <a:defRPr sz="1200"/>
            </a:lvl2pPr>
            <a:lvl3pPr marL="911722" indent="0">
              <a:buNone/>
              <a:defRPr sz="1000"/>
            </a:lvl3pPr>
            <a:lvl4pPr marL="1367589" indent="0">
              <a:buNone/>
              <a:defRPr sz="900"/>
            </a:lvl4pPr>
            <a:lvl5pPr marL="1823445" indent="0">
              <a:buNone/>
              <a:defRPr sz="900"/>
            </a:lvl5pPr>
            <a:lvl6pPr marL="2279303" indent="0">
              <a:buNone/>
              <a:defRPr sz="900"/>
            </a:lvl6pPr>
            <a:lvl7pPr marL="2735168" indent="0">
              <a:buNone/>
              <a:defRPr sz="900"/>
            </a:lvl7pPr>
            <a:lvl8pPr marL="3191028" indent="0">
              <a:buNone/>
              <a:defRPr sz="900"/>
            </a:lvl8pPr>
            <a:lvl9pPr marL="36468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6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4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4" y="73155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2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12" y="3132292"/>
            <a:ext cx="7175351" cy="1793167"/>
          </a:xfrm>
          <a:effectLst/>
        </p:spPr>
        <p:txBody>
          <a:bodyPr>
            <a:noAutofit/>
          </a:bodyPr>
          <a:lstStyle>
            <a:lvl1pPr marL="638206" indent="-455863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6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1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53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58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5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7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9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5863" indent="0">
              <a:buNone/>
              <a:defRPr sz="2000" b="1"/>
            </a:lvl2pPr>
            <a:lvl3pPr marL="911722" indent="0">
              <a:buNone/>
              <a:defRPr sz="1800" b="1"/>
            </a:lvl3pPr>
            <a:lvl4pPr marL="1367589" indent="0">
              <a:buNone/>
              <a:defRPr sz="1600" b="1"/>
            </a:lvl4pPr>
            <a:lvl5pPr marL="1823445" indent="0">
              <a:buNone/>
              <a:defRPr sz="1600" b="1"/>
            </a:lvl5pPr>
            <a:lvl6pPr marL="2279303" indent="0">
              <a:buNone/>
              <a:defRPr sz="1600" b="1"/>
            </a:lvl6pPr>
            <a:lvl7pPr marL="2735168" indent="0">
              <a:buNone/>
              <a:defRPr sz="1600" b="1"/>
            </a:lvl7pPr>
            <a:lvl8pPr marL="3191028" indent="0">
              <a:buNone/>
              <a:defRPr sz="1600" b="1"/>
            </a:lvl8pPr>
            <a:lvl9pPr marL="36468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31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5863" indent="0">
              <a:buNone/>
              <a:defRPr sz="2000" b="1"/>
            </a:lvl2pPr>
            <a:lvl3pPr marL="911722" indent="0">
              <a:buNone/>
              <a:defRPr sz="1800" b="1"/>
            </a:lvl3pPr>
            <a:lvl4pPr marL="1367589" indent="0">
              <a:buNone/>
              <a:defRPr sz="1600" b="1"/>
            </a:lvl4pPr>
            <a:lvl5pPr marL="1823445" indent="0">
              <a:buNone/>
              <a:defRPr sz="1600" b="1"/>
            </a:lvl5pPr>
            <a:lvl6pPr marL="2279303" indent="0">
              <a:buNone/>
              <a:defRPr sz="1600" b="1"/>
            </a:lvl6pPr>
            <a:lvl7pPr marL="2735168" indent="0">
              <a:buNone/>
              <a:defRPr sz="1600" b="1"/>
            </a:lvl7pPr>
            <a:lvl8pPr marL="3191028" indent="0">
              <a:buNone/>
              <a:defRPr sz="1600" b="1"/>
            </a:lvl8pPr>
            <a:lvl9pPr marL="3646896" indent="0">
              <a:buNone/>
              <a:defRPr sz="1600" b="1"/>
            </a:lvl9pPr>
          </a:lstStyle>
          <a:p>
            <a:pPr marL="0" lvl="0" indent="0" algn="ctr" defTabSz="911722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41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0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80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6" y="2209831"/>
            <a:ext cx="3636085" cy="1258493"/>
          </a:xfrm>
          <a:effectLst/>
        </p:spPr>
        <p:txBody>
          <a:bodyPr anchor="b">
            <a:noAutofit/>
          </a:bodyPr>
          <a:lstStyle>
            <a:lvl1pPr marL="227928" indent="-227928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5863" indent="0">
              <a:buNone/>
              <a:defRPr sz="1200"/>
            </a:lvl2pPr>
            <a:lvl3pPr marL="911722" indent="0">
              <a:buNone/>
              <a:defRPr sz="1000"/>
            </a:lvl3pPr>
            <a:lvl4pPr marL="1367589" indent="0">
              <a:buNone/>
              <a:defRPr sz="900"/>
            </a:lvl4pPr>
            <a:lvl5pPr marL="1823445" indent="0">
              <a:buNone/>
              <a:defRPr sz="900"/>
            </a:lvl5pPr>
            <a:lvl6pPr marL="2279303" indent="0">
              <a:buNone/>
              <a:defRPr sz="900"/>
            </a:lvl6pPr>
            <a:lvl7pPr marL="2735168" indent="0">
              <a:buNone/>
              <a:defRPr sz="900"/>
            </a:lvl7pPr>
            <a:lvl8pPr marL="3191028" indent="0">
              <a:buNone/>
              <a:defRPr sz="900"/>
            </a:lvl8pPr>
            <a:lvl9pPr marL="36468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5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5863" indent="0">
              <a:buNone/>
              <a:defRPr sz="2800"/>
            </a:lvl2pPr>
            <a:lvl3pPr marL="911722" indent="0">
              <a:buNone/>
              <a:defRPr sz="2400"/>
            </a:lvl3pPr>
            <a:lvl4pPr marL="1367589" indent="0">
              <a:buNone/>
              <a:defRPr sz="2000"/>
            </a:lvl4pPr>
            <a:lvl5pPr marL="1823445" indent="0">
              <a:buNone/>
              <a:defRPr sz="2000"/>
            </a:lvl5pPr>
            <a:lvl6pPr marL="2279303" indent="0">
              <a:buNone/>
              <a:defRPr sz="2000"/>
            </a:lvl6pPr>
            <a:lvl7pPr marL="2735168" indent="0">
              <a:buNone/>
              <a:defRPr sz="2000"/>
            </a:lvl7pPr>
            <a:lvl8pPr marL="3191028" indent="0">
              <a:buNone/>
              <a:defRPr sz="2000"/>
            </a:lvl8pPr>
            <a:lvl9pPr marL="364689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349" indent="-182349">
              <a:buFont typeface="Georgia" pitchFamily="18" charset="0"/>
              <a:buChar char="*"/>
              <a:defRPr sz="1600"/>
            </a:lvl1pPr>
            <a:lvl2pPr marL="455863" indent="0">
              <a:buNone/>
              <a:defRPr sz="1200"/>
            </a:lvl2pPr>
            <a:lvl3pPr marL="911722" indent="0">
              <a:buNone/>
              <a:defRPr sz="1000"/>
            </a:lvl3pPr>
            <a:lvl4pPr marL="1367589" indent="0">
              <a:buNone/>
              <a:defRPr sz="900"/>
            </a:lvl4pPr>
            <a:lvl5pPr marL="1823445" indent="0">
              <a:buNone/>
              <a:defRPr sz="900"/>
            </a:lvl5pPr>
            <a:lvl6pPr marL="2279303" indent="0">
              <a:buNone/>
              <a:defRPr sz="900"/>
            </a:lvl6pPr>
            <a:lvl7pPr marL="2735168" indent="0">
              <a:buNone/>
              <a:defRPr sz="900"/>
            </a:lvl7pPr>
            <a:lvl8pPr marL="3191028" indent="0">
              <a:buNone/>
              <a:defRPr sz="900"/>
            </a:lvl8pPr>
            <a:lvl9pPr marL="364689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1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6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4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4" y="73155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4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76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8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2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5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43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2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20" indent="0">
              <a:buNone/>
              <a:defRPr sz="2000" b="1"/>
            </a:lvl2pPr>
            <a:lvl3pPr marL="911635" indent="0">
              <a:buNone/>
              <a:defRPr sz="1800" b="1"/>
            </a:lvl3pPr>
            <a:lvl4pPr marL="1367460" indent="0">
              <a:buNone/>
              <a:defRPr sz="1600" b="1"/>
            </a:lvl4pPr>
            <a:lvl5pPr marL="1823273" indent="0">
              <a:buNone/>
              <a:defRPr sz="1600" b="1"/>
            </a:lvl5pPr>
            <a:lvl6pPr marL="2279087" indent="0">
              <a:buNone/>
              <a:defRPr sz="1600" b="1"/>
            </a:lvl6pPr>
            <a:lvl7pPr marL="2734909" indent="0">
              <a:buNone/>
              <a:defRPr sz="1600" b="1"/>
            </a:lvl7pPr>
            <a:lvl8pPr marL="3190726" indent="0">
              <a:buNone/>
              <a:defRPr sz="1600" b="1"/>
            </a:lvl8pPr>
            <a:lvl9pPr marL="364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20" indent="0">
              <a:buNone/>
              <a:defRPr sz="2000" b="1"/>
            </a:lvl2pPr>
            <a:lvl3pPr marL="911635" indent="0">
              <a:buNone/>
              <a:defRPr sz="1800" b="1"/>
            </a:lvl3pPr>
            <a:lvl4pPr marL="1367460" indent="0">
              <a:buNone/>
              <a:defRPr sz="1600" b="1"/>
            </a:lvl4pPr>
            <a:lvl5pPr marL="1823273" indent="0">
              <a:buNone/>
              <a:defRPr sz="1600" b="1"/>
            </a:lvl5pPr>
            <a:lvl6pPr marL="2279087" indent="0">
              <a:buNone/>
              <a:defRPr sz="1600" b="1"/>
            </a:lvl6pPr>
            <a:lvl7pPr marL="2734909" indent="0">
              <a:buNone/>
              <a:defRPr sz="1600" b="1"/>
            </a:lvl7pPr>
            <a:lvl8pPr marL="3190726" indent="0">
              <a:buNone/>
              <a:defRPr sz="1600" b="1"/>
            </a:lvl8pPr>
            <a:lvl9pPr marL="364655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9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5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3" indent="0">
              <a:buNone/>
              <a:defRPr sz="2000" b="1"/>
            </a:lvl2pPr>
            <a:lvl3pPr marL="911722" indent="0">
              <a:buNone/>
              <a:defRPr sz="1800" b="1"/>
            </a:lvl3pPr>
            <a:lvl4pPr marL="1367589" indent="0">
              <a:buNone/>
              <a:defRPr sz="1600" b="1"/>
            </a:lvl4pPr>
            <a:lvl5pPr marL="1823445" indent="0">
              <a:buNone/>
              <a:defRPr sz="1600" b="1"/>
            </a:lvl5pPr>
            <a:lvl6pPr marL="2279303" indent="0">
              <a:buNone/>
              <a:defRPr sz="1600" b="1"/>
            </a:lvl6pPr>
            <a:lvl7pPr marL="2735168" indent="0">
              <a:buNone/>
              <a:defRPr sz="1600" b="1"/>
            </a:lvl7pPr>
            <a:lvl8pPr marL="3191028" indent="0">
              <a:buNone/>
              <a:defRPr sz="1600" b="1"/>
            </a:lvl8pPr>
            <a:lvl9pPr marL="36468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2505083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8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3" indent="0">
              <a:buNone/>
              <a:defRPr sz="2000" b="1"/>
            </a:lvl2pPr>
            <a:lvl3pPr marL="911722" indent="0">
              <a:buNone/>
              <a:defRPr sz="1800" b="1"/>
            </a:lvl3pPr>
            <a:lvl4pPr marL="1367589" indent="0">
              <a:buNone/>
              <a:defRPr sz="1600" b="1"/>
            </a:lvl4pPr>
            <a:lvl5pPr marL="1823445" indent="0">
              <a:buNone/>
              <a:defRPr sz="1600" b="1"/>
            </a:lvl5pPr>
            <a:lvl6pPr marL="2279303" indent="0">
              <a:buNone/>
              <a:defRPr sz="1600" b="1"/>
            </a:lvl6pPr>
            <a:lvl7pPr marL="2735168" indent="0">
              <a:buNone/>
              <a:defRPr sz="1600" b="1"/>
            </a:lvl7pPr>
            <a:lvl8pPr marL="3191028" indent="0">
              <a:buNone/>
              <a:defRPr sz="1600" b="1"/>
            </a:lvl8pPr>
            <a:lvl9pPr marL="364689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81" y="2505083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6964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693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493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3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20" indent="0">
              <a:buNone/>
              <a:defRPr sz="1200"/>
            </a:lvl2pPr>
            <a:lvl3pPr marL="911635" indent="0">
              <a:buNone/>
              <a:defRPr sz="1000"/>
            </a:lvl3pPr>
            <a:lvl4pPr marL="1367460" indent="0">
              <a:buNone/>
              <a:defRPr sz="900"/>
            </a:lvl4pPr>
            <a:lvl5pPr marL="1823273" indent="0">
              <a:buNone/>
              <a:defRPr sz="900"/>
            </a:lvl5pPr>
            <a:lvl6pPr marL="2279087" indent="0">
              <a:buNone/>
              <a:defRPr sz="900"/>
            </a:lvl6pPr>
            <a:lvl7pPr marL="2734909" indent="0">
              <a:buNone/>
              <a:defRPr sz="900"/>
            </a:lvl7pPr>
            <a:lvl8pPr marL="3190726" indent="0">
              <a:buNone/>
              <a:defRPr sz="900"/>
            </a:lvl8pPr>
            <a:lvl9pPr marL="364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236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820" indent="0">
              <a:buNone/>
              <a:defRPr sz="2800"/>
            </a:lvl2pPr>
            <a:lvl3pPr marL="911635" indent="0">
              <a:buNone/>
              <a:defRPr sz="2400"/>
            </a:lvl3pPr>
            <a:lvl4pPr marL="1367460" indent="0">
              <a:buNone/>
              <a:defRPr sz="2000"/>
            </a:lvl4pPr>
            <a:lvl5pPr marL="1823273" indent="0">
              <a:buNone/>
              <a:defRPr sz="2000"/>
            </a:lvl5pPr>
            <a:lvl6pPr marL="2279087" indent="0">
              <a:buNone/>
              <a:defRPr sz="2000"/>
            </a:lvl6pPr>
            <a:lvl7pPr marL="2734909" indent="0">
              <a:buNone/>
              <a:defRPr sz="2000"/>
            </a:lvl7pPr>
            <a:lvl8pPr marL="3190726" indent="0">
              <a:buNone/>
              <a:defRPr sz="2000"/>
            </a:lvl8pPr>
            <a:lvl9pPr marL="364655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820" indent="0">
              <a:buNone/>
              <a:defRPr sz="1200"/>
            </a:lvl2pPr>
            <a:lvl3pPr marL="911635" indent="0">
              <a:buNone/>
              <a:defRPr sz="1000"/>
            </a:lvl3pPr>
            <a:lvl4pPr marL="1367460" indent="0">
              <a:buNone/>
              <a:defRPr sz="900"/>
            </a:lvl4pPr>
            <a:lvl5pPr marL="1823273" indent="0">
              <a:buNone/>
              <a:defRPr sz="900"/>
            </a:lvl5pPr>
            <a:lvl6pPr marL="2279087" indent="0">
              <a:buNone/>
              <a:defRPr sz="900"/>
            </a:lvl6pPr>
            <a:lvl7pPr marL="2734909" indent="0">
              <a:buNone/>
              <a:defRPr sz="900"/>
            </a:lvl7pPr>
            <a:lvl8pPr marL="3190726" indent="0">
              <a:buNone/>
              <a:defRPr sz="900"/>
            </a:lvl8pPr>
            <a:lvl9pPr marL="364655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28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56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89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912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19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9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8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7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5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1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7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795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5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605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06" indent="0">
              <a:buNone/>
              <a:defRPr sz="2000" b="1"/>
            </a:lvl2pPr>
            <a:lvl3pPr marL="911808" indent="0">
              <a:buNone/>
              <a:defRPr sz="1800" b="1"/>
            </a:lvl3pPr>
            <a:lvl4pPr marL="1367718" indent="0">
              <a:buNone/>
              <a:defRPr sz="1600" b="1"/>
            </a:lvl4pPr>
            <a:lvl5pPr marL="1823618" indent="0">
              <a:buNone/>
              <a:defRPr sz="1600" b="1"/>
            </a:lvl5pPr>
            <a:lvl6pPr marL="2279519" indent="0">
              <a:buNone/>
              <a:defRPr sz="1600" b="1"/>
            </a:lvl6pPr>
            <a:lvl7pPr marL="2735426" indent="0">
              <a:buNone/>
              <a:defRPr sz="1600" b="1"/>
            </a:lvl7pPr>
            <a:lvl8pPr marL="3191330" indent="0">
              <a:buNone/>
              <a:defRPr sz="1600" b="1"/>
            </a:lvl8pPr>
            <a:lvl9pPr marL="36472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06" indent="0">
              <a:buNone/>
              <a:defRPr sz="2000" b="1"/>
            </a:lvl2pPr>
            <a:lvl3pPr marL="911808" indent="0">
              <a:buNone/>
              <a:defRPr sz="1800" b="1"/>
            </a:lvl3pPr>
            <a:lvl4pPr marL="1367718" indent="0">
              <a:buNone/>
              <a:defRPr sz="1600" b="1"/>
            </a:lvl4pPr>
            <a:lvl5pPr marL="1823618" indent="0">
              <a:buNone/>
              <a:defRPr sz="1600" b="1"/>
            </a:lvl5pPr>
            <a:lvl6pPr marL="2279519" indent="0">
              <a:buNone/>
              <a:defRPr sz="1600" b="1"/>
            </a:lvl6pPr>
            <a:lvl7pPr marL="2735426" indent="0">
              <a:buNone/>
              <a:defRPr sz="1600" b="1"/>
            </a:lvl7pPr>
            <a:lvl8pPr marL="3191330" indent="0">
              <a:buNone/>
              <a:defRPr sz="1600" b="1"/>
            </a:lvl8pPr>
            <a:lvl9pPr marL="36472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93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9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304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3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906" indent="0">
              <a:buNone/>
              <a:defRPr sz="1200"/>
            </a:lvl2pPr>
            <a:lvl3pPr marL="911808" indent="0">
              <a:buNone/>
              <a:defRPr sz="1000"/>
            </a:lvl3pPr>
            <a:lvl4pPr marL="1367718" indent="0">
              <a:buNone/>
              <a:defRPr sz="900"/>
            </a:lvl4pPr>
            <a:lvl5pPr marL="1823618" indent="0">
              <a:buNone/>
              <a:defRPr sz="900"/>
            </a:lvl5pPr>
            <a:lvl6pPr marL="2279519" indent="0">
              <a:buNone/>
              <a:defRPr sz="900"/>
            </a:lvl6pPr>
            <a:lvl7pPr marL="2735426" indent="0">
              <a:buNone/>
              <a:defRPr sz="900"/>
            </a:lvl7pPr>
            <a:lvl8pPr marL="3191330" indent="0">
              <a:buNone/>
              <a:defRPr sz="900"/>
            </a:lvl8pPr>
            <a:lvl9pPr marL="36472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341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906" indent="0">
              <a:buNone/>
              <a:defRPr sz="2800"/>
            </a:lvl2pPr>
            <a:lvl3pPr marL="911808" indent="0">
              <a:buNone/>
              <a:defRPr sz="2400"/>
            </a:lvl3pPr>
            <a:lvl4pPr marL="1367718" indent="0">
              <a:buNone/>
              <a:defRPr sz="2000"/>
            </a:lvl4pPr>
            <a:lvl5pPr marL="1823618" indent="0">
              <a:buNone/>
              <a:defRPr sz="2000"/>
            </a:lvl5pPr>
            <a:lvl6pPr marL="2279519" indent="0">
              <a:buNone/>
              <a:defRPr sz="2000"/>
            </a:lvl6pPr>
            <a:lvl7pPr marL="2735426" indent="0">
              <a:buNone/>
              <a:defRPr sz="2000"/>
            </a:lvl7pPr>
            <a:lvl8pPr marL="3191330" indent="0">
              <a:buNone/>
              <a:defRPr sz="2000"/>
            </a:lvl8pPr>
            <a:lvl9pPr marL="364724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906" indent="0">
              <a:buNone/>
              <a:defRPr sz="1200"/>
            </a:lvl2pPr>
            <a:lvl3pPr marL="911808" indent="0">
              <a:buNone/>
              <a:defRPr sz="1000"/>
            </a:lvl3pPr>
            <a:lvl4pPr marL="1367718" indent="0">
              <a:buNone/>
              <a:defRPr sz="900"/>
            </a:lvl4pPr>
            <a:lvl5pPr marL="1823618" indent="0">
              <a:buNone/>
              <a:defRPr sz="900"/>
            </a:lvl5pPr>
            <a:lvl6pPr marL="2279519" indent="0">
              <a:buNone/>
              <a:defRPr sz="900"/>
            </a:lvl6pPr>
            <a:lvl7pPr marL="2735426" indent="0">
              <a:buNone/>
              <a:defRPr sz="900"/>
            </a:lvl7pPr>
            <a:lvl8pPr marL="3191330" indent="0">
              <a:buNone/>
              <a:defRPr sz="900"/>
            </a:lvl8pPr>
            <a:lvl9pPr marL="36472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90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92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21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548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305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8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0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2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1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737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2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2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89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8" indent="0">
              <a:buNone/>
              <a:defRPr sz="2000" b="1"/>
            </a:lvl2pPr>
            <a:lvl3pPr marL="912411" indent="0">
              <a:buNone/>
              <a:defRPr sz="1800" b="1"/>
            </a:lvl3pPr>
            <a:lvl4pPr marL="1368623" indent="0">
              <a:buNone/>
              <a:defRPr sz="1600" b="1"/>
            </a:lvl4pPr>
            <a:lvl5pPr marL="1824826" indent="0">
              <a:buNone/>
              <a:defRPr sz="1600" b="1"/>
            </a:lvl5pPr>
            <a:lvl6pPr marL="2281030" indent="0">
              <a:buNone/>
              <a:defRPr sz="1600" b="1"/>
            </a:lvl6pPr>
            <a:lvl7pPr marL="2737238" indent="0">
              <a:buNone/>
              <a:defRPr sz="1600" b="1"/>
            </a:lvl7pPr>
            <a:lvl8pPr marL="3193444" indent="0">
              <a:buNone/>
              <a:defRPr sz="1600" b="1"/>
            </a:lvl8pPr>
            <a:lvl9pPr marL="36496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08" indent="0">
              <a:buNone/>
              <a:defRPr sz="2000" b="1"/>
            </a:lvl2pPr>
            <a:lvl3pPr marL="912411" indent="0">
              <a:buNone/>
              <a:defRPr sz="1800" b="1"/>
            </a:lvl3pPr>
            <a:lvl4pPr marL="1368623" indent="0">
              <a:buNone/>
              <a:defRPr sz="1600" b="1"/>
            </a:lvl4pPr>
            <a:lvl5pPr marL="1824826" indent="0">
              <a:buNone/>
              <a:defRPr sz="1600" b="1"/>
            </a:lvl5pPr>
            <a:lvl6pPr marL="2281030" indent="0">
              <a:buNone/>
              <a:defRPr sz="1600" b="1"/>
            </a:lvl6pPr>
            <a:lvl7pPr marL="2737238" indent="0">
              <a:buNone/>
              <a:defRPr sz="1600" b="1"/>
            </a:lvl7pPr>
            <a:lvl8pPr marL="3193444" indent="0">
              <a:buNone/>
              <a:defRPr sz="1600" b="1"/>
            </a:lvl8pPr>
            <a:lvl9pPr marL="36496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8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75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087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71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2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08" indent="0">
              <a:buNone/>
              <a:defRPr sz="1200"/>
            </a:lvl2pPr>
            <a:lvl3pPr marL="912411" indent="0">
              <a:buNone/>
              <a:defRPr sz="1000"/>
            </a:lvl3pPr>
            <a:lvl4pPr marL="1368623" indent="0">
              <a:buNone/>
              <a:defRPr sz="900"/>
            </a:lvl4pPr>
            <a:lvl5pPr marL="1824826" indent="0">
              <a:buNone/>
              <a:defRPr sz="900"/>
            </a:lvl5pPr>
            <a:lvl6pPr marL="2281030" indent="0">
              <a:buNone/>
              <a:defRPr sz="900"/>
            </a:lvl6pPr>
            <a:lvl7pPr marL="2737238" indent="0">
              <a:buNone/>
              <a:defRPr sz="900"/>
            </a:lvl7pPr>
            <a:lvl8pPr marL="3193444" indent="0">
              <a:buNone/>
              <a:defRPr sz="900"/>
            </a:lvl8pPr>
            <a:lvl9pPr marL="36496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3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08" indent="0">
              <a:buNone/>
              <a:defRPr sz="2800"/>
            </a:lvl2pPr>
            <a:lvl3pPr marL="912411" indent="0">
              <a:buNone/>
              <a:defRPr sz="2400"/>
            </a:lvl3pPr>
            <a:lvl4pPr marL="1368623" indent="0">
              <a:buNone/>
              <a:defRPr sz="2000"/>
            </a:lvl4pPr>
            <a:lvl5pPr marL="1824826" indent="0">
              <a:buNone/>
              <a:defRPr sz="2000"/>
            </a:lvl5pPr>
            <a:lvl6pPr marL="2281030" indent="0">
              <a:buNone/>
              <a:defRPr sz="2000"/>
            </a:lvl6pPr>
            <a:lvl7pPr marL="2737238" indent="0">
              <a:buNone/>
              <a:defRPr sz="2000"/>
            </a:lvl7pPr>
            <a:lvl8pPr marL="3193444" indent="0">
              <a:buNone/>
              <a:defRPr sz="2000"/>
            </a:lvl8pPr>
            <a:lvl9pPr marL="364965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08" indent="0">
              <a:buNone/>
              <a:defRPr sz="1200"/>
            </a:lvl2pPr>
            <a:lvl3pPr marL="912411" indent="0">
              <a:buNone/>
              <a:defRPr sz="1000"/>
            </a:lvl3pPr>
            <a:lvl4pPr marL="1368623" indent="0">
              <a:buNone/>
              <a:defRPr sz="900"/>
            </a:lvl4pPr>
            <a:lvl5pPr marL="1824826" indent="0">
              <a:buNone/>
              <a:defRPr sz="900"/>
            </a:lvl5pPr>
            <a:lvl6pPr marL="2281030" indent="0">
              <a:buNone/>
              <a:defRPr sz="900"/>
            </a:lvl6pPr>
            <a:lvl7pPr marL="2737238" indent="0">
              <a:buNone/>
              <a:defRPr sz="900"/>
            </a:lvl7pPr>
            <a:lvl8pPr marL="3193444" indent="0">
              <a:buNone/>
              <a:defRPr sz="900"/>
            </a:lvl8pPr>
            <a:lvl9pPr marL="36496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714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003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23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664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8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863" indent="0">
              <a:buNone/>
              <a:defRPr sz="1400"/>
            </a:lvl2pPr>
            <a:lvl3pPr marL="911722" indent="0">
              <a:buNone/>
              <a:defRPr sz="1200"/>
            </a:lvl3pPr>
            <a:lvl4pPr marL="1367589" indent="0">
              <a:buNone/>
              <a:defRPr sz="1000"/>
            </a:lvl4pPr>
            <a:lvl5pPr marL="1823445" indent="0">
              <a:buNone/>
              <a:defRPr sz="1000"/>
            </a:lvl5pPr>
            <a:lvl6pPr marL="2279303" indent="0">
              <a:buNone/>
              <a:defRPr sz="1000"/>
            </a:lvl6pPr>
            <a:lvl7pPr marL="2735168" indent="0">
              <a:buNone/>
              <a:defRPr sz="1000"/>
            </a:lvl7pPr>
            <a:lvl8pPr marL="3191028" indent="0">
              <a:buNone/>
              <a:defRPr sz="1000"/>
            </a:lvl8pPr>
            <a:lvl9pPr marL="36468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534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6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3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6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685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567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37" indent="0">
              <a:buNone/>
              <a:defRPr sz="2000" b="1"/>
            </a:lvl2pPr>
            <a:lvl3pPr marL="912670" indent="0">
              <a:buNone/>
              <a:defRPr sz="1800" b="1"/>
            </a:lvl3pPr>
            <a:lvl4pPr marL="1369010" indent="0">
              <a:buNone/>
              <a:defRPr sz="1600" b="1"/>
            </a:lvl4pPr>
            <a:lvl5pPr marL="1825344" indent="0">
              <a:buNone/>
              <a:defRPr sz="1600" b="1"/>
            </a:lvl5pPr>
            <a:lvl6pPr marL="2281678" indent="0">
              <a:buNone/>
              <a:defRPr sz="1600" b="1"/>
            </a:lvl6pPr>
            <a:lvl7pPr marL="2738015" indent="0">
              <a:buNone/>
              <a:defRPr sz="1600" b="1"/>
            </a:lvl7pPr>
            <a:lvl8pPr marL="3194350" indent="0">
              <a:buNone/>
              <a:defRPr sz="1600" b="1"/>
            </a:lvl8pPr>
            <a:lvl9pPr marL="3650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37" indent="0">
              <a:buNone/>
              <a:defRPr sz="2000" b="1"/>
            </a:lvl2pPr>
            <a:lvl3pPr marL="912670" indent="0">
              <a:buNone/>
              <a:defRPr sz="1800" b="1"/>
            </a:lvl3pPr>
            <a:lvl4pPr marL="1369010" indent="0">
              <a:buNone/>
              <a:defRPr sz="1600" b="1"/>
            </a:lvl4pPr>
            <a:lvl5pPr marL="1825344" indent="0">
              <a:buNone/>
              <a:defRPr sz="1600" b="1"/>
            </a:lvl5pPr>
            <a:lvl6pPr marL="2281678" indent="0">
              <a:buNone/>
              <a:defRPr sz="1600" b="1"/>
            </a:lvl6pPr>
            <a:lvl7pPr marL="2738015" indent="0">
              <a:buNone/>
              <a:defRPr sz="1600" b="1"/>
            </a:lvl7pPr>
            <a:lvl8pPr marL="3194350" indent="0">
              <a:buNone/>
              <a:defRPr sz="1600" b="1"/>
            </a:lvl8pPr>
            <a:lvl9pPr marL="3650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951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557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773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2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337" indent="0">
              <a:buNone/>
              <a:defRPr sz="1200"/>
            </a:lvl2pPr>
            <a:lvl3pPr marL="912670" indent="0">
              <a:buNone/>
              <a:defRPr sz="1000"/>
            </a:lvl3pPr>
            <a:lvl4pPr marL="1369010" indent="0">
              <a:buNone/>
              <a:defRPr sz="900"/>
            </a:lvl4pPr>
            <a:lvl5pPr marL="1825344" indent="0">
              <a:buNone/>
              <a:defRPr sz="900"/>
            </a:lvl5pPr>
            <a:lvl6pPr marL="2281678" indent="0">
              <a:buNone/>
              <a:defRPr sz="900"/>
            </a:lvl6pPr>
            <a:lvl7pPr marL="2738015" indent="0">
              <a:buNone/>
              <a:defRPr sz="900"/>
            </a:lvl7pPr>
            <a:lvl8pPr marL="3194350" indent="0">
              <a:buNone/>
              <a:defRPr sz="900"/>
            </a:lvl8pPr>
            <a:lvl9pPr marL="3650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595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337" indent="0">
              <a:buNone/>
              <a:defRPr sz="2800"/>
            </a:lvl2pPr>
            <a:lvl3pPr marL="912670" indent="0">
              <a:buNone/>
              <a:defRPr sz="2400"/>
            </a:lvl3pPr>
            <a:lvl4pPr marL="1369010" indent="0">
              <a:buNone/>
              <a:defRPr sz="2000"/>
            </a:lvl4pPr>
            <a:lvl5pPr marL="1825344" indent="0">
              <a:buNone/>
              <a:defRPr sz="2000"/>
            </a:lvl5pPr>
            <a:lvl6pPr marL="2281678" indent="0">
              <a:buNone/>
              <a:defRPr sz="2000"/>
            </a:lvl6pPr>
            <a:lvl7pPr marL="2738015" indent="0">
              <a:buNone/>
              <a:defRPr sz="2000"/>
            </a:lvl7pPr>
            <a:lvl8pPr marL="3194350" indent="0">
              <a:buNone/>
              <a:defRPr sz="2000"/>
            </a:lvl8pPr>
            <a:lvl9pPr marL="365069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337" indent="0">
              <a:buNone/>
              <a:defRPr sz="1200"/>
            </a:lvl2pPr>
            <a:lvl3pPr marL="912670" indent="0">
              <a:buNone/>
              <a:defRPr sz="1000"/>
            </a:lvl3pPr>
            <a:lvl4pPr marL="1369010" indent="0">
              <a:buNone/>
              <a:defRPr sz="900"/>
            </a:lvl4pPr>
            <a:lvl5pPr marL="1825344" indent="0">
              <a:buNone/>
              <a:defRPr sz="900"/>
            </a:lvl5pPr>
            <a:lvl6pPr marL="2281678" indent="0">
              <a:buNone/>
              <a:defRPr sz="900"/>
            </a:lvl6pPr>
            <a:lvl7pPr marL="2738015" indent="0">
              <a:buNone/>
              <a:defRPr sz="900"/>
            </a:lvl7pPr>
            <a:lvl8pPr marL="3194350" indent="0">
              <a:buNone/>
              <a:defRPr sz="900"/>
            </a:lvl8pPr>
            <a:lvl9pPr marL="3650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559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593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110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8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5863" indent="0">
              <a:buNone/>
              <a:defRPr sz="2800"/>
            </a:lvl2pPr>
            <a:lvl3pPr marL="911722" indent="0">
              <a:buNone/>
              <a:defRPr sz="2400"/>
            </a:lvl3pPr>
            <a:lvl4pPr marL="1367589" indent="0">
              <a:buNone/>
              <a:defRPr sz="2000"/>
            </a:lvl4pPr>
            <a:lvl5pPr marL="1823445" indent="0">
              <a:buNone/>
              <a:defRPr sz="2000"/>
            </a:lvl5pPr>
            <a:lvl6pPr marL="2279303" indent="0">
              <a:buNone/>
              <a:defRPr sz="2000"/>
            </a:lvl6pPr>
            <a:lvl7pPr marL="2735168" indent="0">
              <a:buNone/>
              <a:defRPr sz="2000"/>
            </a:lvl7pPr>
            <a:lvl8pPr marL="3191028" indent="0">
              <a:buNone/>
              <a:defRPr sz="2000"/>
            </a:lvl8pPr>
            <a:lvl9pPr marL="364689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863" indent="0">
              <a:buNone/>
              <a:defRPr sz="1400"/>
            </a:lvl2pPr>
            <a:lvl3pPr marL="911722" indent="0">
              <a:buNone/>
              <a:defRPr sz="1200"/>
            </a:lvl3pPr>
            <a:lvl4pPr marL="1367589" indent="0">
              <a:buNone/>
              <a:defRPr sz="1000"/>
            </a:lvl4pPr>
            <a:lvl5pPr marL="1823445" indent="0">
              <a:buNone/>
              <a:defRPr sz="1000"/>
            </a:lvl5pPr>
            <a:lvl6pPr marL="2279303" indent="0">
              <a:buNone/>
              <a:defRPr sz="1000"/>
            </a:lvl6pPr>
            <a:lvl7pPr marL="2735168" indent="0">
              <a:buNone/>
              <a:defRPr sz="1000"/>
            </a:lvl7pPr>
            <a:lvl8pPr marL="3191028" indent="0">
              <a:buNone/>
              <a:defRPr sz="1000"/>
            </a:lvl8pPr>
            <a:lvl9pPr marL="36468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213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166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0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448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767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0" indent="0">
              <a:buNone/>
              <a:defRPr sz="2000" b="1"/>
            </a:lvl2pPr>
            <a:lvl3pPr marL="913015" indent="0">
              <a:buNone/>
              <a:defRPr sz="1800" b="1"/>
            </a:lvl3pPr>
            <a:lvl4pPr marL="1369527" indent="0">
              <a:buNone/>
              <a:defRPr sz="1600" b="1"/>
            </a:lvl4pPr>
            <a:lvl5pPr marL="1826034" indent="0">
              <a:buNone/>
              <a:defRPr sz="1600" b="1"/>
            </a:lvl5pPr>
            <a:lvl6pPr marL="2282542" indent="0">
              <a:buNone/>
              <a:defRPr sz="1600" b="1"/>
            </a:lvl6pPr>
            <a:lvl7pPr marL="2739051" indent="0">
              <a:buNone/>
              <a:defRPr sz="1600" b="1"/>
            </a:lvl7pPr>
            <a:lvl8pPr marL="3195559" indent="0">
              <a:buNone/>
              <a:defRPr sz="1600" b="1"/>
            </a:lvl8pPr>
            <a:lvl9pPr marL="36520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0" indent="0">
              <a:buNone/>
              <a:defRPr sz="2000" b="1"/>
            </a:lvl2pPr>
            <a:lvl3pPr marL="913015" indent="0">
              <a:buNone/>
              <a:defRPr sz="1800" b="1"/>
            </a:lvl3pPr>
            <a:lvl4pPr marL="1369527" indent="0">
              <a:buNone/>
              <a:defRPr sz="1600" b="1"/>
            </a:lvl4pPr>
            <a:lvl5pPr marL="1826034" indent="0">
              <a:buNone/>
              <a:defRPr sz="1600" b="1"/>
            </a:lvl5pPr>
            <a:lvl6pPr marL="2282542" indent="0">
              <a:buNone/>
              <a:defRPr sz="1600" b="1"/>
            </a:lvl6pPr>
            <a:lvl7pPr marL="2739051" indent="0">
              <a:buNone/>
              <a:defRPr sz="1600" b="1"/>
            </a:lvl7pPr>
            <a:lvl8pPr marL="3195559" indent="0">
              <a:buNone/>
              <a:defRPr sz="1600" b="1"/>
            </a:lvl8pPr>
            <a:lvl9pPr marL="36520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1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512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532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771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10" indent="0">
              <a:buNone/>
              <a:defRPr sz="1200"/>
            </a:lvl2pPr>
            <a:lvl3pPr marL="913015" indent="0">
              <a:buNone/>
              <a:defRPr sz="1000"/>
            </a:lvl3pPr>
            <a:lvl4pPr marL="1369527" indent="0">
              <a:buNone/>
              <a:defRPr sz="900"/>
            </a:lvl4pPr>
            <a:lvl5pPr marL="1826034" indent="0">
              <a:buNone/>
              <a:defRPr sz="900"/>
            </a:lvl5pPr>
            <a:lvl6pPr marL="2282542" indent="0">
              <a:buNone/>
              <a:defRPr sz="900"/>
            </a:lvl6pPr>
            <a:lvl7pPr marL="2739051" indent="0">
              <a:buNone/>
              <a:defRPr sz="900"/>
            </a:lvl7pPr>
            <a:lvl8pPr marL="3195559" indent="0">
              <a:buNone/>
              <a:defRPr sz="900"/>
            </a:lvl8pPr>
            <a:lvl9pPr marL="36520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741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10" indent="0">
              <a:buNone/>
              <a:defRPr sz="2800"/>
            </a:lvl2pPr>
            <a:lvl3pPr marL="913015" indent="0">
              <a:buNone/>
              <a:defRPr sz="2400"/>
            </a:lvl3pPr>
            <a:lvl4pPr marL="1369527" indent="0">
              <a:buNone/>
              <a:defRPr sz="2000"/>
            </a:lvl4pPr>
            <a:lvl5pPr marL="1826034" indent="0">
              <a:buNone/>
              <a:defRPr sz="2000"/>
            </a:lvl5pPr>
            <a:lvl6pPr marL="2282542" indent="0">
              <a:buNone/>
              <a:defRPr sz="2000"/>
            </a:lvl6pPr>
            <a:lvl7pPr marL="2739051" indent="0">
              <a:buNone/>
              <a:defRPr sz="2000"/>
            </a:lvl7pPr>
            <a:lvl8pPr marL="3195559" indent="0">
              <a:buNone/>
              <a:defRPr sz="2000"/>
            </a:lvl8pPr>
            <a:lvl9pPr marL="365207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10" indent="0">
              <a:buNone/>
              <a:defRPr sz="1200"/>
            </a:lvl2pPr>
            <a:lvl3pPr marL="913015" indent="0">
              <a:buNone/>
              <a:defRPr sz="1000"/>
            </a:lvl3pPr>
            <a:lvl4pPr marL="1369527" indent="0">
              <a:buNone/>
              <a:defRPr sz="900"/>
            </a:lvl4pPr>
            <a:lvl5pPr marL="1826034" indent="0">
              <a:buNone/>
              <a:defRPr sz="900"/>
            </a:lvl5pPr>
            <a:lvl6pPr marL="2282542" indent="0">
              <a:buNone/>
              <a:defRPr sz="900"/>
            </a:lvl6pPr>
            <a:lvl7pPr marL="2739051" indent="0">
              <a:buNone/>
              <a:defRPr sz="900"/>
            </a:lvl7pPr>
            <a:lvl8pPr marL="3195559" indent="0">
              <a:buNone/>
              <a:defRPr sz="900"/>
            </a:lvl8pPr>
            <a:lvl9pPr marL="36520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142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314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8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68000">
              <a:schemeClr val="accent5">
                <a:lumMod val="60000"/>
                <a:lumOff val="40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57"/>
            <a:ext cx="7886700" cy="1325563"/>
          </a:xfrm>
          <a:prstGeom prst="rect">
            <a:avLst/>
          </a:prstGeom>
        </p:spPr>
        <p:txBody>
          <a:bodyPr vert="horz" lIns="91187" tIns="45596" rIns="91187" bIns="455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187" tIns="45596" rIns="91187" bIns="455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2"/>
            <a:ext cx="2057400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AB69-F3D7-45F3-AD37-8176D4CD87B4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2"/>
            <a:ext cx="3086100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2"/>
            <a:ext cx="2057400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869D-FE8B-4C74-9531-DBFFA167B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75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17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28" indent="-227928" algn="l" defTabSz="9117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805" indent="-227928" algn="l" defTabSz="9117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653" indent="-227928" algn="l" defTabSz="9117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513" indent="-227928" algn="l" defTabSz="9117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377" indent="-227928" algn="l" defTabSz="9117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237" indent="-227928" algn="l" defTabSz="9117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94" indent="-227928" algn="l" defTabSz="9117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60" indent="-227928" algn="l" defTabSz="9117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820" indent="-227928" algn="l" defTabSz="9117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3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2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9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5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03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8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28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96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316" tIns="45660" rIns="91316" bIns="4566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15"/>
            <a:ext cx="8229600" cy="4525963"/>
          </a:xfrm>
          <a:prstGeom prst="rect">
            <a:avLst/>
          </a:prstGeom>
        </p:spPr>
        <p:txBody>
          <a:bodyPr vert="horz" lIns="91316" tIns="45660" rIns="91316" bIns="456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02"/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02"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0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65"/>
            <a:ext cx="2133600" cy="365125"/>
          </a:xfrm>
          <a:prstGeom prst="rect">
            <a:avLst/>
          </a:prstGeom>
        </p:spPr>
        <p:txBody>
          <a:bodyPr vert="horz" lIns="91316" tIns="45660" rIns="91316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02"/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0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31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18" indent="-342418" algn="l" defTabSz="9131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5" indent="-285345" algn="l" defTabSz="9131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0" indent="-228275" algn="l" defTabSz="9131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9" indent="-228275" algn="l" defTabSz="9131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83" indent="-228275" algn="l" defTabSz="91310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33" indent="-228275" algn="l" defTabSz="9131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5" indent="-228275" algn="l" defTabSz="9131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8" indent="-228275" algn="l" defTabSz="9131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88" indent="-228275" algn="l" defTabSz="9131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3" algn="l" defTabSz="913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2" algn="l" defTabSz="913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57" algn="l" defTabSz="913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06" algn="l" defTabSz="913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58" algn="l" defTabSz="913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10" algn="l" defTabSz="913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61" algn="l" defTabSz="913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17" algn="l" defTabSz="9131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364" tIns="45684" rIns="91364" bIns="4568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09"/>
            <a:ext cx="8229600" cy="4525963"/>
          </a:xfrm>
          <a:prstGeom prst="rect">
            <a:avLst/>
          </a:prstGeom>
        </p:spPr>
        <p:txBody>
          <a:bodyPr vert="horz" lIns="91364" tIns="45684" rIns="91364" bIns="4568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64" tIns="45684" rIns="91364" bIns="456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1"/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621"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64" tIns="45684" rIns="91364" bIns="456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59"/>
            <a:ext cx="2133600" cy="365125"/>
          </a:xfrm>
          <a:prstGeom prst="rect">
            <a:avLst/>
          </a:prstGeom>
        </p:spPr>
        <p:txBody>
          <a:bodyPr vert="horz" lIns="91364" tIns="45684" rIns="91364" bIns="456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621"/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62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5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36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1" indent="-342611" algn="l" defTabSz="913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7" indent="-285507" algn="l" defTabSz="913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28" indent="-228405" algn="l" defTabSz="913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38" indent="-228405" algn="l" defTabSz="9136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50" indent="-228405" algn="l" defTabSz="91362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59" indent="-228405" algn="l" defTabSz="913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1" indent="-228405" algn="l" defTabSz="913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2" indent="-228405" algn="l" defTabSz="913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1" indent="-228405" algn="l" defTabSz="9136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1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1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3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3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54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65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75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88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3000">
              <a:schemeClr val="accent5">
                <a:lumMod val="60000"/>
                <a:lumOff val="4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187" tIns="45596" rIns="91187" bIns="45596" rtlCol="0" anchor="ctr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845" y="1828802"/>
            <a:ext cx="7886700" cy="4351337"/>
          </a:xfrm>
          <a:prstGeom prst="rect">
            <a:avLst/>
          </a:prstGeom>
        </p:spPr>
        <p:txBody>
          <a:bodyPr vert="horz" lIns="91187" tIns="45596" rIns="91187" bIns="45596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2"/>
            <a:ext cx="2057400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19.09.2017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2"/>
            <a:ext cx="3086100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63145" y="6356382"/>
            <a:ext cx="2057400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0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380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954" indent="-170954" algn="l" defTabSz="683805" rtl="0" eaLnBrk="1" latinLnBrk="0" hangingPunct="1">
        <a:lnSpc>
          <a:spcPct val="90000"/>
        </a:lnSpc>
        <a:spcBef>
          <a:spcPts val="7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859" indent="-170954" algn="l" defTabSz="683805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4744" indent="-170954" algn="l" defTabSz="683805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6640" indent="-170954" algn="l" defTabSz="683805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38534" indent="-170954" algn="l" defTabSz="683805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0428" indent="-170954" algn="l" defTabSz="6838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2326" indent="-170954" algn="l" defTabSz="6838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220" indent="-170954" algn="l" defTabSz="6838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6116" indent="-170954" algn="l" defTabSz="68380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1905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805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5691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589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482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377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273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168" algn="l" defTabSz="68380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187" tIns="45596" rIns="91187" bIns="45596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732260"/>
            <a:ext cx="6400800" cy="3474720"/>
          </a:xfrm>
          <a:prstGeom prst="rect">
            <a:avLst/>
          </a:prstGeom>
        </p:spPr>
        <p:txBody>
          <a:bodyPr vert="horz" lIns="91187" tIns="45596" rIns="91187" bIns="455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31"/>
            <a:ext cx="2514600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31"/>
            <a:ext cx="3352801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31"/>
            <a:ext cx="1828800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4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19101" indent="-319101" algn="r" defTabSz="91172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7928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7031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0551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4060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5819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59334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0207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79303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0173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3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2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9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5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03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8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28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96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187" tIns="45596" rIns="91187" bIns="45596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1" y="732260"/>
            <a:ext cx="6400800" cy="3474720"/>
          </a:xfrm>
          <a:prstGeom prst="rect">
            <a:avLst/>
          </a:prstGeom>
        </p:spPr>
        <p:txBody>
          <a:bodyPr vert="horz" lIns="91187" tIns="45596" rIns="91187" bIns="455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31"/>
            <a:ext cx="2514600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19.09.2017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31"/>
            <a:ext cx="3352801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31"/>
            <a:ext cx="1828800" cy="365125"/>
          </a:xfrm>
          <a:prstGeom prst="rect">
            <a:avLst/>
          </a:prstGeom>
        </p:spPr>
        <p:txBody>
          <a:bodyPr vert="horz" lIns="91187" tIns="45596" rIns="91187" bIns="45596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4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19101" indent="-319101" algn="r" defTabSz="911722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7928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7031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0551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4060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5819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59334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0207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79303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0173" indent="-182349" algn="l" defTabSz="911722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3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2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9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5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03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8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28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96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179" tIns="45592" rIns="91179" bIns="455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32"/>
            <a:ext cx="8229600" cy="4525963"/>
          </a:xfrm>
          <a:prstGeom prst="rect">
            <a:avLst/>
          </a:prstGeom>
        </p:spPr>
        <p:txBody>
          <a:bodyPr vert="horz" lIns="91179" tIns="45592" rIns="91179" bIns="455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2"/>
            <a:ext cx="2133600" cy="365125"/>
          </a:xfrm>
          <a:prstGeom prst="rect">
            <a:avLst/>
          </a:prstGeom>
        </p:spPr>
        <p:txBody>
          <a:bodyPr vert="horz" lIns="91179" tIns="45592" rIns="91179" bIns="455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35"/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635"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2"/>
            <a:ext cx="2895600" cy="365125"/>
          </a:xfrm>
          <a:prstGeom prst="rect">
            <a:avLst/>
          </a:prstGeom>
        </p:spPr>
        <p:txBody>
          <a:bodyPr vert="horz" lIns="91179" tIns="45592" rIns="91179" bIns="455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3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82"/>
            <a:ext cx="2133600" cy="365125"/>
          </a:xfrm>
          <a:prstGeom prst="rect">
            <a:avLst/>
          </a:prstGeom>
        </p:spPr>
        <p:txBody>
          <a:bodyPr vert="horz" lIns="91179" tIns="45592" rIns="91179" bIns="455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635"/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63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6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163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873" indent="-341873" algn="l" defTabSz="91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704" indent="-284886" algn="l" defTabSz="9116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545" indent="-227906" algn="l" defTabSz="91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362" indent="-227906" algn="l" defTabSz="9116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183" indent="-227906" algn="l" defTabSz="91163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000" indent="-227906" algn="l" defTabSz="91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814" indent="-227906" algn="l" defTabSz="91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637" indent="-227906" algn="l" defTabSz="91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453" indent="-227906" algn="l" defTabSz="9116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20" algn="l" defTabSz="911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35" algn="l" defTabSz="911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60" algn="l" defTabSz="911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73" algn="l" defTabSz="911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87" algn="l" defTabSz="911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09" algn="l" defTabSz="911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726" algn="l" defTabSz="911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551" algn="l" defTabSz="9116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195" tIns="45600" rIns="91195" bIns="45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30"/>
            <a:ext cx="8229600" cy="4525963"/>
          </a:xfrm>
          <a:prstGeom prst="rect">
            <a:avLst/>
          </a:prstGeom>
        </p:spPr>
        <p:txBody>
          <a:bodyPr vert="horz" lIns="91195" tIns="45600" rIns="91195" bIns="456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195" tIns="45600" rIns="91195" bIns="456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08"/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808"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195" tIns="45600" rIns="91195" bIns="456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0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80"/>
            <a:ext cx="2133600" cy="365125"/>
          </a:xfrm>
          <a:prstGeom prst="rect">
            <a:avLst/>
          </a:prstGeom>
        </p:spPr>
        <p:txBody>
          <a:bodyPr vert="horz" lIns="91195" tIns="45600" rIns="91195" bIns="456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08"/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80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180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37" indent="-341937" algn="l" defTabSz="911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844" indent="-284940" algn="l" defTabSz="9118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761" indent="-227949" algn="l" defTabSz="911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664" indent="-227949" algn="l" defTabSz="9118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571" indent="-227949" algn="l" defTabSz="91180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474" indent="-227949" algn="l" defTabSz="911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374" indent="-227949" algn="l" defTabSz="911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283" indent="-227949" algn="l" defTabSz="911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186" indent="-227949" algn="l" defTabSz="9118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06" algn="l" defTabSz="911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08" algn="l" defTabSz="911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18" algn="l" defTabSz="911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18" algn="l" defTabSz="911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19" algn="l" defTabSz="911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426" algn="l" defTabSz="911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330" algn="l" defTabSz="911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241" algn="l" defTabSz="911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251" tIns="45628" rIns="91251" bIns="456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23"/>
            <a:ext cx="8229600" cy="4525963"/>
          </a:xfrm>
          <a:prstGeom prst="rect">
            <a:avLst/>
          </a:prstGeom>
        </p:spPr>
        <p:txBody>
          <a:bodyPr vert="horz" lIns="91251" tIns="45628" rIns="91251" bIns="456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3"/>
            <a:ext cx="2133600" cy="365125"/>
          </a:xfrm>
          <a:prstGeom prst="rect">
            <a:avLst/>
          </a:prstGeom>
        </p:spPr>
        <p:txBody>
          <a:bodyPr vert="horz" lIns="91251" tIns="45628" rIns="91251" bIns="4562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11"/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411"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3"/>
            <a:ext cx="2895600" cy="365125"/>
          </a:xfrm>
          <a:prstGeom prst="rect">
            <a:avLst/>
          </a:prstGeom>
        </p:spPr>
        <p:txBody>
          <a:bodyPr vert="horz" lIns="91251" tIns="45628" rIns="91251" bIns="4562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1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73"/>
            <a:ext cx="2133600" cy="365125"/>
          </a:xfrm>
          <a:prstGeom prst="rect">
            <a:avLst/>
          </a:prstGeom>
        </p:spPr>
        <p:txBody>
          <a:bodyPr vert="horz" lIns="91251" tIns="45628" rIns="91251" bIns="4562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411"/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41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9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241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61" indent="-342161" algn="l" defTabSz="912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34" indent="-285129" algn="l" defTabSz="9124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516" indent="-228101" algn="l" defTabSz="912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721" indent="-228101" algn="l" defTabSz="91241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930" indent="-228101" algn="l" defTabSz="91241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133" indent="-228101" algn="l" defTabSz="912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337" indent="-228101" algn="l" defTabSz="912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548" indent="-228101" algn="l" defTabSz="912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753" indent="-228101" algn="l" defTabSz="91241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08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11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23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826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030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238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444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656" algn="l" defTabSz="912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275" tIns="45640" rIns="91275" bIns="456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20"/>
            <a:ext cx="8229600" cy="4525963"/>
          </a:xfrm>
          <a:prstGeom prst="rect">
            <a:avLst/>
          </a:prstGeom>
        </p:spPr>
        <p:txBody>
          <a:bodyPr vert="horz" lIns="91275" tIns="45640" rIns="91275" bIns="456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275" tIns="45640" rIns="91275" bIns="4564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70"/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70"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275" tIns="45640" rIns="91275" bIns="4564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70"/>
            <a:ext cx="2133600" cy="365125"/>
          </a:xfrm>
          <a:prstGeom prst="rect">
            <a:avLst/>
          </a:prstGeom>
        </p:spPr>
        <p:txBody>
          <a:bodyPr vert="horz" lIns="91275" tIns="45640" rIns="91275" bIns="4564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70"/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2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26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58" indent="-342258" algn="l" defTabSz="91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44" indent="-285210" algn="l" defTabSz="91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40" indent="-228166" algn="l" defTabSz="91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74" indent="-228166" algn="l" defTabSz="91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13" indent="-228166" algn="l" defTabSz="91267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845" indent="-228166" algn="l" defTabSz="91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180" indent="-228166" algn="l" defTabSz="91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19" indent="-228166" algn="l" defTabSz="91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853" indent="-228166" algn="l" defTabSz="91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37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70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0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44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678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15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50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92" algn="l" defTabSz="912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308" tIns="45656" rIns="91308" bIns="456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16"/>
            <a:ext cx="8229600" cy="4525963"/>
          </a:xfrm>
          <a:prstGeom prst="rect">
            <a:avLst/>
          </a:prstGeom>
        </p:spPr>
        <p:txBody>
          <a:bodyPr vert="horz" lIns="91308" tIns="45656" rIns="91308" bIns="456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308" tIns="45656" rIns="91308" bIns="456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15"/>
            <a:fld id="{6221A083-472C-45E2-9547-0ADADEADC9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015"/>
              <a:t>19.09.2017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308" tIns="45656" rIns="91308" bIns="456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1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66"/>
            <a:ext cx="2133600" cy="365125"/>
          </a:xfrm>
          <a:prstGeom prst="rect">
            <a:avLst/>
          </a:prstGeom>
        </p:spPr>
        <p:txBody>
          <a:bodyPr vert="horz" lIns="91308" tIns="45656" rIns="91308" bIns="456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15"/>
            <a:fld id="{AD5DC6F8-EDCB-4482-99A4-CE1AA308D9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01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301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86" indent="-342386" algn="l" defTabSz="9130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25" indent="-285318" algn="l" defTabSz="9130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72" indent="-228253" algn="l" defTabSz="9130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778" indent="-228253" algn="l" defTabSz="9130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89" indent="-228253" algn="l" defTabSz="91301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6" indent="-228253" algn="l" defTabSz="9130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04" indent="-228253" algn="l" defTabSz="9130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14" indent="-228253" algn="l" defTabSz="9130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21" indent="-228253" algn="l" defTabSz="9130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0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15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27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34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42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51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559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072" algn="l" defTabSz="913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Relationship Id="rId6" Type="http://schemas.openxmlformats.org/officeDocument/2006/relationships/chart" Target="../charts/chart6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Relationship Id="rId6" Type="http://schemas.openxmlformats.org/officeDocument/2006/relationships/chart" Target="../charts/chart8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9.xml"/><Relationship Id="rId6" Type="http://schemas.openxmlformats.org/officeDocument/2006/relationships/chart" Target="../charts/chart10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7.jpe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9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37.png"/><Relationship Id="rId5" Type="http://schemas.openxmlformats.org/officeDocument/2006/relationships/chart" Target="../charts/chart13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9.xml"/><Relationship Id="rId6" Type="http://schemas.openxmlformats.org/officeDocument/2006/relationships/chart" Target="../charts/chart14.xml"/><Relationship Id="rId5" Type="http://schemas.openxmlformats.org/officeDocument/2006/relationships/image" Target="../media/image2.pn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1.jpe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9.xml"/><Relationship Id="rId6" Type="http://schemas.openxmlformats.org/officeDocument/2006/relationships/chart" Target="../charts/chart17.xml"/><Relationship Id="rId5" Type="http://schemas.openxmlformats.org/officeDocument/2006/relationships/image" Target="../media/image2.pn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Relationship Id="rId6" Type="http://schemas.openxmlformats.org/officeDocument/2006/relationships/chart" Target="../charts/char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6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3" tIns="45624" rIns="91243" bIns="45624" rtlCol="0" anchor="ctr"/>
          <a:lstStyle/>
          <a:p>
            <a:pPr algn="ctr" defTabSz="912325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7" y="1700808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3" tIns="45624" rIns="91243" bIns="45624" rtlCol="0" anchor="ctr"/>
          <a:lstStyle/>
          <a:p>
            <a:pPr algn="ctr" defTabSz="912325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916832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3" tIns="45624" rIns="91243" bIns="45624" rtlCol="0" anchor="ctr"/>
          <a:lstStyle/>
          <a:p>
            <a:pPr algn="ctr" defTabSz="912325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5143" y="469102"/>
            <a:ext cx="4104456" cy="707692"/>
          </a:xfrm>
          <a:prstGeom prst="rect">
            <a:avLst/>
          </a:prstGeom>
          <a:noFill/>
        </p:spPr>
        <p:txBody>
          <a:bodyPr wrap="square" lIns="91243" tIns="45624" rIns="91243" bIns="45624" rtlCol="0">
            <a:spAutoFit/>
          </a:bodyPr>
          <a:lstStyle/>
          <a:p>
            <a:pPr algn="r" defTabSz="912325"/>
            <a:r>
              <a:rPr lang="ru-RU" sz="2000" b="1" kern="1400" dirty="0">
                <a:solidFill>
                  <a:srgbClr val="3062B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sz="2000" kern="1400" dirty="0">
                <a:solidFill>
                  <a:srgbClr val="3062B2"/>
                </a:solidFill>
                <a:latin typeface="Georgia" panose="02040502050405020303" pitchFamily="18" charset="0"/>
              </a:rPr>
              <a:t> </a:t>
            </a:r>
          </a:p>
          <a:p>
            <a:pPr algn="r" defTabSz="912325"/>
            <a:r>
              <a:rPr lang="ru-RU" sz="2000" kern="1400" dirty="0">
                <a:solidFill>
                  <a:srgbClr val="3062B2"/>
                </a:solidFill>
                <a:latin typeface="Georgia" panose="02040502050405020303" pitchFamily="18" charset="0"/>
              </a:rPr>
              <a:t>городского округа Тольятти</a:t>
            </a:r>
          </a:p>
        </p:txBody>
      </p:sp>
      <p:pic>
        <p:nvPicPr>
          <p:cNvPr id="8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576" y="363029"/>
            <a:ext cx="707169" cy="8617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6043" y="2279414"/>
            <a:ext cx="8470201" cy="4031857"/>
          </a:xfrm>
          <a:prstGeom prst="rect">
            <a:avLst/>
          </a:prstGeom>
          <a:noFill/>
        </p:spPr>
        <p:txBody>
          <a:bodyPr wrap="square" lIns="91243" tIns="45624" rIns="91243" bIns="45624" rtlCol="0">
            <a:spAutoFit/>
          </a:bodyPr>
          <a:lstStyle/>
          <a:p>
            <a:pPr algn="ctr" defTabSz="912325"/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обсуждения </a:t>
            </a:r>
            <a:b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 распределения бюджетных ассигнований  на 2018 год и на плановый период 2019 и 2020 годов</a:t>
            </a:r>
            <a:b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распорядитель бюджетных средств – </a:t>
            </a:r>
            <a:b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дорожного хозяйства</a:t>
            </a:r>
            <a:br>
              <a:rPr lang="ru-RU" alt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транспорта администрации</a:t>
            </a:r>
            <a:br>
              <a:rPr lang="ru-RU" alt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Тольятти</a:t>
            </a:r>
            <a:br>
              <a:rPr lang="ru-RU" alt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6093298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3" tIns="45624" rIns="91243" bIns="45624" rtlCol="0" anchor="ctr"/>
          <a:lstStyle/>
          <a:p>
            <a:pPr algn="ctr" defTabSz="912325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" y="0"/>
            <a:ext cx="9158737" cy="6858000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7442"/>
            <a:ext cx="7920880" cy="923176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700" b="1" dirty="0">
                <a:solidFill>
                  <a:srgbClr val="00B050"/>
                </a:solidFill>
                <a:latin typeface="Georgia" panose="02040502050405020303" pitchFamily="18" charset="0"/>
              </a:rPr>
              <a:t>Устройство и перенос остановок общественного транспорта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105274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2" descr="http://www.mediazavod.ru/system/pictures/images/000/043/852/original/rd11.jpg?12574154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40" y="2621750"/>
            <a:ext cx="2458523" cy="1306610"/>
          </a:xfrm>
          <a:prstGeom prst="rect">
            <a:avLst/>
          </a:prstGeom>
          <a:noFill/>
          <a:ln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55" y="5551656"/>
            <a:ext cx="1546908" cy="1116124"/>
          </a:xfrm>
          <a:prstGeom prst="rect">
            <a:avLst/>
          </a:prstGeom>
          <a:ln>
            <a:solidFill>
              <a:srgbClr val="33CC33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116786" y="1340768"/>
            <a:ext cx="3888432" cy="1117075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– 437 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0 тыс.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9372" y="1639861"/>
            <a:ext cx="4241116" cy="1311007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– 61 829 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11 913 тыс. руб. 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969255051"/>
              </p:ext>
            </p:extLst>
          </p:nvPr>
        </p:nvGraphicFramePr>
        <p:xfrm>
          <a:off x="3923928" y="3051244"/>
          <a:ext cx="5198613" cy="305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509513" y="3193353"/>
            <a:ext cx="1258276" cy="307655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r>
              <a:rPr lang="ru-RU" sz="14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6265" y="4857949"/>
            <a:ext cx="763249" cy="307655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(19,3%)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66650" y="4220024"/>
            <a:ext cx="3888432" cy="1117075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ООТ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– 575 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6705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" y="11"/>
            <a:ext cx="9158737" cy="6857989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0334" y="107961"/>
            <a:ext cx="8856983" cy="584622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marL="364689" lvl="1" algn="ctr"/>
            <a:r>
              <a:rPr lang="ru-RU" sz="3200" b="1" dirty="0">
                <a:solidFill>
                  <a:srgbClr val="00B050"/>
                </a:solidFill>
                <a:latin typeface="Georgia" panose="02040502050405020303" pitchFamily="18" charset="0"/>
              </a:rPr>
              <a:t>МКУ «ЦОДД ГОТ»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597352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764704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124749"/>
            <a:ext cx="8964488" cy="812409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defRPr/>
            </a:pP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- </a:t>
            </a:r>
            <a:r>
              <a:rPr lang="ru-RU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дорожного движения в городском округе Тольятти.</a:t>
            </a:r>
          </a:p>
        </p:txBody>
      </p:sp>
      <p:pic>
        <p:nvPicPr>
          <p:cNvPr id="9" name="Picture 4" descr="http://comsignal.ru/html/images/kda2/akda-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1" y="2636927"/>
            <a:ext cx="1615539" cy="1243131"/>
          </a:xfrm>
          <a:prstGeom prst="rect">
            <a:avLst/>
          </a:prstGeom>
          <a:noFill/>
          <a:ln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8"/>
          <p:cNvSpPr>
            <a:spLocks noGrp="1"/>
          </p:cNvSpPr>
          <p:nvPr>
            <p:ph type="title"/>
          </p:nvPr>
        </p:nvSpPr>
        <p:spPr>
          <a:xfrm>
            <a:off x="2011092" y="3069031"/>
            <a:ext cx="2667089" cy="369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светофорных объектов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373227"/>
            <a:ext cx="6035024" cy="1089408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финансировании – 245 008 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68 871 тыс. руб.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060852"/>
            <a:ext cx="6552728" cy="461544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«ЦОДД ГОТ» осуществляет содержание: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41" y="2636927"/>
            <a:ext cx="1718560" cy="1243131"/>
          </a:xfrm>
          <a:prstGeom prst="rect">
            <a:avLst/>
          </a:prstGeom>
          <a:ln>
            <a:solidFill>
              <a:srgbClr val="33CC33"/>
            </a:solidFill>
          </a:ln>
        </p:spPr>
      </p:pic>
      <p:sp>
        <p:nvSpPr>
          <p:cNvPr id="17" name="Заголовок 8"/>
          <p:cNvSpPr txBox="1">
            <a:spLocks/>
          </p:cNvSpPr>
          <p:nvPr/>
        </p:nvSpPr>
        <p:spPr>
          <a:xfrm>
            <a:off x="6979628" y="3141023"/>
            <a:ext cx="1998000" cy="318349"/>
          </a:xfrm>
          <a:prstGeom prst="rect">
            <a:avLst/>
          </a:prstGeom>
        </p:spPr>
        <p:txBody>
          <a:bodyPr vert="horz" wrap="square" lIns="68374" tIns="34191" rIns="68374" bIns="34191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дорожных знаков</a:t>
            </a:r>
          </a:p>
        </p:txBody>
      </p:sp>
      <p:pic>
        <p:nvPicPr>
          <p:cNvPr id="18" name="Объект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62" y="4171817"/>
            <a:ext cx="1693116" cy="1221365"/>
          </a:xfrm>
          <a:ln>
            <a:solidFill>
              <a:srgbClr val="33CC33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1" y="4149080"/>
            <a:ext cx="1615539" cy="1244096"/>
          </a:xfrm>
          <a:prstGeom prst="rect">
            <a:avLst/>
          </a:prstGeom>
          <a:ln>
            <a:solidFill>
              <a:srgbClr val="33CC33"/>
            </a:solidFill>
          </a:ln>
        </p:spPr>
      </p:pic>
      <p:sp>
        <p:nvSpPr>
          <p:cNvPr id="20" name="Заголовок 8"/>
          <p:cNvSpPr txBox="1">
            <a:spLocks/>
          </p:cNvSpPr>
          <p:nvPr/>
        </p:nvSpPr>
        <p:spPr>
          <a:xfrm>
            <a:off x="2083085" y="4653187"/>
            <a:ext cx="2808312" cy="318349"/>
          </a:xfrm>
          <a:prstGeom prst="rect">
            <a:avLst/>
          </a:prstGeom>
        </p:spPr>
        <p:txBody>
          <a:bodyPr vert="horz" wrap="square" lIns="68374" tIns="34191" rIns="68374" bIns="34191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пешеходных ограждений</a:t>
            </a:r>
          </a:p>
        </p:txBody>
      </p:sp>
      <p:sp>
        <p:nvSpPr>
          <p:cNvPr id="21" name="Заголовок 8"/>
          <p:cNvSpPr txBox="1">
            <a:spLocks/>
          </p:cNvSpPr>
          <p:nvPr/>
        </p:nvSpPr>
        <p:spPr>
          <a:xfrm>
            <a:off x="6979630" y="4581180"/>
            <a:ext cx="2214626" cy="318349"/>
          </a:xfrm>
          <a:prstGeom prst="rect">
            <a:avLst/>
          </a:prstGeom>
        </p:spPr>
        <p:txBody>
          <a:bodyPr vert="horz" wrap="square" lIns="68374" tIns="34191" rIns="68374" bIns="34191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павильонов ООТ</a:t>
            </a:r>
          </a:p>
        </p:txBody>
      </p:sp>
      <p:pic>
        <p:nvPicPr>
          <p:cNvPr id="22" name="Picture 6" descr="C:\Users\antonenko.vv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" y="0"/>
            <a:ext cx="9158737" cy="6858000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0334" y="179969"/>
            <a:ext cx="8856983" cy="584622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marL="364689" lvl="1" algn="ctr"/>
            <a:r>
              <a:rPr lang="ru-RU" sz="3200" b="1" dirty="0">
                <a:solidFill>
                  <a:srgbClr val="00B050"/>
                </a:solidFill>
                <a:latin typeface="Georgia" panose="02040502050405020303" pitchFamily="18" charset="0"/>
              </a:rPr>
              <a:t>Изменения в ГОСТ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381328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908720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75730"/>
            <a:ext cx="8964488" cy="757009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marL="45596" algn="ctr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01.03.2014 вступили в силу изменениями в ГОСТ Р 52289 - 2004 «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организации дорожного движения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570" y="2348328"/>
            <a:ext cx="3025605" cy="3832125"/>
          </a:xfrm>
          <a:prstGeom prst="rect">
            <a:avLst/>
          </a:prstGeom>
          <a:ln>
            <a:solidFill>
              <a:srgbClr val="33CC33"/>
            </a:solidFill>
          </a:ln>
        </p:spPr>
      </p:pic>
      <p:pic>
        <p:nvPicPr>
          <p:cNvPr id="23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200982156"/>
              </p:ext>
            </p:extLst>
          </p:nvPr>
        </p:nvGraphicFramePr>
        <p:xfrm>
          <a:off x="3640349" y="2940662"/>
          <a:ext cx="5472608" cy="264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903480" y="2996957"/>
            <a:ext cx="1302129" cy="338433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r>
              <a:rPr lang="ru-RU" sz="16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84169" y="5075901"/>
            <a:ext cx="1125831" cy="369211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(17,3%)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" y="11"/>
            <a:ext cx="9158737" cy="6857989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0334" y="179964"/>
            <a:ext cx="8856983" cy="840077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700" b="1" dirty="0">
                <a:solidFill>
                  <a:srgbClr val="33CC33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Закупка дорожных знаков и выполнение работ по их установке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105274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3" y="1421979"/>
            <a:ext cx="3279343" cy="2016224"/>
          </a:xfrm>
          <a:prstGeom prst="rect">
            <a:avLst/>
          </a:prstGeom>
          <a:noFill/>
          <a:ln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25" y="1412776"/>
            <a:ext cx="3345719" cy="2275089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081863905"/>
              </p:ext>
            </p:extLst>
          </p:nvPr>
        </p:nvGraphicFramePr>
        <p:xfrm>
          <a:off x="751250" y="3879862"/>
          <a:ext cx="5472608" cy="264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014381" y="3936163"/>
            <a:ext cx="1302129" cy="338433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r>
              <a:rPr lang="ru-RU" sz="16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86129" y="5877277"/>
            <a:ext cx="1125831" cy="369211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(31,6%)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2260"/>
            <a:ext cx="7776864" cy="978576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fld id="{803DD619-D471-431C-9021-1B5A961CEBFE}" type="CATEGORYNAME">
              <a:rPr lang="ru-RU" sz="3200" b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>
                <a:lnSpc>
                  <a:spcPct val="90000"/>
                </a:lnSpc>
                <a:spcBef>
                  <a:spcPts val="750"/>
                </a:spcBef>
                <a:buSzPct val="80000"/>
                <a:tabLst>
                  <a:tab pos="202289" algn="l"/>
                </a:tabLst>
              </a:pPr>
              <a:t>Приобретение материалов для содержания ТСОДД</a:t>
            </a:fld>
            <a:endParaRPr lang="ru-RU" sz="28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44416" y="6381328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44416" y="1124752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4" descr="http://comsignal.ru/html/images/kda2/akda-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41" y="1772816"/>
            <a:ext cx="6436533" cy="4104456"/>
          </a:xfrm>
          <a:prstGeom prst="rect">
            <a:avLst/>
          </a:prstGeom>
          <a:noFill/>
          <a:ln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9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" y="-27384"/>
            <a:ext cx="9158737" cy="6885384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44" y="112840"/>
            <a:ext cx="8856983" cy="867776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800" b="1" dirty="0">
                <a:solidFill>
                  <a:srgbClr val="33CC33"/>
                </a:solidFill>
                <a:latin typeface="Georgia" panose="02040502050405020303" pitchFamily="18" charset="0"/>
              </a:rPr>
              <a:t>Материалы для содержания технических средств организации дорожного движения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381328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105274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76496892"/>
              </p:ext>
            </p:extLst>
          </p:nvPr>
        </p:nvGraphicFramePr>
        <p:xfrm>
          <a:off x="794735" y="1423953"/>
          <a:ext cx="7925206" cy="504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28184" y="1700813"/>
            <a:ext cx="1885689" cy="338433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r>
              <a:rPr lang="ru-RU" sz="16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1961" y="4859878"/>
            <a:ext cx="1440160" cy="369211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(46,2%)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" y="11"/>
            <a:ext cx="9158737" cy="6857989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0334" y="82257"/>
            <a:ext cx="8856983" cy="867776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800" b="1" dirty="0">
                <a:solidFill>
                  <a:srgbClr val="33CC33"/>
                </a:solidFill>
                <a:latin typeface="Georgia" panose="02040502050405020303" pitchFamily="18" charset="0"/>
              </a:rPr>
              <a:t>Приобретение и установка ограничивающих пешеходных ограждений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381328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105274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8" b="22786"/>
          <a:stretch/>
        </p:blipFill>
        <p:spPr>
          <a:xfrm>
            <a:off x="899594" y="1412791"/>
            <a:ext cx="3877999" cy="2167253"/>
          </a:xfrm>
          <a:prstGeom prst="rect">
            <a:avLst/>
          </a:prstGeom>
          <a:ln>
            <a:solidFill>
              <a:srgbClr val="33CC33"/>
            </a:solidFill>
          </a:ln>
        </p:spPr>
      </p:pic>
      <p:pic>
        <p:nvPicPr>
          <p:cNvPr id="11" name="Picture 2" descr="http://centr-snab.ru/catalog/big/peshehodnoe_ograzhdenie_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2" b="14616"/>
          <a:stretch/>
        </p:blipFill>
        <p:spPr bwMode="auto">
          <a:xfrm>
            <a:off x="5508119" y="1628800"/>
            <a:ext cx="3469639" cy="1728192"/>
          </a:xfrm>
          <a:prstGeom prst="rect">
            <a:avLst/>
          </a:prstGeom>
          <a:noFill/>
          <a:ln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ntonenko.v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3" y="82251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318931707"/>
              </p:ext>
            </p:extLst>
          </p:nvPr>
        </p:nvGraphicFramePr>
        <p:xfrm>
          <a:off x="2089972" y="3712442"/>
          <a:ext cx="5257676" cy="264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429564" y="3830201"/>
            <a:ext cx="1302129" cy="338433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r>
              <a:rPr lang="ru-RU" sz="16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3733" y="5301217"/>
            <a:ext cx="1125831" cy="369211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" y="12"/>
            <a:ext cx="9158737" cy="6857988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2" y="1924478"/>
            <a:ext cx="4007881" cy="3009042"/>
          </a:xfrm>
          <a:prstGeom prst="rect">
            <a:avLst/>
          </a:prstGeom>
          <a:ln>
            <a:solidFill>
              <a:srgbClr val="33CC33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0334" y="82254"/>
            <a:ext cx="8856983" cy="970369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800" b="1" dirty="0">
                <a:solidFill>
                  <a:srgbClr val="009900"/>
                </a:solidFill>
                <a:latin typeface="Georgia" panose="02040502050405020303" pitchFamily="18" charset="0"/>
              </a:rPr>
              <a:t>Устройство искусственных 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800" b="1" dirty="0">
                <a:solidFill>
                  <a:srgbClr val="009900"/>
                </a:solidFill>
                <a:latin typeface="Georgia" panose="02040502050405020303" pitchFamily="18" charset="0"/>
              </a:rPr>
              <a:t>дорожных неровностей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165305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1196759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99593" y="5248850"/>
            <a:ext cx="7776864" cy="867776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финансировании – 5 131 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0 тыс. руб. </a:t>
            </a:r>
          </a:p>
        </p:txBody>
      </p:sp>
      <p:pic>
        <p:nvPicPr>
          <p:cNvPr id="21" name="Содержимое 5" descr="IMG_4615.JPG"/>
          <p:cNvPicPr>
            <a:picLocks noGrp="1" noChangeAspect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5001844" y="1924478"/>
            <a:ext cx="3674627" cy="3258327"/>
          </a:xfrm>
          <a:prstGeom prst="rect">
            <a:avLst/>
          </a:prstGeom>
          <a:ln>
            <a:solidFill>
              <a:srgbClr val="33CC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6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9183" y="-27379"/>
            <a:ext cx="8105634" cy="8308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316" tIns="45660" rIns="91316" bIns="45660" rtlCol="0">
            <a:spAutoFit/>
          </a:bodyPr>
          <a:lstStyle/>
          <a:p>
            <a:pPr algn="ctr" defTabSz="913102"/>
            <a:r>
              <a:rPr lang="ru-RU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Проектирование устройства парковочных площадок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9405" y="5393547"/>
            <a:ext cx="7425196" cy="757009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финансировании –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1 153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0 тыс. руб. </a:t>
            </a:r>
          </a:p>
        </p:txBody>
      </p:sp>
      <p:pic>
        <p:nvPicPr>
          <p:cNvPr id="3074" name="Picture 2" descr="C:\Users\antonenko.vv\Desktop\Карт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90" y="1628800"/>
            <a:ext cx="4198157" cy="3505486"/>
          </a:xfrm>
          <a:prstGeom prst="rect">
            <a:avLst/>
          </a:prstGeom>
          <a:noFill/>
          <a:ln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968" y="3501015"/>
            <a:ext cx="216024" cy="216024"/>
          </a:xfrm>
          <a:prstGeom prst="rect">
            <a:avLst/>
          </a:prstGeom>
          <a:pattFill prst="smCheck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rtlCol="0" anchor="ctr"/>
          <a:lstStyle/>
          <a:p>
            <a:pPr algn="ctr" defTabSz="913102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376" y="6237315"/>
            <a:ext cx="528200" cy="461544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pPr defTabSz="913102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801244" y="848895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" y="11"/>
            <a:ext cx="9158737" cy="6857989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11" y="313532"/>
            <a:ext cx="8856983" cy="523067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Georgia" panose="02040502050405020303" pitchFamily="18" charset="0"/>
              </a:rPr>
              <a:t>Устройство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Georgia" panose="02040502050405020303" pitchFamily="18" charset="0"/>
              </a:rPr>
              <a:t>пешеходных дорожек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1196759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9" y="1573063"/>
            <a:ext cx="3015611" cy="4495073"/>
          </a:xfrm>
          <a:prstGeom prst="rect">
            <a:avLst/>
          </a:prstGeom>
          <a:ln>
            <a:solidFill>
              <a:srgbClr val="33CC33"/>
            </a:solidFill>
          </a:ln>
        </p:spPr>
      </p:pic>
      <p:sp>
        <p:nvSpPr>
          <p:cNvPr id="11" name="Овал 10"/>
          <p:cNvSpPr/>
          <p:nvPr/>
        </p:nvSpPr>
        <p:spPr>
          <a:xfrm>
            <a:off x="7916487" y="15542"/>
            <a:ext cx="1144609" cy="1130358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Picture 6" descr="C:\Users\antonenko.v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06888" y="1560237"/>
            <a:ext cx="5502894" cy="2751369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– 6 337 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0 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 – 50 120 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0 тыс. руб. </a:t>
            </a:r>
          </a:p>
        </p:txBody>
      </p:sp>
      <p:pic>
        <p:nvPicPr>
          <p:cNvPr id="17" name="Содержимое 8" descr="IMG_20160927_093029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3707904" y="4311721"/>
            <a:ext cx="2304256" cy="2060994"/>
          </a:xfrm>
          <a:prstGeom prst="rect">
            <a:avLst/>
          </a:prstGeom>
          <a:ln>
            <a:solidFill>
              <a:srgbClr val="33CC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C:\Documents and Settings\demidova.mn\Рабочий стол\Для презентации\Безопасность\ПД\IMG_20160811_1337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3784" y="4311736"/>
            <a:ext cx="2007390" cy="2007389"/>
          </a:xfrm>
          <a:prstGeom prst="rect">
            <a:avLst/>
          </a:prstGeom>
          <a:ln>
            <a:solidFill>
              <a:srgbClr val="33CC3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8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9"/>
            <a:ext cx="27951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660404071"/>
              </p:ext>
            </p:extLst>
          </p:nvPr>
        </p:nvGraphicFramePr>
        <p:xfrm>
          <a:off x="777513" y="1568358"/>
          <a:ext cx="7786742" cy="494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159027"/>
            <a:ext cx="5814392" cy="461511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 defTabSz="912583"/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Финансирование на 2018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3552" y="4581138"/>
            <a:ext cx="646014" cy="369178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6065" y="5157206"/>
            <a:ext cx="646014" cy="369178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80324" y="5341866"/>
            <a:ext cx="646014" cy="369178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pic>
        <p:nvPicPr>
          <p:cNvPr id="10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0" y="187733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9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" y="12"/>
            <a:ext cx="9158737" cy="6857988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43" y="112840"/>
            <a:ext cx="8856983" cy="867776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800" b="1" dirty="0">
                <a:solidFill>
                  <a:srgbClr val="00B050"/>
                </a:solidFill>
                <a:latin typeface="Georgia" panose="02040502050405020303" pitchFamily="18" charset="0"/>
              </a:rPr>
              <a:t>Разработка Комплексной схемы организации дорожного движения (КСОДД)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980728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0" y="44624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spbaudio.ru/content_res/articles/5d205a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66" y="1340777"/>
            <a:ext cx="5379633" cy="3687652"/>
          </a:xfrm>
          <a:prstGeom prst="rect">
            <a:avLst/>
          </a:prstGeom>
          <a:noFill/>
          <a:ln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1453" y="5157197"/>
            <a:ext cx="5076865" cy="1089408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финансировании – 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17 034 тыс. руб.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0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25781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79912" y="6309320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213285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476672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" y="0"/>
            <a:ext cx="9158737" cy="6858000"/>
          </a:xfrm>
          <a:prstGeom prst="rect">
            <a:avLst/>
          </a:prstGeom>
          <a:solidFill>
            <a:srgbClr val="FF0000">
              <a:alpha val="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" y="911666"/>
            <a:ext cx="9144001" cy="1077064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СОДЕРЖАНИЕ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УЛИЧНО-ДОРОЖНОЙ СЕТИ</a:t>
            </a:r>
          </a:p>
        </p:txBody>
      </p:sp>
      <p:pic>
        <p:nvPicPr>
          <p:cNvPr id="18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87417466"/>
              </p:ext>
            </p:extLst>
          </p:nvPr>
        </p:nvGraphicFramePr>
        <p:xfrm>
          <a:off x="1331641" y="2513584"/>
          <a:ext cx="7085038" cy="37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00195" y="2636922"/>
            <a:ext cx="1336398" cy="369211"/>
          </a:xfrm>
          <a:prstGeom prst="rect">
            <a:avLst/>
          </a:prstGeom>
          <a:noFill/>
        </p:spPr>
        <p:txBody>
          <a:bodyPr wrap="none" lIns="91316" tIns="45660" rIns="91316" bIns="45660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9375" y="4509128"/>
            <a:ext cx="824014" cy="399988"/>
          </a:xfrm>
          <a:prstGeom prst="rect">
            <a:avLst/>
          </a:prstGeom>
          <a:noFill/>
        </p:spPr>
        <p:txBody>
          <a:bodyPr wrap="none" lIns="91316" tIns="45660" rIns="91316" bIns="45660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(78%)</a:t>
            </a:r>
          </a:p>
        </p:txBody>
      </p:sp>
    </p:spTree>
    <p:extLst>
      <p:ext uri="{BB962C8B-B14F-4D97-AF65-F5344CB8AC3E}">
        <p14:creationId xmlns:p14="http://schemas.microsoft.com/office/powerpoint/2010/main" val="13664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4649" y="836712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" y="0"/>
            <a:ext cx="9158737" cy="6858000"/>
          </a:xfrm>
          <a:prstGeom prst="rect">
            <a:avLst/>
          </a:prstGeom>
          <a:solidFill>
            <a:srgbClr val="FF0000">
              <a:alpha val="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" y="241523"/>
            <a:ext cx="9144001" cy="523067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Содержание дорог</a:t>
            </a: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80" y="4412475"/>
            <a:ext cx="2996841" cy="163346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32" y="1379141"/>
            <a:ext cx="3662412" cy="22974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7" y="1626705"/>
            <a:ext cx="3402884" cy="18022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6" descr="C:\Users\antonenko.vv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844007877"/>
              </p:ext>
            </p:extLst>
          </p:nvPr>
        </p:nvGraphicFramePr>
        <p:xfrm>
          <a:off x="276517" y="3792760"/>
          <a:ext cx="5263409" cy="262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35901" y="3810529"/>
            <a:ext cx="1209440" cy="338433"/>
          </a:xfrm>
          <a:prstGeom prst="rect">
            <a:avLst/>
          </a:prstGeom>
          <a:noFill/>
        </p:spPr>
        <p:txBody>
          <a:bodyPr wrap="none" lIns="91316" tIns="45660" rIns="91316" bIns="45660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01035" y="5229209"/>
            <a:ext cx="934621" cy="369211"/>
          </a:xfrm>
          <a:prstGeom prst="rect">
            <a:avLst/>
          </a:prstGeom>
          <a:noFill/>
        </p:spPr>
        <p:txBody>
          <a:bodyPr wrap="none" lIns="91316" tIns="45660" rIns="91316" bIns="45660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(77,5%)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4649" y="836712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882" y="0"/>
            <a:ext cx="9158737" cy="6858000"/>
          </a:xfrm>
          <a:prstGeom prst="rect">
            <a:avLst/>
          </a:prstGeom>
          <a:solidFill>
            <a:srgbClr val="FF00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" y="169516"/>
            <a:ext cx="9144001" cy="523067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Содержание дорог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09" y="1370214"/>
            <a:ext cx="2621421" cy="152528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26" y="4921178"/>
            <a:ext cx="2637976" cy="14838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7"/>
          <a:stretch/>
        </p:blipFill>
        <p:spPr>
          <a:xfrm>
            <a:off x="6025998" y="3285556"/>
            <a:ext cx="2582232" cy="1457822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Прямая соединительная линия 18"/>
          <p:cNvCxnSpPr>
            <a:stCxn id="15" idx="1"/>
          </p:cNvCxnSpPr>
          <p:nvPr/>
        </p:nvCxnSpPr>
        <p:spPr>
          <a:xfrm flipH="1">
            <a:off x="4816168" y="5663110"/>
            <a:ext cx="1181958" cy="2141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25" idx="3"/>
            <a:endCxn id="18" idx="1"/>
          </p:cNvCxnSpPr>
          <p:nvPr/>
        </p:nvCxnSpPr>
        <p:spPr>
          <a:xfrm>
            <a:off x="4860032" y="3846048"/>
            <a:ext cx="1165966" cy="1684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6" descr="C:\Users\antonenko.vv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54283" y="1273038"/>
            <a:ext cx="4140968" cy="3692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дороги (6 177,0 м2)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7016" y="1933250"/>
            <a:ext cx="4573016" cy="3692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Посадочные площадки ООТ (145,1 тыс. м2)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87016" y="3661442"/>
            <a:ext cx="4573016" cy="3692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Разделительные полосы (3 265,9 тыс. м2)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7016" y="4165498"/>
            <a:ext cx="4573016" cy="92320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системы водоотвода (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дождеприемные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колодцы) – 2,7 тыс. шт. (3 265,9 тыс. м2)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3152" y="5245618"/>
            <a:ext cx="4573016" cy="3692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Путепроводы (5,9 тыс. м2)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9284" y="5663110"/>
            <a:ext cx="4573016" cy="6462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Удерживающие барьерные ограждения протяжённостью (14,3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тыс.п.м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cxnSp>
        <p:nvCxnSpPr>
          <p:cNvPr id="32" name="Прямая соединительная линия 31"/>
          <p:cNvCxnSpPr>
            <a:stCxn id="13" idx="1"/>
            <a:endCxn id="22" idx="3"/>
          </p:cNvCxnSpPr>
          <p:nvPr/>
        </p:nvCxnSpPr>
        <p:spPr>
          <a:xfrm flipH="1" flipV="1">
            <a:off x="4860032" y="2117856"/>
            <a:ext cx="1126777" cy="15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87016" y="2551765"/>
            <a:ext cx="4573016" cy="92320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Тротуары через разделительные полосы, подходы к ООТ, тротуары вдоль автомобильных дорог (197,8 тыс. м2)</a:t>
            </a:r>
          </a:p>
        </p:txBody>
      </p:sp>
    </p:spTree>
    <p:extLst>
      <p:ext uri="{BB962C8B-B14F-4D97-AF65-F5344CB8AC3E}">
        <p14:creationId xmlns:p14="http://schemas.microsoft.com/office/powerpoint/2010/main" val="1913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4649" y="836712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" y="0"/>
            <a:ext cx="9158737" cy="6858000"/>
          </a:xfrm>
          <a:prstGeom prst="rect">
            <a:avLst/>
          </a:prstGeom>
          <a:solidFill>
            <a:srgbClr val="FF00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542" y="169516"/>
            <a:ext cx="9144001" cy="523067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горизонтальной дорожной разметки</a:t>
            </a:r>
          </a:p>
        </p:txBody>
      </p:sp>
      <p:pic>
        <p:nvPicPr>
          <p:cNvPr id="20" name="Picture 3" descr="\\192.168.102.1\netshare\Общая\Общая\ОРДХ\Аукционные заявки 2014г\ОТЧЕТЫ ЗА 2014 год\Строительство 40 лет Победы\фото 40 лет\IMG_20140906_09195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177" y="1111215"/>
            <a:ext cx="3744416" cy="2432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1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581293155"/>
              </p:ext>
            </p:extLst>
          </p:nvPr>
        </p:nvGraphicFramePr>
        <p:xfrm>
          <a:off x="3779914" y="3724860"/>
          <a:ext cx="5246175" cy="2709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076071" y="1273277"/>
            <a:ext cx="3596757" cy="21081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00177" y="4149080"/>
            <a:ext cx="3185534" cy="20162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5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79912" y="6381328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4649" y="105274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351766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" y="0"/>
            <a:ext cx="9158737" cy="6858000"/>
          </a:xfrm>
          <a:prstGeom prst="rect">
            <a:avLst/>
          </a:prstGeom>
          <a:solidFill>
            <a:srgbClr val="FF00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44633"/>
            <a:ext cx="9144000" cy="953954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Содержание подземных пешеходных переходов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33" y="1301134"/>
            <a:ext cx="3995546" cy="304655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2" descr="http://ic.pics.livejournal.com/smartcity_msk/54000161/116690/116690_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9" y="1373369"/>
            <a:ext cx="2760381" cy="2005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" name="Picture 6" descr="C:\Users\antonenko.v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527235500"/>
              </p:ext>
            </p:extLst>
          </p:nvPr>
        </p:nvGraphicFramePr>
        <p:xfrm>
          <a:off x="-26100" y="3780186"/>
          <a:ext cx="5246175" cy="2709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563892" y="3841415"/>
            <a:ext cx="1209440" cy="338433"/>
          </a:xfrm>
          <a:prstGeom prst="rect">
            <a:avLst/>
          </a:prstGeom>
          <a:noFill/>
        </p:spPr>
        <p:txBody>
          <a:bodyPr wrap="none" lIns="91316" tIns="45660" rIns="91316" bIns="45660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39761" y="5137560"/>
            <a:ext cx="876913" cy="369211"/>
          </a:xfrm>
          <a:prstGeom prst="rect">
            <a:avLst/>
          </a:prstGeom>
        </p:spPr>
        <p:txBody>
          <a:bodyPr wrap="none" lIns="91316" tIns="45660" rIns="91316" bIns="4566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4649" y="148478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" y="-1"/>
            <a:ext cx="9158737" cy="6858000"/>
          </a:xfrm>
          <a:prstGeom prst="rect">
            <a:avLst/>
          </a:prstGeom>
          <a:solidFill>
            <a:srgbClr val="FF00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7821"/>
            <a:ext cx="8331153" cy="1384841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Проектно-изыскательские работы по капитальному ремонту и диагностика путепроводов</a:t>
            </a:r>
          </a:p>
        </p:txBody>
      </p:sp>
      <p:pic>
        <p:nvPicPr>
          <p:cNvPr id="21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419455745"/>
              </p:ext>
            </p:extLst>
          </p:nvPr>
        </p:nvGraphicFramePr>
        <p:xfrm>
          <a:off x="251521" y="2641029"/>
          <a:ext cx="4569156" cy="256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5916" y="1700811"/>
            <a:ext cx="4572000" cy="646210"/>
          </a:xfrm>
          <a:prstGeom prst="rect">
            <a:avLst/>
          </a:prstGeom>
        </p:spPr>
        <p:txBody>
          <a:bodyPr lIns="91316" tIns="45660" rIns="91316" bIns="4566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Проектно-изыскательские работы по капитальному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 путепроводов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52" y="4005074"/>
            <a:ext cx="876913" cy="369211"/>
          </a:xfrm>
          <a:prstGeom prst="rect">
            <a:avLst/>
          </a:prstGeom>
        </p:spPr>
        <p:txBody>
          <a:bodyPr wrap="none" lIns="91316" tIns="45660" rIns="91316" bIns="4566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25771504"/>
              </p:ext>
            </p:extLst>
          </p:nvPr>
        </p:nvGraphicFramePr>
        <p:xfrm>
          <a:off x="4716016" y="2726612"/>
          <a:ext cx="4569156" cy="256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586737" y="2063062"/>
            <a:ext cx="4572000" cy="369211"/>
          </a:xfrm>
          <a:prstGeom prst="rect">
            <a:avLst/>
          </a:prstGeom>
        </p:spPr>
        <p:txBody>
          <a:bodyPr lIns="91316" tIns="45660" rIns="91316" bIns="4566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путепроводов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32243" y="5013176"/>
            <a:ext cx="968690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316" tIns="45660" rIns="91316" bIns="4566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55" y="5231423"/>
            <a:ext cx="3194967" cy="15890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8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4649" y="148478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FF0000"/>
              </a:gs>
              <a:gs pos="50000">
                <a:srgbClr val="C0504D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267" tIns="45636" rIns="91267" bIns="45636" rtlCol="0" anchor="ctr"/>
          <a:lstStyle/>
          <a:p>
            <a:pPr algn="ctr" defTabSz="912583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" y="0"/>
            <a:ext cx="9158737" cy="6858000"/>
          </a:xfrm>
          <a:prstGeom prst="rect">
            <a:avLst/>
          </a:prstGeom>
          <a:solidFill>
            <a:srgbClr val="FF0000">
              <a:alpha val="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7821"/>
            <a:ext cx="8331153" cy="1384841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благоустройства на разделительных полосах после демонтажа рекламных конструкций</a:t>
            </a:r>
          </a:p>
        </p:txBody>
      </p:sp>
      <p:pic>
        <p:nvPicPr>
          <p:cNvPr id="21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5517236"/>
            <a:ext cx="6624736" cy="830876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финансировании – 2 486 тыс. руб.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0 тыс. руб.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razdelitelnaya-polosa-Stroitelej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5" y="1988841"/>
            <a:ext cx="9127237" cy="2631213"/>
          </a:xfrm>
          <a:prstGeom prst="rect">
            <a:avLst/>
          </a:prstGeom>
          <a:noFill/>
          <a:ln>
            <a:solidFill>
              <a:srgbClr val="33CC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404665"/>
            <a:ext cx="5364088" cy="216024"/>
          </a:xfrm>
          <a:prstGeom prst="rect">
            <a:avLst/>
          </a:prstGeom>
          <a:gradFill flip="none" rotWithShape="1">
            <a:gsLst>
              <a:gs pos="40000">
                <a:srgbClr val="FFC000">
                  <a:lumMod val="67000"/>
                  <a:lumOff val="33000"/>
                  <a:alpha val="80000"/>
                </a:srgbClr>
              </a:gs>
              <a:gs pos="53000">
                <a:srgbClr val="FFCC66">
                  <a:lumMod val="72000"/>
                  <a:lumOff val="28000"/>
                  <a:alpha val="69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4734" y="0"/>
            <a:ext cx="9158737" cy="6858000"/>
          </a:xfrm>
          <a:prstGeom prst="rect">
            <a:avLst/>
          </a:prstGeom>
          <a:solidFill>
            <a:srgbClr val="FFC000">
              <a:alpha val="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2492901"/>
            <a:ext cx="5364088" cy="216024"/>
          </a:xfrm>
          <a:prstGeom prst="rect">
            <a:avLst/>
          </a:prstGeom>
          <a:gradFill flip="none" rotWithShape="1">
            <a:gsLst>
              <a:gs pos="40000">
                <a:srgbClr val="FFC000">
                  <a:lumMod val="67000"/>
                  <a:lumOff val="33000"/>
                  <a:alpha val="80000"/>
                </a:srgbClr>
              </a:gs>
              <a:gs pos="53000">
                <a:srgbClr val="FFCC66">
                  <a:lumMod val="72000"/>
                  <a:lumOff val="28000"/>
                  <a:alpha val="69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722" y="764709"/>
            <a:ext cx="9162039" cy="1569507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3200" b="1" dirty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АВТОМОБИЛЬНЫХ ДОРОГ, РАСПОЛОЖЕННЫХ В ЗОНЕ ЗАСТРОЙКИ ИНДИВИДУАЛЬНЫМИ ЖИЛЫМИ ДОМАМИ</a:t>
            </a:r>
          </a:p>
        </p:txBody>
      </p:sp>
      <p:sp>
        <p:nvSpPr>
          <p:cNvPr id="11" name="Прямоугольник 10" descr="Closeup of hand plugging cables into computer"/>
          <p:cNvSpPr/>
          <p:nvPr/>
        </p:nvSpPr>
        <p:spPr>
          <a:xfrm>
            <a:off x="203363" y="4842384"/>
            <a:ext cx="1965022" cy="1296144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12700">
            <a:solidFill>
              <a:srgbClr val="F6800A"/>
            </a:solidFill>
          </a:ln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 descr="C:\Алексей\Работа\Муниципальные перевозки\Презентация\Бюджет\к бюджету на 2018г\Рисунок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3" y="3068974"/>
            <a:ext cx="1965022" cy="1562865"/>
          </a:xfrm>
          <a:prstGeom prst="rect">
            <a:avLst/>
          </a:prstGeom>
          <a:noFill/>
          <a:ln>
            <a:solidFill>
              <a:srgbClr val="F6800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40000">
                <a:srgbClr val="FFC000">
                  <a:lumMod val="67000"/>
                  <a:lumOff val="33000"/>
                  <a:alpha val="80000"/>
                </a:srgbClr>
              </a:gs>
              <a:gs pos="53000">
                <a:srgbClr val="FFCC66">
                  <a:lumMod val="72000"/>
                  <a:lumOff val="28000"/>
                  <a:alpha val="69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6" descr="C:\Users\antonenko.v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133164153"/>
              </p:ext>
            </p:extLst>
          </p:nvPr>
        </p:nvGraphicFramePr>
        <p:xfrm>
          <a:off x="2483769" y="2996952"/>
          <a:ext cx="6192688" cy="314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16756" y="3101006"/>
            <a:ext cx="1407574" cy="369211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r>
              <a:rPr lang="ru-RU" dirty="0" smtClean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>
              <a:solidFill>
                <a:srgbClr val="F680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Алексей\Desktop\611686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900"/>
            <a:ext cx="9144000" cy="671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141" y="1862"/>
            <a:ext cx="9144000" cy="6856169"/>
          </a:xfrm>
          <a:prstGeom prst="rect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6563"/>
            <a:ext cx="8811190" cy="5065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0185" y="5877276"/>
            <a:ext cx="4178325" cy="923079"/>
          </a:xfrm>
          <a:prstGeom prst="rect">
            <a:avLst/>
          </a:prstGeom>
          <a:noFill/>
        </p:spPr>
        <p:txBody>
          <a:bodyPr wrap="none" lIns="91187" tIns="45596" rIns="91187" bIns="45596" rtlCol="0">
            <a:spAutoFit/>
          </a:bodyPr>
          <a:lstStyle/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маршрутов, всего – 78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регулируемым тарифам – 45 (58%)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нерегулируемым тарифам – 33 (42%)</a:t>
            </a:r>
          </a:p>
        </p:txBody>
      </p:sp>
      <p:pic>
        <p:nvPicPr>
          <p:cNvPr id="9" name="Picture 6" descr="C:\Users\antonenko.v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5746" y="159026"/>
            <a:ext cx="8168742" cy="461544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Маршрутная сеть городского округа Тольятти</a:t>
            </a:r>
          </a:p>
        </p:txBody>
      </p:sp>
    </p:spTree>
    <p:extLst>
      <p:ext uri="{BB962C8B-B14F-4D97-AF65-F5344CB8AC3E}">
        <p14:creationId xmlns:p14="http://schemas.microsoft.com/office/powerpoint/2010/main" val="34278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5364107" y="6633356"/>
            <a:ext cx="3768387" cy="10801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2281" y="3176972"/>
            <a:ext cx="7991720" cy="10801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9183" y="189822"/>
            <a:ext cx="8105634" cy="46149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267" tIns="45636" rIns="91267" bIns="45636" rtlCol="0">
            <a:spAutoFit/>
          </a:bodyPr>
          <a:lstStyle/>
          <a:p>
            <a:pPr algn="ctr" defTabSz="912583"/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Муниципальные программы департамента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9"/>
            <a:ext cx="27951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4249" y="4221095"/>
            <a:ext cx="4819514" cy="1200175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lvl="0"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и дорожного хозяйства городского округа Тольятти на 2014-2020 гг.»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952303" y="3915119"/>
            <a:ext cx="1129562" cy="471704"/>
          </a:xfrm>
          <a:prstGeom prst="straightConnector1">
            <a:avLst/>
          </a:prstGeom>
          <a:ln w="28575">
            <a:solidFill>
              <a:srgbClr val="8F40D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52278" y="4221088"/>
            <a:ext cx="4230724" cy="122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15648" y="3636328"/>
            <a:ext cx="2505690" cy="584622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 развитие </a:t>
            </a:r>
          </a:p>
          <a:p>
            <a:pPr lvl="0" algn="ctr"/>
            <a:r>
              <a:rPr lang="ru-RU" sz="1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91944" y="3645026"/>
            <a:ext cx="2856359" cy="574322"/>
          </a:xfrm>
          <a:prstGeom prst="rect">
            <a:avLst/>
          </a:prstGeom>
          <a:noFill/>
          <a:ln>
            <a:solidFill>
              <a:srgbClr val="8F4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952320" y="4679392"/>
            <a:ext cx="939975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00902" y="4356400"/>
            <a:ext cx="2515629" cy="584622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</a:t>
            </a:r>
          </a:p>
          <a:p>
            <a:pPr lvl="0" algn="ctr"/>
            <a:r>
              <a:rPr lang="ru-RU" sz="1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84168" y="4356227"/>
            <a:ext cx="2856359" cy="5847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71475" y="5153065"/>
            <a:ext cx="2794039" cy="1077064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автомобильных </a:t>
            </a:r>
          </a:p>
          <a:p>
            <a:pPr lvl="0" algn="ctr"/>
            <a:r>
              <a:rPr lang="ru-RU" sz="1600" dirty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дорог, расположенных в зоне </a:t>
            </a:r>
          </a:p>
          <a:p>
            <a:pPr lvl="0" algn="ctr"/>
            <a:r>
              <a:rPr lang="ru-RU" sz="1600" dirty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застройки индивидуальными </a:t>
            </a:r>
          </a:p>
          <a:p>
            <a:pPr lvl="0" algn="ctr"/>
            <a:r>
              <a:rPr lang="ru-RU" sz="1600" dirty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жилыми домами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88245" y="5153050"/>
            <a:ext cx="3072383" cy="1080120"/>
          </a:xfrm>
          <a:prstGeom prst="rect">
            <a:avLst/>
          </a:prstGeom>
          <a:noFill/>
          <a:ln>
            <a:solidFill>
              <a:srgbClr val="F68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952320" y="5085184"/>
            <a:ext cx="939975" cy="499914"/>
          </a:xfrm>
          <a:prstGeom prst="straightConnector1">
            <a:avLst/>
          </a:prstGeom>
          <a:ln w="28575">
            <a:solidFill>
              <a:srgbClr val="F680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6153" y="5949288"/>
            <a:ext cx="2184448" cy="584622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</a:p>
          <a:p>
            <a:pPr lvl="0"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улично-дорожной сети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2298" y="5949299"/>
            <a:ext cx="225261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635896" y="5517232"/>
            <a:ext cx="576064" cy="36004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848607" y="5517232"/>
            <a:ext cx="40622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3856" y="1412785"/>
            <a:ext cx="601652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5361" y="1412789"/>
            <a:ext cx="6016521" cy="1477174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lvl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беспрепятственного доступа инвалидов и других маломобильных групп населения к объектам социальной инфраструктуры на территории городского округа Тольятти на 2014-2020 годы»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126227" y="1899421"/>
            <a:ext cx="1892317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135602" y="1982171"/>
            <a:ext cx="1958168" cy="338401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pPr lvl="0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съездов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205040" y="5952242"/>
            <a:ext cx="2519088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3" tIns="45644" rIns="91283" bIns="45644" rtlCol="0" anchor="ctr"/>
          <a:lstStyle/>
          <a:p>
            <a:pPr algn="ctr"/>
            <a:endParaRPr lang="ru-RU"/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6191944" y="2132856"/>
            <a:ext cx="828328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5208" y="5949288"/>
            <a:ext cx="2518770" cy="584622"/>
          </a:xfrm>
          <a:prstGeom prst="rect">
            <a:avLst/>
          </a:prstGeom>
          <a:noFill/>
        </p:spPr>
        <p:txBody>
          <a:bodyPr wrap="none" lIns="91283" tIns="45644" rIns="91283" bIns="45644" rtlCol="0">
            <a:spAutoFit/>
          </a:bodyPr>
          <a:lstStyle/>
          <a:p>
            <a:pPr lvl="0" algn="ctr"/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городского </a:t>
            </a:r>
          </a:p>
          <a:p>
            <a:pPr lvl="0" algn="ctr"/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пассажирского транспорта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0" y="187733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1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295642"/>
              </p:ext>
            </p:extLst>
          </p:nvPr>
        </p:nvGraphicFramePr>
        <p:xfrm>
          <a:off x="31" y="-161923"/>
          <a:ext cx="9144001" cy="7100953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365258"/>
                <a:gridCol w="1024710"/>
                <a:gridCol w="2615504"/>
                <a:gridCol w="5138529"/>
              </a:tblGrid>
              <a:tr h="560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перевозок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перевозчика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маршрута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0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9A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регулируемым тарифам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9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«ТПАТП №3»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9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Город: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2, 12, 13, 14, 15, 16, 18, 19, 21, 22, 23, 24, 27, 28, 30, 35, 36, 37, 38, 40, 42, 46, 71, 72, 73, 76, 77, 84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Пасха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Радоница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Троица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62к, 66, 84к, 87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Сезонные: 25, 42д, 56, 252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9AB"/>
                    </a:solidFill>
                  </a:tcPr>
                </a:tc>
              </a:tr>
              <a:tr h="4784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9A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«ТТУ»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9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14,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21,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F9AB"/>
                    </a:solidFill>
                  </a:tcPr>
                </a:tc>
              </a:tr>
              <a:tr h="42062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регулируемым тарифам:</a:t>
                      </a: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маршрутов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нерегулируемым тарифам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«Спринтер»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96, 108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Экспресс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 93к, 95, 115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«Тантал»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52, 114, 118, 131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«Тандем»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143, 149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«РТ-Запчасть»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3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Империал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Сезонный: 129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3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«Альянс»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9,136,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Сезонный: 201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3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Автомобильная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Компания»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«РОСВЭН»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91,102, 126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«ГРАНД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4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«Зеленоглазое такси»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119, 127, 130, 132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786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нерегулируемым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тарифам:</a:t>
                      </a:r>
                      <a:endParaRPr lang="ru-RU" sz="1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маршрута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14" marR="484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0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72342552"/>
              </p:ext>
            </p:extLst>
          </p:nvPr>
        </p:nvGraphicFramePr>
        <p:xfrm>
          <a:off x="4293704" y="2467503"/>
          <a:ext cx="4670784" cy="300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19689" y="5259234"/>
            <a:ext cx="2860401" cy="707636"/>
          </a:xfrm>
          <a:prstGeom prst="rect">
            <a:avLst/>
          </a:prstGeom>
          <a:noFill/>
        </p:spPr>
        <p:txBody>
          <a:bodyPr wrap="none" lIns="91187" tIns="45596" rIns="91187" bIns="45596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маршрутов,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 шт.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1027" y="5259234"/>
            <a:ext cx="3697520" cy="707636"/>
          </a:xfrm>
          <a:prstGeom prst="rect">
            <a:avLst/>
          </a:prstGeom>
          <a:noFill/>
        </p:spPr>
        <p:txBody>
          <a:bodyPr wrap="square" lIns="91187" tIns="45596" rIns="91187" bIns="45596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единиц подвижного состава, всего 826 ед.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669513096"/>
              </p:ext>
            </p:extLst>
          </p:nvPr>
        </p:nvGraphicFramePr>
        <p:xfrm>
          <a:off x="0" y="2516331"/>
          <a:ext cx="4666839" cy="307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38921" y="2052436"/>
            <a:ext cx="1845635" cy="6153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187" tIns="45596" rIns="91187" bIns="45596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льготами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(47,1%)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endCxn id="8" idx="2"/>
          </p:cNvCxnSpPr>
          <p:nvPr/>
        </p:nvCxnSpPr>
        <p:spPr>
          <a:xfrm flipV="1">
            <a:off x="7181036" y="2667739"/>
            <a:ext cx="780703" cy="668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4572003" y="1574580"/>
            <a:ext cx="2017649" cy="1101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lIns="91187" tIns="45596" rIns="91187" bIns="45596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действуют социальные карты жителя Самарской области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446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(53,9%)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endCxn id="22" idx="2"/>
          </p:cNvCxnSpPr>
          <p:nvPr/>
        </p:nvCxnSpPr>
        <p:spPr>
          <a:xfrm flipH="1" flipV="1">
            <a:off x="5580827" y="2676170"/>
            <a:ext cx="253467" cy="932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07273" y="1783861"/>
            <a:ext cx="1845635" cy="8923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187" tIns="45596" rIns="91187" bIns="45596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всеми льготами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маршрутов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(57,7%)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endCxn id="46" idx="2"/>
          </p:cNvCxnSpPr>
          <p:nvPr/>
        </p:nvCxnSpPr>
        <p:spPr>
          <a:xfrm flipV="1">
            <a:off x="2939736" y="2676163"/>
            <a:ext cx="390355" cy="668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flipH="1">
            <a:off x="182217" y="1352985"/>
            <a:ext cx="2017649" cy="13231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91187" tIns="45596" rIns="91187" bIns="45596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действуют социальные карты жителя Самарской области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маршрута (42,3%)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Прямая соединительная линия 51"/>
          <p:cNvCxnSpPr>
            <a:endCxn id="51" idx="2"/>
          </p:cNvCxnSpPr>
          <p:nvPr/>
        </p:nvCxnSpPr>
        <p:spPr>
          <a:xfrm flipH="1" flipV="1">
            <a:off x="1191041" y="2676174"/>
            <a:ext cx="253505" cy="7105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81453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95746" y="44635"/>
            <a:ext cx="8168742" cy="953986"/>
          </a:xfrm>
          <a:prstGeom prst="rect">
            <a:avLst/>
          </a:prstGeom>
        </p:spPr>
        <p:txBody>
          <a:bodyPr wrap="square" lIns="91316" tIns="45660" rIns="91316" bIns="4566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проезда для </a:t>
            </a:r>
          </a:p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льготной категории граждан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3" grpId="0"/>
      <p:bldP spid="15" grpId="0"/>
      <p:bldGraphic spid="1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59947"/>
              </p:ext>
            </p:extLst>
          </p:nvPr>
        </p:nvGraphicFramePr>
        <p:xfrm>
          <a:off x="539552" y="692700"/>
          <a:ext cx="8280921" cy="49685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6047"/>
                <a:gridCol w="1872832"/>
                <a:gridCol w="2081767"/>
                <a:gridCol w="2280275"/>
              </a:tblGrid>
              <a:tr h="20549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n w="1270">
                            <a:solidFill>
                              <a:srgbClr val="339933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 подвижного состава</a:t>
                      </a:r>
                      <a:endParaRPr lang="ru-RU" sz="2000" b="1" dirty="0">
                        <a:ln w="1270">
                          <a:solidFill>
                            <a:srgbClr val="339933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100000">
                          <a:schemeClr val="accent3"/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0" u="none" dirty="0" smtClean="0">
                          <a:ln w="1270">
                            <a:solidFill>
                              <a:srgbClr val="339933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="1" i="0" u="none" baseline="0" dirty="0" smtClean="0">
                          <a:ln w="1270">
                            <a:solidFill>
                              <a:srgbClr val="339933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маршрутов</a:t>
                      </a:r>
                      <a:endParaRPr lang="ru-RU" sz="2000" b="1" i="0" u="none" dirty="0">
                        <a:ln w="1270">
                          <a:solidFill>
                            <a:srgbClr val="339933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100000">
                          <a:schemeClr val="accent3"/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err="1" smtClean="0">
                          <a:ln w="1270">
                            <a:solidFill>
                              <a:srgbClr val="339933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Максимальныйвыпуск</a:t>
                      </a:r>
                      <a:r>
                        <a:rPr lang="ru-RU" sz="2000" dirty="0" smtClean="0">
                          <a:ln w="1270">
                            <a:solidFill>
                              <a:srgbClr val="339933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на линию</a:t>
                      </a:r>
                      <a:endParaRPr lang="ru-RU" sz="2000" dirty="0">
                        <a:ln w="1270">
                          <a:solidFill>
                            <a:srgbClr val="339933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100000">
                          <a:schemeClr val="accent3"/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n w="1270">
                            <a:solidFill>
                              <a:srgbClr val="339933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Стоимость проезда</a:t>
                      </a:r>
                      <a:endParaRPr lang="ru-RU" sz="2000" dirty="0">
                        <a:ln w="1270">
                          <a:solidFill>
                            <a:srgbClr val="339933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 flip="none" rotWithShape="1">
                      <a:gsLst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  <a:gs pos="0">
                          <a:srgbClr val="92D050">
                            <a:shade val="30000"/>
                            <a:satMod val="115000"/>
                          </a:srgbClr>
                        </a:gs>
                        <a:gs pos="100000">
                          <a:schemeClr val="accent3"/>
                        </a:gs>
                        <a:gs pos="100000">
                          <a:srgbClr val="92D05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10334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Троллейбусы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23/25/27 руб</a:t>
                      </a:r>
                      <a:r>
                        <a:rPr lang="ru-RU" sz="3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73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Автобусы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763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826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60680"/>
            <a:ext cx="8280920" cy="1325563"/>
          </a:xfrm>
        </p:spPr>
        <p:txBody>
          <a:bodyPr vert="horz" lIns="68374" tIns="34191" rIns="68374" bIns="34191" rtlCol="0">
            <a:noAutofit/>
          </a:bodyPr>
          <a:lstStyle/>
          <a:p>
            <a:pPr algn="ctr">
              <a:spcBef>
                <a:spcPts val="1000"/>
              </a:spcBef>
              <a:buSzPct val="80000"/>
              <a:buFont typeface="Arial" pitchFamily="34" charset="0"/>
            </a:pPr>
            <a:r>
              <a:rPr lang="ru-RU" sz="3000" b="1" dirty="0">
                <a:solidFill>
                  <a:srgbClr val="0066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предприятие </a:t>
            </a:r>
            <a:br>
              <a:rPr lang="ru-RU" sz="3000" b="1" dirty="0">
                <a:solidFill>
                  <a:srgbClr val="0066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66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«Тольяттинское троллейбусное управление»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678006"/>
              </p:ext>
            </p:extLst>
          </p:nvPr>
        </p:nvGraphicFramePr>
        <p:xfrm>
          <a:off x="395565" y="1700808"/>
          <a:ext cx="8373615" cy="451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3333056"/>
              </a:tblGrid>
              <a:tr h="43204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729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Предприятие осуществляет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перевозки по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маршрутам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29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маршрутов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156,34 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29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выпуск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линию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(рабочие дни)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ед.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29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подвижного состава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ед.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67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возраст троллейбусов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 года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67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Самортизировано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ед.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811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подвижного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состава </a:t>
                      </a:r>
                    </a:p>
                    <a:p>
                      <a:pPr marL="0" indent="179388"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период с 2009 по 2017г)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ед. (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2010, 2014)</a:t>
                      </a:r>
                    </a:p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ед. (2017г.) – поступят до 01.11.2017г.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367">
                <a:tc>
                  <a:txBody>
                    <a:bodyPr/>
                    <a:lstStyle/>
                    <a:p>
                      <a:pPr marL="0" indent="179388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обновлении подвижного состава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ед.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9" y="260652"/>
            <a:ext cx="8633173" cy="1296144"/>
          </a:xfrm>
        </p:spPr>
        <p:txBody>
          <a:bodyPr vert="horz" lIns="68374" tIns="34191" rIns="68374" bIns="34191" rtlCol="0" anchor="ctr">
            <a:noAutofit/>
          </a:bodyPr>
          <a:lstStyle/>
          <a:p>
            <a:pPr algn="ctr">
              <a:spcBef>
                <a:spcPts val="1000"/>
              </a:spcBef>
              <a:buSzPct val="80000"/>
              <a:buFont typeface="Arial" pitchFamily="34" charset="0"/>
            </a:pPr>
            <a:r>
              <a:rPr lang="ru-RU" sz="3000" b="1" dirty="0">
                <a:solidFill>
                  <a:srgbClr val="0066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предприятие </a:t>
            </a:r>
            <a:br>
              <a:rPr lang="ru-RU" sz="3000" b="1" dirty="0">
                <a:solidFill>
                  <a:srgbClr val="0066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66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«Тольяттинское пассажирское автотранспортное предприятие №3»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592621"/>
              </p:ext>
            </p:extLst>
          </p:nvPr>
        </p:nvGraphicFramePr>
        <p:xfrm>
          <a:off x="395537" y="1700814"/>
          <a:ext cx="8373618" cy="4681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3092"/>
                <a:gridCol w="1673652"/>
                <a:gridCol w="1676874"/>
              </a:tblGrid>
              <a:tr h="43204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885"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Дачи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Предприятие  осуществляет перевозки по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 маршрутам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маршрутам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 маршрутов  составляет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827,4 км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1060,04 км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выпуск на линию 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317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ед.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подвижных единиц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ед.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возраст подвижного состава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6,85 года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Самортизировано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подвижного состава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2009 по 2017г)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обновлении подвижного состава 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788" y="6351881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701" y="260648"/>
            <a:ext cx="7743852" cy="123556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городского пассажирского транспорта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37087006"/>
              </p:ext>
            </p:extLst>
          </p:nvPr>
        </p:nvGraphicFramePr>
        <p:xfrm>
          <a:off x="1043608" y="2132856"/>
          <a:ext cx="7215238" cy="437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056" y="332656"/>
            <a:ext cx="7872440" cy="99217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по отрасли «Транспорт»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870390"/>
              </p:ext>
            </p:extLst>
          </p:nvPr>
        </p:nvGraphicFramePr>
        <p:xfrm>
          <a:off x="400179" y="1628800"/>
          <a:ext cx="8492301" cy="454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1" tIns="45588" rIns="91171" bIns="45588" rtlCol="0" anchor="ctr"/>
          <a:lstStyle/>
          <a:p>
            <a:pPr algn="ctr" defTabSz="911549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6326415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1" tIns="45588" rIns="91171" bIns="45588" rtlCol="0" anchor="ctr"/>
          <a:lstStyle/>
          <a:p>
            <a:pPr algn="ctr" defTabSz="911549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496" y="-21916"/>
            <a:ext cx="7749008" cy="7691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171" tIns="45588" rIns="91171" bIns="45588" rtlCol="0">
            <a:spAutoFit/>
          </a:bodyPr>
          <a:lstStyle/>
          <a:p>
            <a:pPr algn="ctr" defTabSz="911549"/>
            <a:r>
              <a:rPr lang="ru-RU" sz="22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Схемы движения маршрутов регулярных</a:t>
            </a:r>
          </a:p>
          <a:p>
            <a:pPr algn="ctr" defTabSz="911549"/>
            <a:r>
              <a:rPr lang="ru-RU" sz="22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перевозок на </a:t>
            </a:r>
            <a:r>
              <a:rPr lang="ru-RU" sz="2200" b="1" dirty="0">
                <a:solidFill>
                  <a:srgbClr val="4F81BD">
                    <a:lumMod val="75000"/>
                  </a:srgbClr>
                </a:solidFill>
                <a:effectLst/>
                <a:latin typeface="Georgia" panose="02040502050405020303" pitchFamily="18" charset="0"/>
              </a:rPr>
              <a:t>садово-дачные</a:t>
            </a:r>
            <a:r>
              <a:rPr lang="ru-RU" sz="22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 массивы</a:t>
            </a:r>
          </a:p>
        </p:txBody>
      </p:sp>
      <p:graphicFrame>
        <p:nvGraphicFramePr>
          <p:cNvPr id="2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154318"/>
              </p:ext>
            </p:extLst>
          </p:nvPr>
        </p:nvGraphicFramePr>
        <p:xfrm>
          <a:off x="4932040" y="1268771"/>
          <a:ext cx="4032448" cy="4843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3507"/>
                <a:gridCol w="1044301"/>
                <a:gridCol w="1054640"/>
              </a:tblGrid>
              <a:tr h="64508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Перевозки пассажиров на садово-дачные массивы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5771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маршрутов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Сезонные</a:t>
                      </a:r>
                      <a:r>
                        <a:rPr lang="ru-RU" sz="1400" cap="none" spc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ru-RU" sz="1400" b="0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Межмуниципальные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388737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 них: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 «ТПАТП №3»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Организации иной формы собственности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автобусов</a:t>
                      </a:r>
                      <a:endParaRPr lang="ru-RU" sz="1400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</a:tr>
              <a:tr h="5960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 них: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 «ТПАТП №3»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Организации иной формы собственности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026" name="Picture 2" descr="C:\Users\antonenko.vv\Desktop\Фрагмен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2" y="1472340"/>
            <a:ext cx="4641339" cy="467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6326415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7" tIns="45596" rIns="91187" bIns="45596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496" y="236574"/>
            <a:ext cx="7749008" cy="4460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187" tIns="45596" rIns="91187" bIns="45596" rtlCol="0">
            <a:spAutoFit/>
          </a:bodyPr>
          <a:lstStyle/>
          <a:p>
            <a:pPr algn="ctr"/>
            <a:r>
              <a:rPr lang="ru-RU" sz="23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Действие транспортных карт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8015319"/>
              </p:ext>
            </p:extLst>
          </p:nvPr>
        </p:nvGraphicFramePr>
        <p:xfrm>
          <a:off x="681241" y="1124745"/>
          <a:ext cx="7975053" cy="485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650"/>
                <a:gridCol w="2852793"/>
                <a:gridCol w="2049303"/>
                <a:gridCol w="1902307"/>
              </a:tblGrid>
              <a:tr h="643591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Сезонные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 «ТПАТП №3»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Организации иной формы</a:t>
                      </a:r>
                      <a:r>
                        <a:rPr lang="ru-RU" sz="1800" b="0" baseline="0" dirty="0" smtClean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собственности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aseline="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7516">
                <a:tc v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25, 42д, 56, 252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129, 201</a:t>
                      </a:r>
                      <a:endParaRPr lang="ru-RU" sz="1800" dirty="0" smtClean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43591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Действуют все виды транспортных карт 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Действуют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</a:t>
                      </a:r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ранспортные карты учащегося и студента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630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Межмуниципальные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149д/292,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160/162, 161, 163/172, 167/277, 245д, 251/138д/159, 254/281/266, 273/319, 275, 291, 319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156/172к,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239, 268, 322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202, 206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7360">
                <a:tc vMerge="1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Действуют социальные карты жителя Самарской области, с 2017 г. при наличии транспортной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карты учащегося и справки с места учебы предоставляется льготная стоимость проезда в размере 50% от полной стоимости проезда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Действие транспортных карт не</a:t>
                      </a:r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распространяется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785" y="6278188"/>
            <a:ext cx="541378" cy="461414"/>
          </a:xfrm>
          <a:prstGeom prst="rect">
            <a:avLst/>
          </a:prstGeom>
          <a:noFill/>
        </p:spPr>
        <p:txBody>
          <a:bodyPr wrap="square" lIns="91187" tIns="45596" rIns="91187" bIns="45596" rtlCol="0">
            <a:spAutoFit/>
          </a:bodyPr>
          <a:lstStyle/>
          <a:p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3" tIns="45604" rIns="91203" bIns="45604" rtlCol="0" anchor="ctr"/>
          <a:lstStyle/>
          <a:p>
            <a:pPr algn="ctr" defTabSz="911894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6326415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3" tIns="45604" rIns="91203" bIns="45604" rtlCol="0" anchor="ctr"/>
          <a:lstStyle/>
          <a:p>
            <a:pPr algn="ctr" defTabSz="911894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496" y="41235"/>
            <a:ext cx="7749008" cy="70765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203" tIns="45604" rIns="91203" bIns="45604" rtlCol="0">
            <a:spAutoFit/>
          </a:bodyPr>
          <a:lstStyle/>
          <a:p>
            <a:pPr algn="ctr" defTabSz="911894"/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Приобретение в 2015 году 60 автобусов, работающих на газомоторном топливе в лизинг до 2020 г.</a:t>
            </a:r>
          </a:p>
        </p:txBody>
      </p:sp>
      <p:pic>
        <p:nvPicPr>
          <p:cNvPr id="15" name="Содержимое 8" descr="слайд 28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9692" y="1412784"/>
            <a:ext cx="5544616" cy="377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95536" y="5373216"/>
            <a:ext cx="8276490" cy="737176"/>
          </a:xfrm>
          <a:prstGeom prst="rect">
            <a:avLst/>
          </a:prstGeom>
        </p:spPr>
        <p:txBody>
          <a:bodyPr vert="horz" lIns="91203" tIns="45604" rIns="91203" bIns="45604" rtlCol="0" anchor="t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2200" b="1">
                <a:solidFill>
                  <a:srgbClr val="3F007E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indent="447706" algn="just" defTabSz="911894">
              <a:lnSpc>
                <a:spcPct val="50000"/>
              </a:lnSpc>
            </a:pP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ООО «НООТ» заключен МК на приобретение 60 </a:t>
            </a:r>
            <a:r>
              <a:rPr lang="ru-RU" sz="1500" b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низкопольных</a:t>
            </a: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автобусов</a:t>
            </a:r>
          </a:p>
          <a:p>
            <a:pPr indent="448033" algn="just" defTabSz="911894">
              <a:lnSpc>
                <a:spcPct val="50000"/>
              </a:lnSpc>
            </a:pP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сумму – </a:t>
            </a:r>
            <a:r>
              <a:rPr lang="ru-RU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714 079,0</a:t>
            </a: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тыс. руб. </a:t>
            </a:r>
          </a:p>
          <a:p>
            <a:pPr indent="448033" algn="just" defTabSz="911894">
              <a:lnSpc>
                <a:spcPct val="50000"/>
              </a:lnSpc>
            </a:pP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 одного автобуса с учётом лизинговых платежей – </a:t>
            </a:r>
            <a:r>
              <a:rPr lang="ru-RU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11 901</a:t>
            </a: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тыс. руб.</a:t>
            </a:r>
          </a:p>
          <a:p>
            <a:pPr indent="448033" algn="just" defTabSz="911894">
              <a:lnSpc>
                <a:spcPct val="50000"/>
              </a:lnSpc>
            </a:pP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Лизинговые платежи на 201</a:t>
            </a:r>
            <a:r>
              <a:rPr lang="en-US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 – </a:t>
            </a:r>
            <a:r>
              <a:rPr lang="ru-RU" sz="15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97 032,0  </a:t>
            </a:r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руб.</a:t>
            </a:r>
          </a:p>
          <a:p>
            <a:pPr algn="r" defTabSz="911894"/>
            <a:r>
              <a:rPr lang="ru-RU" sz="15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 defTabSz="911894"/>
            <a:r>
              <a:rPr lang="ru-RU" sz="1500" b="0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9"/>
            <a:ext cx="27951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0334" y="11"/>
            <a:ext cx="8856983" cy="1631062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 defTabSz="912583"/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Муниципальная программа </a:t>
            </a:r>
            <a:br>
              <a:rPr lang="ru-RU" sz="20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«Формирование беспрепятственного доступа инвалидов и </a:t>
            </a:r>
          </a:p>
          <a:p>
            <a:pPr algn="ctr" defTabSz="912583"/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других маломобильных групп населения к объектам социальной инфраструктуры на территории городского округа Тольятти на 2014-2020 годы»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779912" y="1628800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16847"/>
            <a:ext cx="3287318" cy="184911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pic>
        <p:nvPicPr>
          <p:cNvPr id="10" name="Picture 6" descr="C:\Users\antonenko.vv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9" y="187733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01885345"/>
              </p:ext>
            </p:extLst>
          </p:nvPr>
        </p:nvGraphicFramePr>
        <p:xfrm>
          <a:off x="290319" y="3068975"/>
          <a:ext cx="6874193" cy="309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24003" y="3212980"/>
            <a:ext cx="1368152" cy="338433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5858" y="5405166"/>
            <a:ext cx="1224136" cy="399988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44,6%)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27584" y="44624"/>
            <a:ext cx="7749008" cy="95390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235" tIns="45620" rIns="91235" bIns="4562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Приобретение 40 низкопольных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троллейбусов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в 2017 году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9592" y="5552819"/>
            <a:ext cx="8122426" cy="633689"/>
          </a:xfrm>
          <a:prstGeom prst="rect">
            <a:avLst/>
          </a:prstGeom>
        </p:spPr>
        <p:txBody>
          <a:bodyPr vert="horz" lIns="91235" tIns="45620" rIns="91235" bIns="45620" rtlCol="0" anchor="t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2200" b="1">
                <a:solidFill>
                  <a:srgbClr val="3F007E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SzPct val="80000"/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</a:pPr>
            <a:endParaRPr lang="ru-RU" sz="14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Объект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83" y="1013287"/>
            <a:ext cx="6365040" cy="43026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14483" y="5643578"/>
            <a:ext cx="571504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5" tIns="45620" rIns="91235" bIns="45620"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МК с ПАО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ТрансФин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-М» на сумму – 377 496 тыс. руб.,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на 2018 год – 74 622  тыс. руб.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788" y="6278179"/>
            <a:ext cx="56678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0087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0" rIns="91356" bIns="45680" rtlCol="0" anchor="ctr"/>
          <a:lstStyle/>
          <a:p>
            <a:pPr algn="ctr" defTabSz="913535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7" y="764704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0" rIns="91356" bIns="45680" rtlCol="0" anchor="ctr"/>
          <a:lstStyle/>
          <a:p>
            <a:pPr algn="ctr" defTabSz="913535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980728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0" rIns="91356" bIns="45680" rtlCol="0" anchor="ctr"/>
          <a:lstStyle/>
          <a:p>
            <a:pPr algn="ctr" defTabSz="913535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38" y="2642137"/>
            <a:ext cx="8470201" cy="1323358"/>
          </a:xfrm>
          <a:prstGeom prst="rect">
            <a:avLst/>
          </a:prstGeom>
          <a:noFill/>
        </p:spPr>
        <p:txBody>
          <a:bodyPr wrap="square" lIns="91356" tIns="45680" rIns="91356" bIns="45680" rtlCol="0">
            <a:spAutoFit/>
          </a:bodyPr>
          <a:lstStyle/>
          <a:p>
            <a:pPr algn="ctr" defTabSz="913535"/>
            <a:r>
              <a:rPr lang="ru-RU" sz="4000" b="1" dirty="0">
                <a:solidFill>
                  <a:srgbClr val="376092"/>
                </a:solidFill>
                <a:latin typeface="Georgia" panose="02040502050405020303" pitchFamily="18" charset="0"/>
              </a:rPr>
              <a:t>БЛАГОДАРИМ </a:t>
            </a:r>
          </a:p>
          <a:p>
            <a:pPr algn="ctr" defTabSz="913535"/>
            <a:r>
              <a:rPr lang="ru-RU" sz="4000" b="1" smtClean="0">
                <a:solidFill>
                  <a:srgbClr val="376092"/>
                </a:solidFill>
                <a:latin typeface="Georgia" panose="02040502050405020303" pitchFamily="18" charset="0"/>
              </a:rPr>
              <a:t>ЗА ВНИМАНИЕ</a:t>
            </a:r>
            <a:r>
              <a:rPr lang="ru-RU" sz="4000" b="1" dirty="0">
                <a:solidFill>
                  <a:srgbClr val="376092"/>
                </a:solidFill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6093298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80" rIns="91356" bIns="45680" rtlCol="0" anchor="ctr"/>
          <a:lstStyle/>
          <a:p>
            <a:pPr algn="ctr" defTabSz="913535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052746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52" rIns="91299" bIns="45652" rtlCol="0" anchor="ctr"/>
          <a:lstStyle/>
          <a:p>
            <a:pPr algn="ctr" defTabSz="912928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183" y="67296"/>
            <a:ext cx="8105634" cy="95397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299" tIns="45652" rIns="91299" bIns="45652" rtlCol="0">
            <a:spAutoFit/>
          </a:bodyPr>
          <a:lstStyle/>
          <a:p>
            <a:pPr algn="ctr" defTabSz="912928"/>
            <a:r>
              <a:rPr lang="ru-RU" sz="28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Муниципальная программа </a:t>
            </a:r>
          </a:p>
          <a:p>
            <a:pPr algn="ctr" defTabSz="912928"/>
            <a:r>
              <a:rPr lang="ru-RU" sz="28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включает в себя 5 подпрограмм: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9" tIns="45652" rIns="91299" bIns="45652" rtlCol="0" anchor="ctr"/>
          <a:lstStyle/>
          <a:p>
            <a:pPr algn="ctr" defTabSz="912928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786" y="6278176"/>
            <a:ext cx="279512" cy="461528"/>
          </a:xfrm>
          <a:prstGeom prst="rect">
            <a:avLst/>
          </a:prstGeom>
          <a:noFill/>
        </p:spPr>
        <p:txBody>
          <a:bodyPr wrap="square" lIns="91299" tIns="45652" rIns="91299" bIns="45652" rtlCol="0">
            <a:spAutoFit/>
          </a:bodyPr>
          <a:lstStyle/>
          <a:p>
            <a:pPr defTabSz="912928"/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graphicFrame>
        <p:nvGraphicFramePr>
          <p:cNvPr id="10" name="Объект 2" descr="Рамка для изображен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080129"/>
              </p:ext>
            </p:extLst>
          </p:nvPr>
        </p:nvGraphicFramePr>
        <p:xfrm>
          <a:off x="251520" y="1484786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 descr="Closeup of hand plugging cables into computer" title="Sample Picture"/>
          <p:cNvSpPr/>
          <p:nvPr/>
        </p:nvSpPr>
        <p:spPr>
          <a:xfrm>
            <a:off x="536727" y="3328950"/>
            <a:ext cx="1513635" cy="766122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</p:spPr>
        <p:style>
          <a:lnRef idx="0">
            <a:schemeClr val="accent4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pic>
        <p:nvPicPr>
          <p:cNvPr id="9" name="Picture 6" descr="C:\Users\antonenko.vv\Desktop\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5" y="239409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27951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764715"/>
            <a:ext cx="9147302" cy="1477174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 defTabSz="912583"/>
            <a:r>
              <a:rPr lang="ru-RU" sz="3000" b="1" dirty="0">
                <a:solidFill>
                  <a:srgbClr val="8F40D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МОДЕРНИЗАЦИЯ И РАЗВИТИЕ ДОРОГ </a:t>
            </a:r>
            <a:br>
              <a:rPr lang="ru-RU" sz="3000" b="1" dirty="0">
                <a:solidFill>
                  <a:srgbClr val="8F40D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8F40D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местного значения городского округа Тольятти</a:t>
            </a:r>
            <a:endParaRPr lang="ru-RU" sz="3000" b="1" dirty="0">
              <a:solidFill>
                <a:srgbClr val="8F40D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332658"/>
            <a:ext cx="5364088" cy="216024"/>
          </a:xfrm>
          <a:prstGeom prst="rect">
            <a:avLst/>
          </a:prstGeom>
          <a:gradFill flip="none" rotWithShape="1">
            <a:gsLst>
              <a:gs pos="13000">
                <a:srgbClr val="CC66FF"/>
              </a:gs>
              <a:gs pos="65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2276880"/>
            <a:ext cx="5364088" cy="216024"/>
          </a:xfrm>
          <a:prstGeom prst="rect">
            <a:avLst/>
          </a:prstGeom>
          <a:gradFill flip="none" rotWithShape="1">
            <a:gsLst>
              <a:gs pos="13000">
                <a:srgbClr val="CC66FF"/>
              </a:gs>
              <a:gs pos="65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13000">
                <a:srgbClr val="CC66FF"/>
              </a:gs>
              <a:gs pos="65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" y="11"/>
            <a:ext cx="9158737" cy="6857999"/>
          </a:xfrm>
          <a:prstGeom prst="rect">
            <a:avLst/>
          </a:prstGeom>
          <a:solidFill>
            <a:srgbClr val="FF99FF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pic>
        <p:nvPicPr>
          <p:cNvPr id="15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0" y="187733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85521337"/>
              </p:ext>
            </p:extLst>
          </p:nvPr>
        </p:nvGraphicFramePr>
        <p:xfrm>
          <a:off x="1036849" y="2657600"/>
          <a:ext cx="7085038" cy="37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940156" y="2852946"/>
            <a:ext cx="1336398" cy="369211"/>
          </a:xfrm>
          <a:prstGeom prst="rect">
            <a:avLst/>
          </a:prstGeom>
          <a:noFill/>
        </p:spPr>
        <p:txBody>
          <a:bodyPr wrap="none" lIns="91316" tIns="45660" rIns="91316" bIns="45660" rtlCol="0">
            <a:spAutoFit/>
          </a:bodyPr>
          <a:lstStyle/>
          <a:p>
            <a:r>
              <a:rPr lang="ru-RU" dirty="0" smtClean="0">
                <a:solidFill>
                  <a:srgbClr val="8F4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>
              <a:solidFill>
                <a:srgbClr val="8F4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3977" y="5805272"/>
            <a:ext cx="1016375" cy="399988"/>
          </a:xfrm>
          <a:prstGeom prst="rect">
            <a:avLst/>
          </a:prstGeom>
          <a:noFill/>
        </p:spPr>
        <p:txBody>
          <a:bodyPr wrap="none" lIns="91316" tIns="45660" rIns="91316" bIns="45660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(17,3%)</a:t>
            </a:r>
          </a:p>
        </p:txBody>
      </p:sp>
    </p:spTree>
    <p:extLst>
      <p:ext uri="{BB962C8B-B14F-4D97-AF65-F5344CB8AC3E}">
        <p14:creationId xmlns:p14="http://schemas.microsoft.com/office/powerpoint/2010/main" val="14670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27951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94649" y="1052736"/>
            <a:ext cx="5364088" cy="216024"/>
          </a:xfrm>
          <a:prstGeom prst="rect">
            <a:avLst/>
          </a:prstGeom>
          <a:gradFill flip="none" rotWithShape="1">
            <a:gsLst>
              <a:gs pos="13000">
                <a:srgbClr val="CC66FF"/>
              </a:gs>
              <a:gs pos="65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59449" y="6453336"/>
            <a:ext cx="5364088" cy="216024"/>
          </a:xfrm>
          <a:prstGeom prst="rect">
            <a:avLst/>
          </a:prstGeom>
          <a:gradFill flip="none" rotWithShape="1">
            <a:gsLst>
              <a:gs pos="13000">
                <a:srgbClr val="CC66FF"/>
              </a:gs>
              <a:gs pos="65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0"/>
            <a:ext cx="9158736" cy="6885384"/>
          </a:xfrm>
          <a:prstGeom prst="rect">
            <a:avLst/>
          </a:prstGeom>
          <a:solidFill>
            <a:srgbClr val="FF99FF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75" y="44624"/>
            <a:ext cx="8368251" cy="953954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33FF"/>
                </a:solidFill>
                <a:latin typeface="Georgia" panose="02040502050405020303" pitchFamily="18" charset="0"/>
              </a:rPr>
              <a:t>Доведено финансирование в сумме 23 786 тыс. руб. на следующие мероприятия:</a:t>
            </a:r>
            <a:endParaRPr lang="ru-RU" sz="2800" b="1" dirty="0">
              <a:solidFill>
                <a:srgbClr val="3F007E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0" y="260648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985368"/>
              </p:ext>
            </p:extLst>
          </p:nvPr>
        </p:nvGraphicFramePr>
        <p:xfrm>
          <a:off x="111490" y="1124744"/>
          <a:ext cx="9012048" cy="5748528"/>
        </p:xfrm>
        <a:graphic>
          <a:graphicData uri="http://schemas.openxmlformats.org/drawingml/2006/table">
            <a:tbl>
              <a:tblPr firstRow="1" firstCol="1" bandRow="1">
                <a:solidFill>
                  <a:srgbClr val="FFCCFF"/>
                </a:solidFill>
                <a:tableStyleId>{5C22544A-7EE6-4342-B048-85BDC9FD1C3A}</a:tableStyleId>
              </a:tblPr>
              <a:tblGrid>
                <a:gridCol w="6507716"/>
                <a:gridCol w="1323294"/>
                <a:gridCol w="1181038"/>
              </a:tblGrid>
              <a:tr h="434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работ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Доведено,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4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Корректировка проекта «Строительств автодороги по ул. Механизаторов от ул. Громовой до ул. Л. Чайкиной.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13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и строительство магистральной улицы общегородского значения регулируемого движения ул. Офицерской от Южное шоссе до ул. Ворошилова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4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капитального ремонта, ремонта автомобильных дорог, в т.ч. инженерные взыскания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20 228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4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и ремонт дворовых территорий многоквартирных домов и проездов к дворовым территориям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12 269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12 269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капитальный ремонт автомобильных дорог местного значения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83 680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Экспертное заключение по результатам проведения лабораторных испытаний асфальтобетонных покрытий проезжей части автодорог и тротуаров на объектах ремонта дорог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4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строительного контроля на объекте: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и строительство магистральной улицы общегородского значения регулируемого движения ул. Офицерской от Южное шоссе до ул. Ворошилова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4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по устройству ливневой канализации по ул. Лесная и б-</a:t>
                      </a:r>
                      <a:r>
                        <a:rPr lang="ru-RU" sz="1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</a:t>
                      </a: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лет Октября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бортового камня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4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«картами» верхнего слоя дорожного покрытия Борковского проезда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312" marR="623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7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279512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0334" y="1052744"/>
            <a:ext cx="8856983" cy="1077064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 defTabSz="912583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</a:t>
            </a:r>
            <a:endParaRPr lang="ru-RU" sz="32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69269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2204874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309320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" y="11"/>
            <a:ext cx="9158737" cy="6857999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pic>
        <p:nvPicPr>
          <p:cNvPr id="18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544917394"/>
              </p:ext>
            </p:extLst>
          </p:nvPr>
        </p:nvGraphicFramePr>
        <p:xfrm>
          <a:off x="1410973" y="2602788"/>
          <a:ext cx="7085038" cy="37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379527" y="2726123"/>
            <a:ext cx="1336398" cy="369211"/>
          </a:xfrm>
          <a:prstGeom prst="rect">
            <a:avLst/>
          </a:prstGeom>
          <a:noFill/>
        </p:spPr>
        <p:txBody>
          <a:bodyPr wrap="none" lIns="91316" tIns="45660" rIns="91316" bIns="45660" rtlCol="0">
            <a:spAutoFit/>
          </a:bodyPr>
          <a:lstStyle/>
          <a:p>
            <a:r>
              <a:rPr lang="ru-RU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9993" y="5733265"/>
            <a:ext cx="1201878" cy="399988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(22,9%)</a:t>
            </a:r>
          </a:p>
        </p:txBody>
      </p:sp>
    </p:spTree>
    <p:extLst>
      <p:ext uri="{BB962C8B-B14F-4D97-AF65-F5344CB8AC3E}">
        <p14:creationId xmlns:p14="http://schemas.microsoft.com/office/powerpoint/2010/main" val="25740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86" y="6278179"/>
            <a:ext cx="638790" cy="461495"/>
          </a:xfrm>
          <a:prstGeom prst="rect">
            <a:avLst/>
          </a:prstGeom>
          <a:noFill/>
        </p:spPr>
        <p:txBody>
          <a:bodyPr wrap="square" lIns="91267" tIns="45636" rIns="91267" bIns="45636" rtlCol="0">
            <a:spAutoFit/>
          </a:bodyPr>
          <a:lstStyle/>
          <a:p>
            <a:pPr defTabSz="912583"/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" y="11"/>
            <a:ext cx="9158737" cy="6857989"/>
          </a:xfrm>
          <a:prstGeom prst="rect">
            <a:avLst/>
          </a:prstGeom>
          <a:solidFill>
            <a:srgbClr val="99FF66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6" tIns="45660" rIns="91316" bIns="45660" spcCol="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0334" y="112840"/>
            <a:ext cx="8856983" cy="867776"/>
          </a:xfrm>
          <a:prstGeom prst="rect">
            <a:avLst/>
          </a:prstGeom>
        </p:spPr>
        <p:txBody>
          <a:bodyPr wrap="square" lIns="91283" tIns="45644" rIns="91283" bIns="45644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SzPct val="80000"/>
              <a:tabLst>
                <a:tab pos="202289" algn="l"/>
              </a:tabLst>
            </a:pPr>
            <a:r>
              <a:rPr lang="ru-RU" sz="28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Проектирование устройства </a:t>
            </a:r>
            <a:r>
              <a:rPr lang="ru-RU" sz="2800" b="1" dirty="0">
                <a:solidFill>
                  <a:srgbClr val="00B050"/>
                </a:solidFill>
                <a:latin typeface="Georgia" panose="02040502050405020303" pitchFamily="18" charset="0"/>
              </a:rPr>
              <a:t>линий наружного электроосвещения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6453336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4649" y="908720"/>
            <a:ext cx="5364088" cy="216024"/>
          </a:xfrm>
          <a:prstGeom prst="rect">
            <a:avLst/>
          </a:prstGeom>
          <a:gradFill flip="none" rotWithShape="1">
            <a:gsLst>
              <a:gs pos="24000">
                <a:srgbClr val="33CC33"/>
              </a:gs>
              <a:gs pos="47000">
                <a:srgbClr val="99FF6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7" tIns="45636" rIns="91267" bIns="45636" rtlCol="0" anchor="ctr"/>
          <a:lstStyle/>
          <a:p>
            <a:pPr algn="ctr" defTabSz="912583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6" descr="C:\Users\antonenko.vv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" y="116632"/>
            <a:ext cx="500085" cy="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en.zers-group.ru/dl_images/udb_photos/udb2-rec516-field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8" y="1142175"/>
            <a:ext cx="3597905" cy="241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Documents and Settings\demidova.mn\Рабочий стол\Для презентации\Безопасность\Освещение\IMAG31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237742"/>
            <a:ext cx="3425142" cy="504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211797494"/>
              </p:ext>
            </p:extLst>
          </p:nvPr>
        </p:nvGraphicFramePr>
        <p:xfrm>
          <a:off x="290319" y="3743295"/>
          <a:ext cx="5257676" cy="264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29912" y="3861055"/>
            <a:ext cx="1302129" cy="338433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r>
              <a:rPr lang="ru-RU" sz="16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25747" y="5817118"/>
            <a:ext cx="1125831" cy="369211"/>
          </a:xfrm>
          <a:prstGeom prst="rect">
            <a:avLst/>
          </a:prstGeom>
          <a:noFill/>
        </p:spPr>
        <p:txBody>
          <a:bodyPr wrap="square" lIns="91316" tIns="45660" rIns="91316" bIns="45660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(92,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10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оцесс 19: 16 x 9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ocess19_16x9_TP102888318" id="{50CD94BA-DE4D-4946-BD5A-37D8D127E15F}" vid="{05CF0736-5A83-4F52-8A17-02C64D6F33B3}"/>
    </a:ext>
  </a:extLst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иний и зеленый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14268</TotalTime>
  <Words>2223</Words>
  <Application>Microsoft Office PowerPoint</Application>
  <PresentationFormat>Экран (4:3)</PresentationFormat>
  <Paragraphs>451</Paragraphs>
  <Slides>41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41</vt:i4>
      </vt:variant>
    </vt:vector>
  </HeadingPairs>
  <TitlesOfParts>
    <vt:vector size="52" baseType="lpstr">
      <vt:lpstr>Office Theme</vt:lpstr>
      <vt:lpstr>Процесс 19: 16 x 9</vt:lpstr>
      <vt:lpstr>Воздушный поток</vt:lpstr>
      <vt:lpstr>1_Воздушный поток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светофорных объектов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предприятие  «Тольяттинское троллейбусное управление»</vt:lpstr>
      <vt:lpstr>Муниципальное предприятие  «Тольяттинское пассажирское автотранспортное предприятие №3»</vt:lpstr>
      <vt:lpstr>Развитие городского пассажирского транспорта</vt:lpstr>
      <vt:lpstr>Субсидии по отрасли «Транспорт»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МКУ «ЦОДД ГОТ»</dc:title>
  <dc:creator>SECDIRECTOR</dc:creator>
  <cp:lastModifiedBy>user</cp:lastModifiedBy>
  <cp:revision>608</cp:revision>
  <cp:lastPrinted>2015-06-16T05:50:33Z</cp:lastPrinted>
  <dcterms:created xsi:type="dcterms:W3CDTF">2014-06-05T04:32:32Z</dcterms:created>
  <dcterms:modified xsi:type="dcterms:W3CDTF">2017-09-19T12:32:15Z</dcterms:modified>
</cp:coreProperties>
</file>