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18" r:id="rId2"/>
    <p:sldId id="505" r:id="rId3"/>
    <p:sldId id="512" r:id="rId4"/>
    <p:sldId id="520" r:id="rId5"/>
    <p:sldId id="513" r:id="rId6"/>
    <p:sldId id="521" r:id="rId7"/>
    <p:sldId id="515" r:id="rId8"/>
    <p:sldId id="517" r:id="rId9"/>
    <p:sldId id="519" r:id="rId10"/>
  </p:sldIdLst>
  <p:sldSz cx="9144000" cy="7056438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B6B40"/>
    <a:srgbClr val="990000"/>
    <a:srgbClr val="000099"/>
    <a:srgbClr val="663300"/>
    <a:srgbClr val="FF9900"/>
    <a:srgbClr val="FFCC00"/>
    <a:srgbClr val="CC6600"/>
    <a:srgbClr val="DDDDDD"/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3" autoAdjust="0"/>
    <p:restoredTop sz="91990" autoAdjust="0"/>
  </p:normalViewPr>
  <p:slideViewPr>
    <p:cSldViewPr snapToGrid="0">
      <p:cViewPr>
        <p:scale>
          <a:sx n="70" d="100"/>
          <a:sy n="70" d="100"/>
        </p:scale>
        <p:origin x="-2814" y="-852"/>
      </p:cViewPr>
      <p:guideLst>
        <p:guide orient="horz" pos="2223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5CFB45E-02ED-44C6-BAEE-D198B7CF6D19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E172DAF-8203-41C5-A4F1-DA32E062C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8207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96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37A876-57EB-4AC0-8AB3-1E2430F1EDE2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6125"/>
            <a:ext cx="48275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801" y="4722416"/>
            <a:ext cx="5409562" cy="447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241"/>
            <a:ext cx="2928996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9A128F3-D863-46B3-8C90-934A8F49B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952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92338"/>
            <a:ext cx="7772400" cy="1512887"/>
          </a:xfrm>
          <a:noFill/>
        </p:spPr>
        <p:txBody>
          <a:bodyPr/>
          <a:lstStyle>
            <a:lvl1pPr>
              <a:defRPr smtClean="0"/>
            </a:lvl1pPr>
          </a:lstStyle>
          <a:p>
            <a:r>
              <a:rPr lang="ru-RU" smtClean="0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98913"/>
            <a:ext cx="6400800" cy="18034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ru-RU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99DFCAC-D6A5-4489-A217-9A800B9987EA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B0AFD9F-901E-44BB-BAA7-6E871B9C2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1466-8DDA-44A6-BA43-2715C676FA73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A56-23C1-49D8-BE11-FD62DB9A6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94A7-1C4C-4BF3-89EE-D6C7C7FF8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6BD2-F609-4686-A95F-D7DDF3FABC03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C564-4CFF-4A1D-81CA-50C26128E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DDC7-D42F-4EAC-BDA7-3ABA3C4F9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E54FC-960B-415C-AE9F-2067FC7E7260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CFCE-A9F1-4B05-B237-1A8A9772A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A29B7-DB76-4B71-9961-8435E39FC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82575"/>
            <a:ext cx="8229600" cy="6021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C7955-C3BE-441F-83E8-DF1B1A1B228E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80F22-1E2C-4067-A422-8AB3F502D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DFF9-A53B-427B-AAD1-AC898112B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46238"/>
            <a:ext cx="8229600" cy="4657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1FB5-0500-475E-BEDA-F2E1471D6A29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5F226-1CFA-439C-B6A5-A94338B01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487D-D73D-4989-84B9-DF5D46DF7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70BD-89A2-4A68-870D-94607EF71621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6496-9A8D-4E9F-87B9-AB1C0C31A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7BA7C-F8E5-4A16-903E-C8D8E92DC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42EDA-8D22-48AE-A0FE-E7CD2D9D2861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10F9-4366-4105-A106-7E34EFB31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DF31-83D6-4EA8-B209-0BCD02AE3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49F4-0E7E-44FC-AE47-9A087A5F4C51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3F43-75C9-4248-A5BA-BD4B45DC2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C26F-1048-4974-821A-25C48802E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9B2B-ABCB-4A9D-B976-45159B7FDEEA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8F1C-7870-4D7D-BFE9-D4FAEA79F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4955-031F-483D-85CD-75BF190F5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2BF8-2477-40A0-81CD-A30B9BF9451F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28C0-FB19-42B1-B95B-DB511D5C9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33E05-1C00-4216-AB60-A3D843667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95F4-249F-4547-85F1-CD92979A7D57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2B67-C87A-4642-9C3C-3B24E6D8A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AB23-9BF1-437A-B88B-D17CD9A1C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C628-8A7B-4844-8C7C-0F1BB3A449AC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AD61-A2A9-44A9-AF3B-BBD9DA27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A240-97E2-49B6-82B0-BCC39D237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5B31-E0CE-4C39-AF83-3CA774F22828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D748-BFDC-41B8-8D45-4BE2A7F18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9300-1134-4FEF-AA83-866637D43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8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89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0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0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93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4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5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5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03263"/>
          </a:xfrm>
          <a:prstGeom prst="rect">
            <a:avLst/>
          </a:prstGeom>
          <a:solidFill>
            <a:srgbClr val="1B6B4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6238"/>
            <a:ext cx="82296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D3A8599-EE0E-4A98-AB29-95CFAB2AB246}" type="datetime1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EDCFD74-4A5E-48D9-9FDD-C672E136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3EE749F-C02D-458C-905F-03A2D52C6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186" name="Прямоугольник 4"/>
          <p:cNvSpPr>
            <a:spLocks noChangeArrowheads="1"/>
          </p:cNvSpPr>
          <p:nvPr/>
        </p:nvSpPr>
        <p:spPr bwMode="auto">
          <a:xfrm>
            <a:off x="971550" y="0"/>
            <a:ext cx="1428750" cy="144463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5625740"/>
            <a:ext cx="9143999" cy="143069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defRPr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Докладчик: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Левин Сергей Юрьевич</a:t>
            </a:r>
            <a:endParaRPr lang="ru-RU" sz="18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eaLnBrk="0" hangingPunct="0">
              <a:defRPr/>
            </a:pPr>
            <a:endParaRPr lang="ru-RU" sz="18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Заместитель р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уководителя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департамента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по управлению муниципальным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имуществом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48218" y="3760655"/>
            <a:ext cx="2861395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51791"/>
            <a:ext cx="9143999" cy="1225775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643" y="651792"/>
            <a:ext cx="1479069" cy="16909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5232325"/>
            <a:ext cx="5724128" cy="1555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267744" y="799974"/>
            <a:ext cx="43924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7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5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  <a:endParaRPr lang="ru-RU" sz="25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pic>
        <p:nvPicPr>
          <p:cNvPr id="12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328" y="908590"/>
            <a:ext cx="1037699" cy="13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2420" y="2469843"/>
            <a:ext cx="84810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Общественные обсуждения проекта бюджета городского округа Тольятти на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2025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 и на плановый период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2026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2027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годов </a:t>
            </a:r>
            <a:endParaRPr lang="ru-RU" altLang="ko-KR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Департамента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по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управлению муниципальным имуществом</a:t>
            </a:r>
          </a:p>
          <a:p>
            <a:pPr algn="ctr" eaLnBrk="0" hangingPunct="0">
              <a:defRPr/>
            </a:pP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а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дминистрации городского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округа Тольятти</a:t>
            </a:r>
          </a:p>
        </p:txBody>
      </p:sp>
    </p:spTree>
    <p:extLst>
      <p:ext uri="{BB962C8B-B14F-4D97-AF65-F5344CB8AC3E}">
        <p14:creationId xmlns:p14="http://schemas.microsoft.com/office/powerpoint/2010/main" xmlns="" val="10380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7661" y="4125245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Программное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направление расходов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180 051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тыс. руб.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2012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бюджетных ассигнований на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2025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183 051 </a:t>
            </a: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тыс. руб.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23" y="4179432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Непрограммное направление расходов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3 000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руб.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04961" y="3127284"/>
            <a:ext cx="1352550" cy="997961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143627" y="3127284"/>
            <a:ext cx="1352550" cy="1048407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0" y="6438901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2911" y="3488525"/>
            <a:ext cx="3815189" cy="2254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45 898 тыс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. руб. 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«Развитие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органов местного самоуправления городского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округа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Тольятти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2023-2028гг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.»</a:t>
            </a:r>
          </a:p>
          <a:p>
            <a:pPr>
              <a:buFontTx/>
              <a:buChar char="-"/>
            </a:pPr>
            <a:endParaRPr lang="ru-RU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Программное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направление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180 051 тыс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. руб.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812" y="3488525"/>
            <a:ext cx="37052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118 613тыс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. руб. </a:t>
            </a:r>
          </a:p>
          <a:p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городского округа Тольятти «Молодой семье – доступное жилье» на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2014-2026гг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18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43061" y="2347415"/>
            <a:ext cx="1057275" cy="776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00776" y="2347416"/>
            <a:ext cx="1057275" cy="7767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58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4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800100"/>
            <a:ext cx="8705852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«Развитие органов местного самоуправления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городского округа Тольятти»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89405" y="1978925"/>
            <a:ext cx="8365189" cy="428539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1800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1800" dirty="0" smtClean="0">
                <a:solidFill>
                  <a:srgbClr val="002060"/>
                </a:solidFill>
              </a:rPr>
              <a:t>Направления </a:t>
            </a:r>
            <a:r>
              <a:rPr lang="ru-RU" sz="1800" dirty="0">
                <a:solidFill>
                  <a:srgbClr val="002060"/>
                </a:solidFill>
              </a:rPr>
              <a:t>расходов</a:t>
            </a:r>
            <a:endParaRPr lang="ru-RU" sz="1800" dirty="0" smtClean="0">
              <a:solidFill>
                <a:srgbClr val="002060"/>
              </a:solidFill>
            </a:endParaRPr>
          </a:p>
          <a:p>
            <a:pPr marL="342900" indent="-342900" algn="just">
              <a:buAutoNum type="arabicPeriod"/>
            </a:pPr>
            <a:r>
              <a:rPr lang="ru-RU" sz="1500" dirty="0" smtClean="0">
                <a:solidFill>
                  <a:schemeClr val="tx1"/>
                </a:solidFill>
              </a:rPr>
              <a:t>Оплата услуг по приему и переводу денежных средств физических лиц (платы) за пользование жилыми помещениями муниципального жилищного фонда (плата за наем) – </a:t>
            </a:r>
            <a:r>
              <a:rPr lang="ru-RU" sz="1500" b="1" dirty="0" smtClean="0">
                <a:solidFill>
                  <a:schemeClr val="tx1"/>
                </a:solidFill>
              </a:rPr>
              <a:t>310</a:t>
            </a:r>
            <a:r>
              <a:rPr lang="ru-RU" sz="1500" b="1" dirty="0" smtClean="0">
                <a:solidFill>
                  <a:schemeClr val="tx1"/>
                </a:solidFill>
              </a:rPr>
              <a:t> </a:t>
            </a:r>
            <a:r>
              <a:rPr lang="ru-RU" sz="1500" dirty="0" smtClean="0">
                <a:solidFill>
                  <a:schemeClr val="tx1"/>
                </a:solidFill>
              </a:rPr>
              <a:t>тыс. руб.;</a:t>
            </a:r>
          </a:p>
          <a:p>
            <a:pPr marL="342900" indent="-342900" algn="just">
              <a:buAutoNum type="arabicPeriod"/>
            </a:pPr>
            <a:r>
              <a:rPr lang="ru-RU" sz="1500" dirty="0" smtClean="0">
                <a:solidFill>
                  <a:schemeClr val="tx1"/>
                </a:solidFill>
              </a:rPr>
              <a:t>Оплата НДС </a:t>
            </a:r>
            <a:r>
              <a:rPr lang="ru-RU" sz="1500" dirty="0">
                <a:solidFill>
                  <a:schemeClr val="tx1"/>
                </a:solidFill>
              </a:rPr>
              <a:t>от реализации муниципального </a:t>
            </a:r>
            <a:r>
              <a:rPr lang="ru-RU" sz="1500" dirty="0" smtClean="0">
                <a:solidFill>
                  <a:schemeClr val="tx1"/>
                </a:solidFill>
              </a:rPr>
              <a:t>имущества и по </a:t>
            </a:r>
            <a:r>
              <a:rPr lang="ru-RU" sz="1500" dirty="0">
                <a:solidFill>
                  <a:schemeClr val="tx1"/>
                </a:solidFill>
              </a:rPr>
              <a:t>договорам </a:t>
            </a:r>
            <a:r>
              <a:rPr lang="ru-RU" sz="1500" dirty="0" smtClean="0">
                <a:solidFill>
                  <a:schemeClr val="tx1"/>
                </a:solidFill>
              </a:rPr>
              <a:t>аренды муниципального имущества, заключенных с физическими лицами  – </a:t>
            </a:r>
            <a:r>
              <a:rPr lang="ru-RU" sz="1500" b="1" dirty="0" smtClean="0">
                <a:solidFill>
                  <a:schemeClr val="tx1"/>
                </a:solidFill>
              </a:rPr>
              <a:t>7 240 </a:t>
            </a:r>
            <a:r>
              <a:rPr lang="ru-RU" sz="1500" dirty="0" smtClean="0">
                <a:solidFill>
                  <a:schemeClr val="tx1"/>
                </a:solidFill>
              </a:rPr>
              <a:t>тыс</a:t>
            </a:r>
            <a:r>
              <a:rPr lang="ru-RU" sz="1500" dirty="0" smtClean="0">
                <a:solidFill>
                  <a:schemeClr val="tx1"/>
                </a:solidFill>
              </a:rPr>
              <a:t>. руб.;</a:t>
            </a:r>
          </a:p>
          <a:p>
            <a:pPr marL="342900" indent="-342900" algn="just">
              <a:buAutoNum type="arabicPeriod"/>
            </a:pPr>
            <a:r>
              <a:rPr lang="ru-RU" sz="1500" dirty="0" smtClean="0">
                <a:solidFill>
                  <a:schemeClr val="tx1"/>
                </a:solidFill>
              </a:rPr>
              <a:t>Инвентаризация объектов недвижимости – </a:t>
            </a:r>
            <a:r>
              <a:rPr lang="ru-RU" sz="1500" b="1" dirty="0" smtClean="0">
                <a:solidFill>
                  <a:schemeClr val="tx1"/>
                </a:solidFill>
              </a:rPr>
              <a:t>7 575 </a:t>
            </a:r>
            <a:r>
              <a:rPr lang="ru-RU" sz="1500" dirty="0" smtClean="0">
                <a:solidFill>
                  <a:schemeClr val="tx1"/>
                </a:solidFill>
              </a:rPr>
              <a:t>тыс. руб.;</a:t>
            </a:r>
          </a:p>
          <a:p>
            <a:pPr marL="342900" indent="-342900" algn="just">
              <a:buAutoNum type="arabicPeriod"/>
            </a:pPr>
            <a:r>
              <a:rPr lang="ru-RU" sz="1500" dirty="0" smtClean="0">
                <a:solidFill>
                  <a:schemeClr val="tx1"/>
                </a:solidFill>
              </a:rPr>
              <a:t>Оценка муниципальной собственности – </a:t>
            </a:r>
            <a:r>
              <a:rPr lang="ru-RU" sz="1500" b="1" dirty="0" smtClean="0">
                <a:solidFill>
                  <a:schemeClr val="tx1"/>
                </a:solidFill>
              </a:rPr>
              <a:t>1 </a:t>
            </a:r>
            <a:r>
              <a:rPr lang="ru-RU" sz="1500" b="1" dirty="0" smtClean="0">
                <a:solidFill>
                  <a:schemeClr val="tx1"/>
                </a:solidFill>
              </a:rPr>
              <a:t>227 </a:t>
            </a:r>
            <a:r>
              <a:rPr lang="ru-RU" sz="1500" dirty="0" smtClean="0">
                <a:solidFill>
                  <a:schemeClr val="tx1"/>
                </a:solidFill>
              </a:rPr>
              <a:t>тыс. руб.;</a:t>
            </a:r>
          </a:p>
          <a:p>
            <a:pPr marL="342900" indent="-342900" algn="just">
              <a:buAutoNum type="arabicPeriod"/>
            </a:pPr>
            <a:r>
              <a:rPr lang="ru-RU" sz="1500" dirty="0" smtClean="0">
                <a:solidFill>
                  <a:schemeClr val="tx1"/>
                </a:solidFill>
              </a:rPr>
              <a:t>Оплата за нотариальные услуги  –  </a:t>
            </a:r>
            <a:r>
              <a:rPr lang="ru-RU" sz="1500" b="1" dirty="0" smtClean="0">
                <a:solidFill>
                  <a:schemeClr val="tx1"/>
                </a:solidFill>
              </a:rPr>
              <a:t>112</a:t>
            </a:r>
            <a:r>
              <a:rPr lang="ru-RU" sz="1500" dirty="0" smtClean="0">
                <a:solidFill>
                  <a:schemeClr val="tx1"/>
                </a:solidFill>
              </a:rPr>
              <a:t> </a:t>
            </a:r>
            <a:r>
              <a:rPr lang="ru-RU" sz="1500" dirty="0" smtClean="0">
                <a:solidFill>
                  <a:schemeClr val="tx1"/>
                </a:solidFill>
              </a:rPr>
              <a:t>тыс. руб.;</a:t>
            </a:r>
          </a:p>
          <a:p>
            <a:pPr marL="342900" indent="-342900" algn="just">
              <a:buAutoNum type="arabicPeriod"/>
            </a:pPr>
            <a:r>
              <a:rPr lang="ru-RU" sz="1500" dirty="0">
                <a:solidFill>
                  <a:schemeClr val="tx1"/>
                </a:solidFill>
              </a:rPr>
              <a:t>Оплата взносов на капитальный ремонт общего имущества в многоквартирных домов в доле муниципальной собственности</a:t>
            </a:r>
            <a:r>
              <a:rPr lang="ru-RU" sz="1500" dirty="0" smtClean="0">
                <a:solidFill>
                  <a:schemeClr val="tx1"/>
                </a:solidFill>
              </a:rPr>
              <a:t> – </a:t>
            </a:r>
            <a:r>
              <a:rPr lang="ru-RU" sz="1500" b="1" dirty="0" smtClean="0">
                <a:solidFill>
                  <a:schemeClr val="tx1"/>
                </a:solidFill>
              </a:rPr>
              <a:t>26 247</a:t>
            </a:r>
            <a:r>
              <a:rPr lang="ru-RU" sz="1500" dirty="0" smtClean="0">
                <a:solidFill>
                  <a:schemeClr val="tx1"/>
                </a:solidFill>
              </a:rPr>
              <a:t> </a:t>
            </a:r>
            <a:r>
              <a:rPr lang="ru-RU" sz="1500" dirty="0" smtClean="0">
                <a:solidFill>
                  <a:schemeClr val="tx1"/>
                </a:solidFill>
              </a:rPr>
              <a:t>тыс. руб.;</a:t>
            </a:r>
          </a:p>
          <a:p>
            <a:pPr marL="342900" indent="-342900" algn="just">
              <a:buAutoNum type="arabicPeriod"/>
            </a:pPr>
            <a:r>
              <a:rPr lang="ru-RU" sz="1500" dirty="0" smtClean="0">
                <a:solidFill>
                  <a:schemeClr val="tx1"/>
                </a:solidFill>
              </a:rPr>
              <a:t>Оплата содержания и коммунальных услуг 110 временно свободных жилых помещений муниципального жилищного фонда – </a:t>
            </a:r>
            <a:r>
              <a:rPr lang="ru-RU" sz="1500" b="1" dirty="0" smtClean="0">
                <a:solidFill>
                  <a:schemeClr val="tx1"/>
                </a:solidFill>
              </a:rPr>
              <a:t>2 </a:t>
            </a:r>
            <a:r>
              <a:rPr lang="ru-RU" sz="1500" b="1" dirty="0" smtClean="0">
                <a:solidFill>
                  <a:schemeClr val="tx1"/>
                </a:solidFill>
              </a:rPr>
              <a:t>785 </a:t>
            </a:r>
            <a:r>
              <a:rPr lang="ru-RU" sz="1500" dirty="0" smtClean="0">
                <a:solidFill>
                  <a:schemeClr val="tx1"/>
                </a:solidFill>
              </a:rPr>
              <a:t>тыс. руб.;</a:t>
            </a:r>
          </a:p>
          <a:p>
            <a:pPr marL="342900" indent="-342900" algn="just">
              <a:buAutoNum type="arabicPeriod"/>
            </a:pPr>
            <a:r>
              <a:rPr lang="ru-RU" sz="1500" dirty="0">
                <a:solidFill>
                  <a:schemeClr val="tx1"/>
                </a:solidFill>
              </a:rPr>
              <a:t>Расходы по твердым коммунальным отходам</a:t>
            </a:r>
            <a:r>
              <a:rPr lang="ru-RU" sz="1500" dirty="0" smtClean="0">
                <a:solidFill>
                  <a:schemeClr val="tx1"/>
                </a:solidFill>
              </a:rPr>
              <a:t> – </a:t>
            </a:r>
            <a:r>
              <a:rPr lang="ru-RU" sz="1500" b="1" dirty="0" smtClean="0">
                <a:solidFill>
                  <a:schemeClr val="tx1"/>
                </a:solidFill>
              </a:rPr>
              <a:t>208</a:t>
            </a:r>
            <a:r>
              <a:rPr lang="ru-RU" sz="1500" dirty="0" smtClean="0">
                <a:solidFill>
                  <a:schemeClr val="tx1"/>
                </a:solidFill>
              </a:rPr>
              <a:t> </a:t>
            </a:r>
            <a:r>
              <a:rPr lang="ru-RU" sz="1500" dirty="0" smtClean="0">
                <a:solidFill>
                  <a:schemeClr val="tx1"/>
                </a:solidFill>
              </a:rPr>
              <a:t>тыс. руб.;</a:t>
            </a:r>
          </a:p>
          <a:p>
            <a:pPr marL="342900" indent="-342900" algn="just">
              <a:buAutoNum type="arabicPeriod"/>
            </a:pPr>
            <a:r>
              <a:rPr lang="ru-RU" sz="1500" dirty="0">
                <a:solidFill>
                  <a:schemeClr val="tx1"/>
                </a:solidFill>
              </a:rPr>
              <a:t>Оказание услуг по вскрытию дверей и установке дверных замков на входные </a:t>
            </a:r>
            <a:r>
              <a:rPr lang="ru-RU" sz="1500" dirty="0" smtClean="0">
                <a:solidFill>
                  <a:schemeClr val="tx1"/>
                </a:solidFill>
              </a:rPr>
              <a:t>двери </a:t>
            </a:r>
            <a:r>
              <a:rPr lang="ru-RU" sz="1500" dirty="0">
                <a:solidFill>
                  <a:schemeClr val="tx1"/>
                </a:solidFill>
              </a:rPr>
              <a:t>– </a:t>
            </a:r>
            <a:r>
              <a:rPr lang="ru-RU" sz="1500" dirty="0" smtClean="0">
                <a:solidFill>
                  <a:schemeClr val="tx1"/>
                </a:solidFill>
              </a:rPr>
              <a:t> </a:t>
            </a:r>
            <a:r>
              <a:rPr lang="ru-RU" sz="1500" b="1" dirty="0" smtClean="0">
                <a:solidFill>
                  <a:schemeClr val="tx1"/>
                </a:solidFill>
              </a:rPr>
              <a:t>194</a:t>
            </a:r>
            <a:r>
              <a:rPr lang="ru-RU" sz="1500" dirty="0" smtClean="0">
                <a:solidFill>
                  <a:schemeClr val="tx1"/>
                </a:solidFill>
              </a:rPr>
              <a:t> </a:t>
            </a:r>
            <a:r>
              <a:rPr lang="ru-RU" sz="1500" dirty="0" smtClean="0">
                <a:solidFill>
                  <a:schemeClr val="tx1"/>
                </a:solidFill>
              </a:rPr>
              <a:t>тыс</a:t>
            </a:r>
            <a:r>
              <a:rPr lang="ru-RU" sz="1500" dirty="0">
                <a:solidFill>
                  <a:schemeClr val="tx1"/>
                </a:solidFill>
              </a:rPr>
              <a:t>. руб</a:t>
            </a:r>
            <a:r>
              <a:rPr lang="ru-RU" sz="15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AutoNum type="arabicPeriod"/>
            </a:pPr>
            <a:endParaRPr lang="ru-RU" sz="14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1800" dirty="0" smtClean="0">
                <a:solidFill>
                  <a:srgbClr val="002060"/>
                </a:solidFill>
              </a:rPr>
              <a:t>Итого: </a:t>
            </a:r>
            <a:r>
              <a:rPr lang="ru-RU" sz="1800" b="1" dirty="0" smtClean="0">
                <a:solidFill>
                  <a:srgbClr val="002060"/>
                </a:solidFill>
              </a:rPr>
              <a:t>45 898 </a:t>
            </a:r>
            <a:r>
              <a:rPr lang="ru-RU" sz="1800" dirty="0" smtClean="0">
                <a:solidFill>
                  <a:srgbClr val="002060"/>
                </a:solidFill>
              </a:rPr>
              <a:t>тыс</a:t>
            </a:r>
            <a:r>
              <a:rPr lang="ru-RU" sz="1800" dirty="0" smtClean="0">
                <a:solidFill>
                  <a:srgbClr val="002060"/>
                </a:solidFill>
              </a:rPr>
              <a:t>. руб.</a:t>
            </a:r>
          </a:p>
          <a:p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32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4" y="1314450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«Молодой семье  - доступное жилье» на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2014-2026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годы»,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11.10.2013 № 3155-п/1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38225" y="3042401"/>
            <a:ext cx="7286625" cy="296031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 smtClean="0">
                <a:solidFill>
                  <a:schemeClr val="tx1"/>
                </a:solidFill>
              </a:rPr>
              <a:t>      </a:t>
            </a:r>
            <a:r>
              <a:rPr lang="ru-RU" sz="1800" dirty="0">
                <a:solidFill>
                  <a:schemeClr val="tx1"/>
                </a:solidFill>
              </a:rPr>
              <a:t>За счет софинансирования из бюджета городского округа в сумме </a:t>
            </a:r>
            <a:r>
              <a:rPr lang="ru-RU" sz="2000" b="1" dirty="0" smtClean="0">
                <a:solidFill>
                  <a:schemeClr val="tx1"/>
                </a:solidFill>
              </a:rPr>
              <a:t>118 613 </a:t>
            </a:r>
            <a:r>
              <a:rPr lang="ru-RU" sz="1800" dirty="0" smtClean="0">
                <a:solidFill>
                  <a:schemeClr val="tx1"/>
                </a:solidFill>
              </a:rPr>
              <a:t>тыс</a:t>
            </a:r>
            <a:r>
              <a:rPr lang="ru-RU" sz="1800" dirty="0" smtClean="0">
                <a:solidFill>
                  <a:schemeClr val="tx1"/>
                </a:solidFill>
              </a:rPr>
              <a:t>. руб</a:t>
            </a:r>
            <a:r>
              <a:rPr lang="ru-RU" sz="1800" dirty="0">
                <a:solidFill>
                  <a:schemeClr val="tx1"/>
                </a:solidFill>
              </a:rPr>
              <a:t>. планируется обеспечить </a:t>
            </a:r>
            <a:r>
              <a:rPr lang="ru-RU" sz="1800" dirty="0" smtClean="0">
                <a:solidFill>
                  <a:schemeClr val="tx1"/>
                </a:solidFill>
              </a:rPr>
              <a:t>жильем         в </a:t>
            </a:r>
            <a:r>
              <a:rPr lang="ru-RU" sz="1800" dirty="0" smtClean="0">
                <a:solidFill>
                  <a:schemeClr val="tx1"/>
                </a:solidFill>
              </a:rPr>
              <a:t>2025 </a:t>
            </a:r>
            <a:r>
              <a:rPr lang="ru-RU" sz="1800" dirty="0" smtClean="0">
                <a:solidFill>
                  <a:schemeClr val="tx1"/>
                </a:solidFill>
              </a:rPr>
              <a:t>году </a:t>
            </a:r>
            <a:r>
              <a:rPr lang="ru-RU" sz="1800" dirty="0" smtClean="0">
                <a:solidFill>
                  <a:schemeClr val="tx1"/>
                </a:solidFill>
              </a:rPr>
              <a:t>342 </a:t>
            </a:r>
            <a:r>
              <a:rPr lang="ru-RU" sz="1800" dirty="0" smtClean="0">
                <a:solidFill>
                  <a:schemeClr val="tx1"/>
                </a:solidFill>
              </a:rPr>
              <a:t>молодых семей </a:t>
            </a:r>
            <a:r>
              <a:rPr lang="ru-RU" sz="1800" dirty="0">
                <a:solidFill>
                  <a:schemeClr val="tx1"/>
                </a:solidFill>
              </a:rPr>
              <a:t>по списку </a:t>
            </a:r>
            <a:r>
              <a:rPr lang="ru-RU" sz="1800" dirty="0" smtClean="0">
                <a:solidFill>
                  <a:schemeClr val="tx1"/>
                </a:solidFill>
              </a:rPr>
              <a:t>участников </a:t>
            </a:r>
            <a:r>
              <a:rPr lang="ru-RU" sz="1800" dirty="0">
                <a:solidFill>
                  <a:schemeClr val="tx1"/>
                </a:solidFill>
              </a:rPr>
              <a:t>подпрограммы </a:t>
            </a:r>
            <a:r>
              <a:rPr lang="ru-RU" sz="1800" dirty="0" smtClean="0">
                <a:solidFill>
                  <a:schemeClr val="tx1"/>
                </a:solidFill>
              </a:rPr>
              <a:t>«Молодой </a:t>
            </a:r>
            <a:r>
              <a:rPr lang="ru-RU" sz="1800" dirty="0">
                <a:solidFill>
                  <a:schemeClr val="tx1"/>
                </a:solidFill>
              </a:rPr>
              <a:t>семье - доступное </a:t>
            </a:r>
            <a:r>
              <a:rPr lang="ru-RU" sz="1800" dirty="0" smtClean="0">
                <a:solidFill>
                  <a:schemeClr val="tx1"/>
                </a:solidFill>
              </a:rPr>
              <a:t>жилье».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6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6</a:t>
            </a:r>
          </a:p>
          <a:p>
            <a:pPr>
              <a:defRPr/>
            </a:pP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7952" y="1027847"/>
            <a:ext cx="8705852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"Ремонт помещений, находящихся в муниципальной собственности городского округа Тольятти, на 2023 - 2027"</a:t>
            </a:r>
            <a:endParaRPr lang="ru-RU" sz="2000" dirty="0" smtClean="0">
              <a:solidFill>
                <a:srgbClr val="002060"/>
              </a:solidFill>
            </a:endParaRP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администрации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городского округа Тольятти </a:t>
            </a:r>
            <a:r>
              <a:rPr lang="ru-RU" sz="2000" dirty="0" smtClean="0">
                <a:solidFill>
                  <a:srgbClr val="002060"/>
                </a:solidFill>
              </a:rPr>
              <a:t>от </a:t>
            </a:r>
            <a:r>
              <a:rPr lang="ru-RU" sz="2000" dirty="0" smtClean="0">
                <a:solidFill>
                  <a:srgbClr val="002060"/>
                </a:solidFill>
              </a:rPr>
              <a:t>29.08.2022 </a:t>
            </a:r>
            <a:r>
              <a:rPr lang="en-US" sz="2000" dirty="0" smtClean="0">
                <a:solidFill>
                  <a:srgbClr val="002060"/>
                </a:solidFill>
              </a:rPr>
              <a:t>N 1907-</a:t>
            </a:r>
            <a:r>
              <a:rPr lang="ru-RU" sz="2000" dirty="0" err="1" smtClean="0">
                <a:solidFill>
                  <a:srgbClr val="002060"/>
                </a:solidFill>
              </a:rPr>
              <a:t>п</a:t>
            </a:r>
            <a:r>
              <a:rPr lang="ru-RU" sz="2000" dirty="0" smtClean="0">
                <a:solidFill>
                  <a:srgbClr val="002060"/>
                </a:solidFill>
              </a:rPr>
              <a:t>/1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38225" y="3042401"/>
            <a:ext cx="7286625" cy="296031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 smtClean="0">
                <a:solidFill>
                  <a:schemeClr val="tx1"/>
                </a:solidFill>
              </a:rPr>
              <a:t>      </a:t>
            </a:r>
            <a:r>
              <a:rPr lang="ru-RU" sz="1800" dirty="0">
                <a:solidFill>
                  <a:schemeClr val="tx1"/>
                </a:solidFill>
              </a:rPr>
              <a:t>За счет </a:t>
            </a:r>
            <a:r>
              <a:rPr lang="ru-RU" sz="1800" dirty="0" smtClean="0">
                <a:solidFill>
                  <a:schemeClr val="tx1"/>
                </a:solidFill>
              </a:rPr>
              <a:t>средств бюджета </a:t>
            </a:r>
            <a:r>
              <a:rPr lang="ru-RU" sz="1800" dirty="0">
                <a:solidFill>
                  <a:schemeClr val="tx1"/>
                </a:solidFill>
              </a:rPr>
              <a:t>городского округа в сумме </a:t>
            </a:r>
            <a:r>
              <a:rPr lang="ru-RU" sz="2000" b="1" dirty="0" smtClean="0">
                <a:solidFill>
                  <a:schemeClr val="tx1"/>
                </a:solidFill>
              </a:rPr>
              <a:t>15 540 </a:t>
            </a:r>
            <a:r>
              <a:rPr lang="ru-RU" sz="1800" dirty="0" smtClean="0">
                <a:solidFill>
                  <a:schemeClr val="tx1"/>
                </a:solidFill>
              </a:rPr>
              <a:t>тыс. руб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r>
              <a:rPr lang="ru-RU" sz="1800" dirty="0" smtClean="0">
                <a:solidFill>
                  <a:srgbClr val="002060"/>
                </a:solidFill>
              </a:rPr>
              <a:t>запланировано приведение </a:t>
            </a:r>
            <a:r>
              <a:rPr lang="ru-RU" sz="1800" b="1" dirty="0" smtClean="0">
                <a:solidFill>
                  <a:srgbClr val="002060"/>
                </a:solidFill>
              </a:rPr>
              <a:t>40</a:t>
            </a:r>
            <a:r>
              <a:rPr lang="ru-RU" sz="1800" dirty="0" smtClean="0">
                <a:solidFill>
                  <a:srgbClr val="002060"/>
                </a:solidFill>
              </a:rPr>
              <a:t> муниципальных помещений в технически исправное состояние для дальнейшего распределения администрацией городского округа Тольятти гражданам, нуждающимся в предоставлении жилых помещений в соответствии с действующим </a:t>
            </a:r>
            <a:r>
              <a:rPr lang="ru-RU" sz="1800" dirty="0" smtClean="0">
                <a:solidFill>
                  <a:srgbClr val="002060"/>
                </a:solidFill>
              </a:rPr>
              <a:t>законодательством.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6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7</a:t>
            </a:r>
          </a:p>
          <a:p>
            <a:pPr>
              <a:defRPr/>
            </a:pP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933450"/>
            <a:ext cx="870585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Непрограммное направление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3 000 тыс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. руб. 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0627" y="2183643"/>
            <a:ext cx="7877814" cy="364395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/>
            <a:r>
              <a:rPr lang="ru-RU" sz="1800" dirty="0" smtClean="0">
                <a:solidFill>
                  <a:schemeClr val="tx1"/>
                </a:solidFill>
              </a:rPr>
              <a:t>Расходы </a:t>
            </a:r>
            <a:r>
              <a:rPr lang="ru-RU" sz="1800" dirty="0">
                <a:solidFill>
                  <a:schemeClr val="tx1"/>
                </a:solidFill>
              </a:rPr>
              <a:t>на исполнение судебных актов – </a:t>
            </a:r>
            <a:r>
              <a:rPr lang="ru-RU" sz="1800" b="1" dirty="0" smtClean="0">
                <a:solidFill>
                  <a:schemeClr val="tx1"/>
                </a:solidFill>
              </a:rPr>
              <a:t>3</a:t>
            </a: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000 </a:t>
            </a:r>
            <a:r>
              <a:rPr lang="ru-RU" sz="1800" dirty="0">
                <a:solidFill>
                  <a:schemeClr val="tx1"/>
                </a:solidFill>
              </a:rPr>
              <a:t>тыс. руб.;</a:t>
            </a: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</a:rPr>
              <a:t>   </a:t>
            </a:r>
          </a:p>
          <a:p>
            <a:pPr lvl="0" algn="just"/>
            <a:endParaRPr lang="ru-RU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38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8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2422" y="3304011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2026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год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171 630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тыс. руб.</a:t>
            </a: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2024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4"/>
            <a:ext cx="8620126" cy="15900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kern="0" dirty="0" smtClean="0">
              <a:solidFill>
                <a:schemeClr val="accent2">
                  <a:lumMod val="75000"/>
                </a:schemeClr>
              </a:solidFill>
              <a:effectLst>
                <a:outerShdw dist="38100" dir="2700000" sx="1000" sy="1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dist="38100" dir="2700000" sx="1000" sy="1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dist="38100" dir="2700000" sx="1000" sy="1000" algn="tl">
                    <a:srgbClr val="000000"/>
                  </a:outerShdw>
                </a:effectLst>
              </a:rPr>
              <a:t>бюджетных ассигнований на плановый период</a:t>
            </a:r>
            <a:endParaRPr lang="ru-RU" sz="2400" kern="0" dirty="0">
              <a:solidFill>
                <a:schemeClr val="accent6">
                  <a:lumMod val="75000"/>
                </a:schemeClr>
              </a:solidFill>
              <a:effectLst>
                <a:outerShdw dist="38100" dir="2700000" sx="1000" sy="1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52987" y="3317698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2027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год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172 456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802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5232325"/>
            <a:ext cx="9143999" cy="1824113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48218" y="3760655"/>
            <a:ext cx="2861395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1690" y="2182269"/>
            <a:ext cx="860619" cy="107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763688" y="3544046"/>
            <a:ext cx="5616624" cy="601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Благодарим за внимание!</a:t>
            </a:r>
            <a:endParaRPr lang="ru-RU" sz="32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52120" y="2635868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635868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699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15958</TotalTime>
  <Words>566</Words>
  <Application>Microsoft Office PowerPoint</Application>
  <PresentationFormat>Произвольный</PresentationFormat>
  <Paragraphs>93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litvinova</dc:creator>
  <cp:lastModifiedBy>Евстифеева Татьяна  Александровна</cp:lastModifiedBy>
  <cp:revision>1668</cp:revision>
  <cp:lastPrinted>2023-09-11T04:50:12Z</cp:lastPrinted>
  <dcterms:created xsi:type="dcterms:W3CDTF">2009-10-28T17:01:45Z</dcterms:created>
  <dcterms:modified xsi:type="dcterms:W3CDTF">2024-09-10T12:00:50Z</dcterms:modified>
</cp:coreProperties>
</file>