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518" r:id="rId2"/>
    <p:sldId id="505" r:id="rId3"/>
    <p:sldId id="512" r:id="rId4"/>
    <p:sldId id="520" r:id="rId5"/>
    <p:sldId id="513" r:id="rId6"/>
    <p:sldId id="521" r:id="rId7"/>
    <p:sldId id="515" r:id="rId8"/>
    <p:sldId id="517" r:id="rId9"/>
    <p:sldId id="519" r:id="rId10"/>
  </p:sldIdLst>
  <p:sldSz cx="9144000" cy="7056438"/>
  <p:notesSz cx="6761163" cy="9942513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bg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bg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bg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bg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bg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bg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bg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bg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bg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1B6B40"/>
    <a:srgbClr val="990000"/>
    <a:srgbClr val="000099"/>
    <a:srgbClr val="663300"/>
    <a:srgbClr val="FF9900"/>
    <a:srgbClr val="FFCC00"/>
    <a:srgbClr val="CC6600"/>
    <a:srgbClr val="DDDDDD"/>
    <a:srgbClr val="EAEAEA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C4B1156A-380E-4F78-BDF5-A606A8083BF9}" styleName="Средний стиль 4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6013" autoAdjust="0"/>
    <p:restoredTop sz="91990" autoAdjust="0"/>
  </p:normalViewPr>
  <p:slideViewPr>
    <p:cSldViewPr snapToGrid="0">
      <p:cViewPr>
        <p:scale>
          <a:sx n="70" d="100"/>
          <a:sy n="70" d="100"/>
        </p:scale>
        <p:origin x="-2814" y="-852"/>
      </p:cViewPr>
      <p:guideLst>
        <p:guide orient="horz" pos="2223"/>
        <p:guide pos="2880"/>
      </p:guideLst>
    </p:cSldViewPr>
  </p:slideViewPr>
  <p:outlineViewPr>
    <p:cViewPr>
      <p:scale>
        <a:sx n="100" d="100"/>
        <a:sy n="10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11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0574" cy="4976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21" tIns="45661" rIns="91321" bIns="45661" numCol="1" anchor="t" anchorCtr="0" compatLnSpc="1">
            <a:prstTxWarp prst="textNoShape">
              <a:avLst/>
            </a:prstTxWarp>
          </a:bodyPr>
          <a:lstStyle>
            <a:lvl1pPr eaLnBrk="0" hangingPunct="0">
              <a:lnSpc>
                <a:spcPct val="100000"/>
              </a:lnSpc>
              <a:defRPr sz="120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29010" y="0"/>
            <a:ext cx="2930574" cy="4976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21" tIns="45661" rIns="91321" bIns="45661" numCol="1" anchor="t" anchorCtr="0" compatLnSpc="1">
            <a:prstTxWarp prst="textNoShape">
              <a:avLst/>
            </a:prstTxWarp>
          </a:bodyPr>
          <a:lstStyle>
            <a:lvl1pPr algn="r" eaLnBrk="0" hangingPunct="0">
              <a:lnSpc>
                <a:spcPct val="100000"/>
              </a:lnSpc>
              <a:defRPr sz="120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F5CFB45E-02ED-44C6-BAEE-D198B7CF6D19}" type="datetimeFigureOut">
              <a:rPr lang="ru-RU"/>
              <a:pPr>
                <a:defRPr/>
              </a:pPr>
              <a:t>10.09.2024</a:t>
            </a:fld>
            <a:endParaRPr lang="ru-RU"/>
          </a:p>
        </p:txBody>
      </p:sp>
      <p:sp>
        <p:nvSpPr>
          <p:cNvPr id="1095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3241"/>
            <a:ext cx="2930574" cy="4976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21" tIns="45661" rIns="91321" bIns="45661" numCol="1" anchor="b" anchorCtr="0" compatLnSpc="1">
            <a:prstTxWarp prst="textNoShape">
              <a:avLst/>
            </a:prstTxWarp>
          </a:bodyPr>
          <a:lstStyle>
            <a:lvl1pPr eaLnBrk="0" hangingPunct="0">
              <a:lnSpc>
                <a:spcPct val="100000"/>
              </a:lnSpc>
              <a:defRPr sz="120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95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29010" y="9443241"/>
            <a:ext cx="2930574" cy="4976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21" tIns="45661" rIns="91321" bIns="45661" numCol="1" anchor="b" anchorCtr="0" compatLnSpc="1">
            <a:prstTxWarp prst="textNoShape">
              <a:avLst/>
            </a:prstTxWarp>
          </a:bodyPr>
          <a:lstStyle>
            <a:lvl1pPr algn="r" eaLnBrk="0" hangingPunct="0">
              <a:lnSpc>
                <a:spcPct val="100000"/>
              </a:lnSpc>
              <a:defRPr sz="120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4E172DAF-8203-41C5-A4F1-DA32E062C7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982076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28996" cy="4976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30" tIns="46615" rIns="93230" bIns="46615" numCol="1" anchor="t" anchorCtr="0" compatLnSpc="1">
            <a:prstTxWarp prst="textNoShape">
              <a:avLst/>
            </a:prstTxWarp>
          </a:bodyPr>
          <a:lstStyle>
            <a:lvl1pPr defTabSz="932237" eaLnBrk="0" hangingPunct="0">
              <a:lnSpc>
                <a:spcPct val="100000"/>
              </a:lnSpc>
              <a:defRPr sz="120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29010" y="0"/>
            <a:ext cx="2930574" cy="4976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30" tIns="46615" rIns="93230" bIns="46615" numCol="1" anchor="t" anchorCtr="0" compatLnSpc="1">
            <a:prstTxWarp prst="textNoShape">
              <a:avLst/>
            </a:prstTxWarp>
          </a:bodyPr>
          <a:lstStyle>
            <a:lvl1pPr algn="r" defTabSz="932237" eaLnBrk="0" hangingPunct="0">
              <a:lnSpc>
                <a:spcPct val="100000"/>
              </a:lnSpc>
              <a:defRPr sz="120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FD37A876-57EB-4AC0-8AB3-1E2430F1EDE2}" type="datetimeFigureOut">
              <a:rPr lang="ru-RU"/>
              <a:pPr>
                <a:defRPr/>
              </a:pPr>
              <a:t>10.09.2024</a:t>
            </a:fld>
            <a:endParaRPr lang="ru-RU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66788" y="746125"/>
            <a:ext cx="4827587" cy="37258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5801" y="4722416"/>
            <a:ext cx="5409562" cy="44743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30" tIns="46615" rIns="93230" bIns="466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460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3241"/>
            <a:ext cx="2928996" cy="4976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30" tIns="46615" rIns="93230" bIns="46615" numCol="1" anchor="b" anchorCtr="0" compatLnSpc="1">
            <a:prstTxWarp prst="textNoShape">
              <a:avLst/>
            </a:prstTxWarp>
          </a:bodyPr>
          <a:lstStyle>
            <a:lvl1pPr defTabSz="932237" eaLnBrk="0" hangingPunct="0">
              <a:lnSpc>
                <a:spcPct val="100000"/>
              </a:lnSpc>
              <a:defRPr sz="120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60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29010" y="9443241"/>
            <a:ext cx="2930574" cy="4976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30" tIns="46615" rIns="93230" bIns="46615" numCol="1" anchor="b" anchorCtr="0" compatLnSpc="1">
            <a:prstTxWarp prst="textNoShape">
              <a:avLst/>
            </a:prstTxWarp>
          </a:bodyPr>
          <a:lstStyle>
            <a:lvl1pPr algn="r" defTabSz="932237" eaLnBrk="0" hangingPunct="0">
              <a:lnSpc>
                <a:spcPct val="100000"/>
              </a:lnSpc>
              <a:defRPr sz="120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F9A128F3-D863-46B3-8C90-934A8F49B96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1952154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92338"/>
            <a:ext cx="7772400" cy="1512887"/>
          </a:xfrm>
          <a:noFill/>
        </p:spPr>
        <p:txBody>
          <a:bodyPr/>
          <a:lstStyle>
            <a:lvl1pPr>
              <a:defRPr smtClean="0"/>
            </a:lvl1pPr>
          </a:lstStyle>
          <a:p>
            <a:r>
              <a:rPr lang="ru-RU" smtClean="0"/>
              <a:t>Образец заголовка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998913"/>
            <a:ext cx="6400800" cy="1803400"/>
          </a:xfrm>
        </p:spPr>
        <p:txBody>
          <a:bodyPr/>
          <a:lstStyle>
            <a:lvl1pPr marL="0" indent="0" algn="ctr">
              <a:buFontTx/>
              <a:buNone/>
              <a:defRPr smtClean="0"/>
            </a:lvl1pPr>
          </a:lstStyle>
          <a:p>
            <a:r>
              <a:rPr lang="ru-RU" smtClean="0"/>
              <a:t>Образец подзаголовка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z="1400"/>
            </a:lvl1pPr>
          </a:lstStyle>
          <a:p>
            <a:pPr>
              <a:defRPr/>
            </a:pPr>
            <a:fld id="{799DFCAC-D6A5-4489-A217-9A800B9987EA}" type="datetime1">
              <a:rPr lang="ru-RU"/>
              <a:pPr>
                <a:defRPr/>
              </a:pPr>
              <a:t>10.09.2024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fld id="{4B0AFD9F-901E-44BB-BAA7-6E871B9C2AD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A91466-8DDA-44A6-BA43-2715C676FA73}" type="datetime1">
              <a:rPr lang="ru-RU"/>
              <a:pPr>
                <a:defRPr/>
              </a:pPr>
              <a:t>10.09.2024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C2DA56-23C1-49D8-BE11-FD62DB9A6B9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E394A7-1C4C-4BF3-89EE-D6C7C7FF886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C36BD2-F609-4686-A95F-D7DDF3FABC03}" type="datetime1">
              <a:rPr lang="ru-RU"/>
              <a:pPr>
                <a:defRPr/>
              </a:pPr>
              <a:t>10.09.2024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5DC564-4CFF-4A1D-81CA-50C26128EA6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83DDC7-D42F-4EAC-BDA7-3ABA3C4F970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BE54FC-960B-415C-AE9F-2067FC7E7260}" type="datetime1">
              <a:rPr lang="ru-RU"/>
              <a:pPr>
                <a:defRPr/>
              </a:pPr>
              <a:t>10.09.2024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C0CFCE-A9F1-4B05-B237-1A8A9772A0B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3A29B7-DB76-4B71-9961-8435E39FC50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82575"/>
            <a:ext cx="8229600" cy="60213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7C7955-C3BE-441F-83E8-DF1B1A1B228E}" type="datetime1">
              <a:rPr lang="ru-RU"/>
              <a:pPr>
                <a:defRPr/>
              </a:pPr>
              <a:t>10.09.2024</a:t>
            </a:fld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B80F22-1E2C-4067-A422-8AB3F502D2C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0ADFF9-A53B-427B-AAD1-AC898112B80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032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46238"/>
            <a:ext cx="8229600" cy="4657725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721FB5-0500-475E-BEDA-F2E1471D6A29}" type="datetime1">
              <a:rPr lang="ru-RU"/>
              <a:pPr>
                <a:defRPr/>
              </a:pPr>
              <a:t>10.09.2024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C5F226-1CFA-439C-B6A5-A94338B014E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26487D-D73D-4989-84B9-DF5D46DF710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6970BD-89A2-4A68-870D-94607EF71621}" type="datetime1">
              <a:rPr lang="ru-RU"/>
              <a:pPr>
                <a:defRPr/>
              </a:pPr>
              <a:t>10.09.2024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1C6496-9A8D-4E9F-87B9-AB1C0C31AE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D7BA7C-F8E5-4A16-903E-C8D8E92DC71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D42EDA-8D22-48AE-A0FE-E7CD2D9D2861}" type="datetime1">
              <a:rPr lang="ru-RU"/>
              <a:pPr>
                <a:defRPr/>
              </a:pPr>
              <a:t>10.09.2024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2C10F9-4366-4105-A106-7E34EFB31B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C4DF31-83D6-4EA8-B209-0BCD02AE3C5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0F49F4-0E7E-44FC-AE47-9A087A5F4C51}" type="datetime1">
              <a:rPr lang="ru-RU"/>
              <a:pPr>
                <a:defRPr/>
              </a:pPr>
              <a:t>10.09.2024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2F3F43-75C9-4248-A5BA-BD4B45DC2D8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D7C26F-1048-4974-821A-25C48802E72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CD9B2B-ABCB-4A9D-B976-45159B7FDEEA}" type="datetime1">
              <a:rPr lang="ru-RU"/>
              <a:pPr>
                <a:defRPr/>
              </a:pPr>
              <a:t>10.09.2024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3D8F1C-7870-4D7D-BFE9-D4FAEA79FB7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434955-031F-483D-85CD-75BF190F50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F82BF8-2477-40A0-81CD-A30B9BF9451F}" type="datetime1">
              <a:rPr lang="ru-RU"/>
              <a:pPr>
                <a:defRPr/>
              </a:pPr>
              <a:t>10.09.2024</a:t>
            </a:fld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4928C0-FB19-42B1-B95B-DB511D5C99F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B33E05-1C00-4216-AB60-A3D84366738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8895F4-249F-4547-85F1-CD92979A7D57}" type="datetime1">
              <a:rPr lang="ru-RU"/>
              <a:pPr>
                <a:defRPr/>
              </a:pPr>
              <a:t>10.09.2024</a:t>
            </a:fld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4B2B67-C87A-4642-9C3C-3B24E6D8AB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97AB23-9BF1-437A-B88B-D17CD9A1CD1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15C628-8A7B-4844-8C7C-0F1BB3A449AC}" type="datetime1">
              <a:rPr lang="ru-RU"/>
              <a:pPr>
                <a:defRPr/>
              </a:pPr>
              <a:t>10.09.2024</a:t>
            </a:fld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69AD61-A2A9-44A9-AF3B-BBD9DA27F3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58A240-97E2-49B6-82B0-BCC39D237C6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275B31-E0CE-4C39-AF83-3CA774F22828}" type="datetime1">
              <a:rPr lang="ru-RU"/>
              <a:pPr>
                <a:defRPr/>
              </a:pPr>
              <a:t>10.09.2024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D0D748-BFDC-41B8-8D45-4BE2A7F1839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D29300-1134-4FEF-AA83-866637D433C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Прямая соединительная линия 9"/>
          <p:cNvCxnSpPr/>
          <p:nvPr/>
        </p:nvCxnSpPr>
        <p:spPr>
          <a:xfrm rot="5400000">
            <a:off x="504825" y="6772275"/>
            <a:ext cx="571500" cy="0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188" name="Прямоугольник 13"/>
          <p:cNvSpPr>
            <a:spLocks noChangeArrowheads="1"/>
          </p:cNvSpPr>
          <p:nvPr/>
        </p:nvSpPr>
        <p:spPr bwMode="auto">
          <a:xfrm>
            <a:off x="3071813" y="6486525"/>
            <a:ext cx="3571875" cy="571500"/>
          </a:xfrm>
          <a:prstGeom prst="rect">
            <a:avLst/>
          </a:prstGeom>
          <a:solidFill>
            <a:srgbClr val="1B6B40"/>
          </a:solidFill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algn="ctr" defTabSz="957263">
              <a:defRPr/>
            </a:pPr>
            <a:endParaRPr lang="ru-RU" sz="1800">
              <a:solidFill>
                <a:srgbClr val="FFFFFF"/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50189" name="Заголовок 1"/>
          <p:cNvSpPr txBox="1">
            <a:spLocks/>
          </p:cNvSpPr>
          <p:nvPr/>
        </p:nvSpPr>
        <p:spPr bwMode="auto">
          <a:xfrm>
            <a:off x="3143250" y="6557963"/>
            <a:ext cx="3286125" cy="500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5782" tIns="47891" rIns="95782" bIns="47891"/>
          <a:lstStyle/>
          <a:p>
            <a:pPr defTabSz="957263">
              <a:defRPr/>
            </a:pPr>
            <a:endParaRPr lang="ru-RU" sz="1300">
              <a:latin typeface="Calibri" pitchFamily="34" charset="0"/>
              <a:cs typeface="Arial" pitchFamily="34" charset="0"/>
            </a:endParaRPr>
          </a:p>
        </p:txBody>
      </p:sp>
      <p:sp>
        <p:nvSpPr>
          <p:cNvPr id="50190" name="Прямоугольник 15"/>
          <p:cNvSpPr>
            <a:spLocks noChangeArrowheads="1"/>
          </p:cNvSpPr>
          <p:nvPr/>
        </p:nvSpPr>
        <p:spPr bwMode="auto">
          <a:xfrm>
            <a:off x="6643688" y="6486525"/>
            <a:ext cx="71437" cy="571500"/>
          </a:xfrm>
          <a:prstGeom prst="rect">
            <a:avLst/>
          </a:prstGeom>
          <a:solidFill>
            <a:srgbClr val="FFC000"/>
          </a:solidFill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algn="ctr" defTabSz="957263">
              <a:defRPr/>
            </a:pPr>
            <a:endParaRPr lang="ru-RU" sz="1800">
              <a:solidFill>
                <a:srgbClr val="FFFFFF"/>
              </a:solidFill>
              <a:latin typeface="Calibri" pitchFamily="34" charset="0"/>
              <a:cs typeface="Arial" pitchFamily="34" charset="0"/>
            </a:endParaRPr>
          </a:p>
        </p:txBody>
      </p:sp>
      <p:pic>
        <p:nvPicPr>
          <p:cNvPr id="1030" name="Рисунок 10" descr="logo.jpg"/>
          <p:cNvPicPr>
            <a:picLocks noChangeAspect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1042988" y="6427788"/>
            <a:ext cx="1296987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2" name="Прямая соединительная линия 9"/>
          <p:cNvCxnSpPr/>
          <p:nvPr/>
        </p:nvCxnSpPr>
        <p:spPr>
          <a:xfrm rot="5400000">
            <a:off x="504825" y="6772275"/>
            <a:ext cx="571500" cy="0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193" name="Прямоугольник 13"/>
          <p:cNvSpPr>
            <a:spLocks noChangeArrowheads="1"/>
          </p:cNvSpPr>
          <p:nvPr/>
        </p:nvSpPr>
        <p:spPr bwMode="auto">
          <a:xfrm>
            <a:off x="3071813" y="6486525"/>
            <a:ext cx="3571875" cy="571500"/>
          </a:xfrm>
          <a:prstGeom prst="rect">
            <a:avLst/>
          </a:prstGeom>
          <a:solidFill>
            <a:srgbClr val="1B6B40"/>
          </a:solidFill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algn="ctr" defTabSz="957263">
              <a:defRPr/>
            </a:pPr>
            <a:endParaRPr lang="ru-RU" sz="1800">
              <a:solidFill>
                <a:srgbClr val="FFFFFF"/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50194" name="Заголовок 1"/>
          <p:cNvSpPr txBox="1">
            <a:spLocks/>
          </p:cNvSpPr>
          <p:nvPr/>
        </p:nvSpPr>
        <p:spPr bwMode="auto">
          <a:xfrm>
            <a:off x="3143250" y="6557963"/>
            <a:ext cx="3286125" cy="500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5782" tIns="47891" rIns="95782" bIns="47891"/>
          <a:lstStyle/>
          <a:p>
            <a:pPr defTabSz="957263">
              <a:defRPr/>
            </a:pPr>
            <a:endParaRPr lang="ru-RU" sz="1300">
              <a:latin typeface="Calibri" pitchFamily="34" charset="0"/>
              <a:cs typeface="Arial" pitchFamily="34" charset="0"/>
            </a:endParaRPr>
          </a:p>
        </p:txBody>
      </p:sp>
      <p:sp>
        <p:nvSpPr>
          <p:cNvPr id="50195" name="Прямоугольник 15"/>
          <p:cNvSpPr>
            <a:spLocks noChangeArrowheads="1"/>
          </p:cNvSpPr>
          <p:nvPr/>
        </p:nvSpPr>
        <p:spPr bwMode="auto">
          <a:xfrm>
            <a:off x="6643688" y="6486525"/>
            <a:ext cx="71437" cy="571500"/>
          </a:xfrm>
          <a:prstGeom prst="rect">
            <a:avLst/>
          </a:prstGeom>
          <a:solidFill>
            <a:srgbClr val="FFC000"/>
          </a:solidFill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algn="ctr" defTabSz="957263">
              <a:defRPr/>
            </a:pPr>
            <a:endParaRPr lang="ru-RU" sz="1800">
              <a:solidFill>
                <a:srgbClr val="FFFFFF"/>
              </a:solidFill>
              <a:latin typeface="Calibri" pitchFamily="34" charset="0"/>
              <a:cs typeface="Arial" pitchFamily="34" charset="0"/>
            </a:endParaRPr>
          </a:p>
        </p:txBody>
      </p:sp>
      <p:pic>
        <p:nvPicPr>
          <p:cNvPr id="1035" name="Рисунок 10" descr="logo.jpg"/>
          <p:cNvPicPr>
            <a:picLocks noChangeAspect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1042988" y="6427788"/>
            <a:ext cx="1296987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703263"/>
          </a:xfrm>
          <a:prstGeom prst="rect">
            <a:avLst/>
          </a:prstGeom>
          <a:solidFill>
            <a:srgbClr val="1B6B40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3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46238"/>
            <a:ext cx="8229600" cy="465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26200"/>
            <a:ext cx="2133600" cy="49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defRPr sz="140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0D3A8599-EE0E-4A98-AB29-95CFAB2AB246}" type="datetime1">
              <a:rPr lang="ru-RU"/>
              <a:pPr>
                <a:defRPr/>
              </a:pPr>
              <a:t>10.09.2024</a:t>
            </a:fld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26200"/>
            <a:ext cx="2895600" cy="49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defRPr sz="140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26200"/>
            <a:ext cx="2133600" cy="49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defRPr sz="140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7EDCFD74-4A5E-48D9-9FDD-C672E136BCE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26200"/>
            <a:ext cx="2133600" cy="49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defRPr sz="140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D3EE749F-C02D-458C-905F-03A2D52C6B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0186" name="Прямоугольник 4"/>
          <p:cNvSpPr>
            <a:spLocks noChangeArrowheads="1"/>
          </p:cNvSpPr>
          <p:nvPr/>
        </p:nvSpPr>
        <p:spPr bwMode="auto">
          <a:xfrm>
            <a:off x="971550" y="0"/>
            <a:ext cx="1428750" cy="144463"/>
          </a:xfrm>
          <a:prstGeom prst="rect">
            <a:avLst/>
          </a:prstGeom>
          <a:solidFill>
            <a:srgbClr val="FFC000"/>
          </a:solidFill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algn="ctr" defTabSz="957263">
              <a:defRPr/>
            </a:pPr>
            <a:endParaRPr lang="ru-RU" sz="1800">
              <a:solidFill>
                <a:srgbClr val="FFFFFF"/>
              </a:solidFill>
              <a:latin typeface="Calibri" pitchFamily="34" charset="0"/>
              <a:cs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  <p:sldLayoutId id="2147483675" r:id="rId13"/>
    <p:sldLayoutId id="2147483676" r:id="rId1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" y="5625740"/>
            <a:ext cx="9143999" cy="1430698"/>
          </a:xfrm>
          <a:prstGeom prst="rect">
            <a:avLst/>
          </a:prstGeom>
          <a:gradFill flip="none" rotWithShape="1">
            <a:gsLst>
              <a:gs pos="15000">
                <a:schemeClr val="bg1"/>
              </a:gs>
              <a:gs pos="98000">
                <a:schemeClr val="bg1">
                  <a:lumMod val="85000"/>
                </a:schemeClr>
              </a:gs>
            </a:gsLst>
            <a:lin ang="54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hangingPunct="0">
              <a:defRPr/>
            </a:pPr>
            <a:r>
              <a:rPr lang="ru-RU" sz="1800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</a:rPr>
              <a:t>Докладчик: </a:t>
            </a:r>
            <a:r>
              <a:rPr lang="ru-RU" sz="18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</a:rPr>
              <a:t>Левин Сергей Юрьевич</a:t>
            </a:r>
            <a:endParaRPr lang="ru-RU" sz="1800" dirty="0" smtClean="0">
              <a:solidFill>
                <a:schemeClr val="accent2">
                  <a:lumMod val="50000"/>
                </a:schemeClr>
              </a:solidFill>
              <a:latin typeface="Arial" pitchFamily="34" charset="0"/>
            </a:endParaRPr>
          </a:p>
          <a:p>
            <a:pPr eaLnBrk="0" hangingPunct="0">
              <a:defRPr/>
            </a:pPr>
            <a:endParaRPr lang="ru-RU" sz="1800" dirty="0" smtClean="0">
              <a:solidFill>
                <a:schemeClr val="accent2">
                  <a:lumMod val="50000"/>
                </a:schemeClr>
              </a:solidFill>
              <a:latin typeface="Arial" pitchFamily="34" charset="0"/>
            </a:endParaRPr>
          </a:p>
          <a:p>
            <a:pPr algn="ctr" eaLnBrk="0" hangingPunct="0">
              <a:defRPr/>
            </a:pPr>
            <a:r>
              <a:rPr lang="ru-RU" sz="18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</a:rPr>
              <a:t>Заместитель р</a:t>
            </a:r>
            <a:r>
              <a:rPr lang="ru-RU" sz="18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</a:rPr>
              <a:t>уководителя </a:t>
            </a:r>
            <a:r>
              <a:rPr lang="ru-RU" sz="18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</a:rPr>
              <a:t>департамента </a:t>
            </a:r>
            <a:r>
              <a:rPr lang="ru-RU" sz="1800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</a:rPr>
              <a:t>по управлению муниципальным </a:t>
            </a:r>
            <a:r>
              <a:rPr lang="ru-RU" sz="18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</a:rPr>
              <a:t>имуществом</a:t>
            </a:r>
            <a:endParaRPr lang="ru-RU" sz="1800" dirty="0">
              <a:solidFill>
                <a:schemeClr val="accent2">
                  <a:lumMod val="50000"/>
                </a:schemeClr>
              </a:solidFill>
              <a:latin typeface="Arial" pitchFamily="34" charset="0"/>
            </a:endParaRPr>
          </a:p>
        </p:txBody>
      </p:sp>
      <p:pic>
        <p:nvPicPr>
          <p:cNvPr id="5" name="Picture 2" descr="C:\Users\ПЕТРО\Desktop\0_119219_f7bd7e43_orig.png"/>
          <p:cNvPicPr>
            <a:picLocks noChangeAspect="1" noChangeArrowheads="1"/>
          </p:cNvPicPr>
          <p:nvPr/>
        </p:nvPicPr>
        <p:blipFill rotWithShape="1"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brightnessContrast bright="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 l="43727" t="34764" b="6632"/>
          <a:stretch/>
        </p:blipFill>
        <p:spPr bwMode="auto">
          <a:xfrm rot="16200000">
            <a:off x="5848218" y="3760655"/>
            <a:ext cx="2861395" cy="37301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0" y="651791"/>
            <a:ext cx="9143999" cy="1225775"/>
          </a:xfrm>
          <a:prstGeom prst="rect">
            <a:avLst/>
          </a:prstGeom>
          <a:gradFill flip="none" rotWithShape="1">
            <a:gsLst>
              <a:gs pos="15000">
                <a:schemeClr val="bg1"/>
              </a:gs>
              <a:gs pos="98000">
                <a:schemeClr val="bg1">
                  <a:lumMod val="85000"/>
                </a:schemeClr>
              </a:gs>
            </a:gsLst>
            <a:lin ang="54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00643" y="651792"/>
            <a:ext cx="1479069" cy="169096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3419872" y="5232325"/>
            <a:ext cx="5724128" cy="155592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2267744" y="799974"/>
            <a:ext cx="4392488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700" b="1" dirty="0" smtClean="0">
                <a:solidFill>
                  <a:srgbClr val="376092"/>
                </a:solidFill>
                <a:latin typeface="Georgia" panose="02040502050405020303" pitchFamily="18" charset="0"/>
              </a:rPr>
              <a:t>Администрация</a:t>
            </a:r>
            <a:r>
              <a:rPr lang="ru-RU" sz="2700" dirty="0" smtClean="0">
                <a:solidFill>
                  <a:srgbClr val="376092"/>
                </a:solidFill>
                <a:latin typeface="Georgia" panose="02040502050405020303" pitchFamily="18" charset="0"/>
              </a:rPr>
              <a:t> </a:t>
            </a:r>
          </a:p>
          <a:p>
            <a:r>
              <a:rPr lang="ru-RU" sz="2500" dirty="0" smtClean="0">
                <a:solidFill>
                  <a:srgbClr val="376092"/>
                </a:solidFill>
                <a:latin typeface="Georgia" panose="02040502050405020303" pitchFamily="18" charset="0"/>
              </a:rPr>
              <a:t>городского округа Тольятти</a:t>
            </a:r>
            <a:endParaRPr lang="ru-RU" sz="2500" dirty="0">
              <a:solidFill>
                <a:srgbClr val="376092"/>
              </a:solidFill>
              <a:latin typeface="Georgia" panose="02040502050405020303" pitchFamily="18" charset="0"/>
            </a:endParaRPr>
          </a:p>
        </p:txBody>
      </p:sp>
      <p:pic>
        <p:nvPicPr>
          <p:cNvPr id="12" name="Picture 5" descr="C:\Users\ПЕТРО\Desktop\Герб тольятти мал-02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21328" y="908590"/>
            <a:ext cx="1037699" cy="13011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312420" y="2469843"/>
            <a:ext cx="848106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hangingPunct="0">
              <a:defRPr/>
            </a:pPr>
            <a:r>
              <a:rPr lang="ru-RU" altLang="ko-KR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Общественные обсуждения проекта бюджета городского округа Тольятти на </a:t>
            </a:r>
            <a:r>
              <a:rPr lang="ru-RU" altLang="ko-KR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2025 </a:t>
            </a:r>
            <a:r>
              <a:rPr lang="ru-RU" altLang="ko-KR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год и на плановый период </a:t>
            </a:r>
            <a:r>
              <a:rPr lang="ru-RU" altLang="ko-KR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2026 </a:t>
            </a:r>
            <a:r>
              <a:rPr lang="ru-RU" altLang="ko-KR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и </a:t>
            </a:r>
            <a:r>
              <a:rPr lang="ru-RU" altLang="ko-KR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2027 </a:t>
            </a:r>
            <a:r>
              <a:rPr lang="ru-RU" altLang="ko-KR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годов </a:t>
            </a:r>
            <a:endParaRPr lang="ru-RU" altLang="ko-KR" b="1" dirty="0" smtClean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</a:endParaRPr>
          </a:p>
          <a:p>
            <a:pPr algn="ctr" eaLnBrk="0" hangingPunct="0">
              <a:defRPr/>
            </a:pPr>
            <a:r>
              <a:rPr lang="ru-RU" altLang="ko-KR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Департамента </a:t>
            </a:r>
            <a:r>
              <a:rPr lang="ru-RU" altLang="ko-KR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по </a:t>
            </a:r>
            <a:r>
              <a:rPr lang="ru-RU" altLang="ko-KR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управлению муниципальным имуществом</a:t>
            </a:r>
          </a:p>
          <a:p>
            <a:pPr algn="ctr" eaLnBrk="0" hangingPunct="0">
              <a:defRPr/>
            </a:pPr>
            <a:r>
              <a:rPr lang="ru-RU" altLang="ko-KR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а</a:t>
            </a:r>
            <a:r>
              <a:rPr lang="ru-RU" altLang="ko-KR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дминистрации городского </a:t>
            </a:r>
            <a:r>
              <a:rPr lang="ru-RU" altLang="ko-KR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округа Тольятти</a:t>
            </a:r>
          </a:p>
        </p:txBody>
      </p:sp>
    </p:spTree>
    <p:extLst>
      <p:ext uri="{BB962C8B-B14F-4D97-AF65-F5344CB8AC3E}">
        <p14:creationId xmlns:p14="http://schemas.microsoft.com/office/powerpoint/2010/main" xmlns="" val="1038013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4"/>
          <p:cNvSpPr>
            <a:spLocks noChangeArrowheads="1"/>
          </p:cNvSpPr>
          <p:nvPr/>
        </p:nvSpPr>
        <p:spPr bwMode="auto">
          <a:xfrm>
            <a:off x="7258051" y="6438900"/>
            <a:ext cx="1885950" cy="276225"/>
          </a:xfrm>
          <a:prstGeom prst="rect">
            <a:avLst/>
          </a:prstGeom>
          <a:solidFill>
            <a:schemeClr val="accent2">
              <a:lumMod val="75000"/>
            </a:schemeClr>
          </a:solidFill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algn="ctr" defTabSz="957263">
              <a:defRPr/>
            </a:pPr>
            <a:endParaRPr lang="en-US" sz="1900">
              <a:solidFill>
                <a:srgbClr val="FFFFFF"/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ru-RU" dirty="0">
                <a:solidFill>
                  <a:schemeClr val="accent3"/>
                </a:solidFill>
              </a:rPr>
              <a:t>2</a:t>
            </a:r>
          </a:p>
        </p:txBody>
      </p:sp>
      <p:sp>
        <p:nvSpPr>
          <p:cNvPr id="7" name="Rectangle 4"/>
          <p:cNvSpPr txBox="1">
            <a:spLocks noChangeArrowheads="1"/>
          </p:cNvSpPr>
          <p:nvPr/>
        </p:nvSpPr>
        <p:spPr bwMode="auto">
          <a:xfrm>
            <a:off x="0" y="0"/>
            <a:ext cx="9144000" cy="80010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180000" tIns="108000" rIns="91440" bIns="45720" numCol="1" anchor="ctr" anchorCtr="0" compatLnSpc="1">
            <a:prstTxWarp prst="textNoShape">
              <a:avLst/>
            </a:prstTxWarp>
          </a:bodyPr>
          <a:lstStyle/>
          <a:p>
            <a:pPr marL="446088" marR="0" lvl="0" indent="-446088" algn="ctr" defTabSz="914400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2000" b="1" kern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Департамент по управлению муниципальным имуществом  </a:t>
            </a:r>
            <a:endParaRPr kumimoji="0" lang="ru-RU" sz="2000" b="1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4535043" y="2704443"/>
            <a:ext cx="36957" cy="4010683"/>
          </a:xfrm>
          <a:prstGeom prst="line">
            <a:avLst/>
          </a:prstGeom>
          <a:ln w="254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347661" y="4125245"/>
            <a:ext cx="3867150" cy="1631216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endParaRPr lang="ru-RU" sz="20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Программное </a:t>
            </a:r>
          </a:p>
          <a:p>
            <a:pPr algn="ctr"/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направление расходов </a:t>
            </a:r>
          </a:p>
          <a:p>
            <a:pPr algn="ctr"/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</a:p>
          <a:p>
            <a:pPr algn="ctr"/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    </a:t>
            </a:r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180 051 </a:t>
            </a:r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тыс. руб.</a:t>
            </a:r>
            <a:endParaRPr lang="ru-RU" sz="20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7" name="Подзаголовок 2"/>
          <p:cNvSpPr>
            <a:spLocks/>
          </p:cNvSpPr>
          <p:nvPr/>
        </p:nvSpPr>
        <p:spPr bwMode="auto">
          <a:xfrm>
            <a:off x="7143750" y="6715126"/>
            <a:ext cx="2019301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  <a:defRPr/>
            </a:pPr>
            <a:r>
              <a:rPr lang="ru-RU" sz="1800" b="1" dirty="0">
                <a:solidFill>
                  <a:schemeClr val="accent2">
                    <a:lumMod val="50000"/>
                  </a:schemeClr>
                </a:solidFill>
                <a:latin typeface="Helios"/>
              </a:rPr>
              <a:t>ТОЛЬЯТТИ </a:t>
            </a:r>
            <a:r>
              <a:rPr lang="ru-RU" sz="1800" b="1" dirty="0" smtClean="0">
                <a:solidFill>
                  <a:schemeClr val="accent2">
                    <a:lumMod val="50000"/>
                  </a:schemeClr>
                </a:solidFill>
                <a:latin typeface="Helios"/>
              </a:rPr>
              <a:t>2024</a:t>
            </a:r>
            <a:endParaRPr lang="ru-RU" sz="1800" b="1" dirty="0">
              <a:solidFill>
                <a:schemeClr val="accent2">
                  <a:lumMod val="50000"/>
                </a:schemeClr>
              </a:solidFill>
              <a:latin typeface="Helio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85736" y="1114425"/>
            <a:ext cx="8705852" cy="201285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446088" lvl="0" indent="-446088" algn="ctr">
              <a:lnSpc>
                <a:spcPct val="80000"/>
              </a:lnSpc>
              <a:defRPr/>
            </a:pPr>
            <a:endParaRPr lang="ru-RU" sz="2400" b="1" kern="0" dirty="0" smtClean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446088" lvl="0" indent="-446088" algn="ctr">
              <a:lnSpc>
                <a:spcPct val="80000"/>
              </a:lnSpc>
              <a:defRPr/>
            </a:pPr>
            <a:r>
              <a:rPr lang="ru-RU" kern="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Предельный объем </a:t>
            </a:r>
          </a:p>
          <a:p>
            <a:pPr marL="446088" lvl="0" indent="-446088" algn="ctr">
              <a:lnSpc>
                <a:spcPct val="80000"/>
              </a:lnSpc>
              <a:defRPr/>
            </a:pPr>
            <a:r>
              <a:rPr lang="ru-RU" kern="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бюджетных ассигнований на </a:t>
            </a:r>
            <a:r>
              <a:rPr lang="ru-RU" kern="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2025 </a:t>
            </a:r>
            <a:r>
              <a:rPr lang="ru-RU" kern="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год</a:t>
            </a:r>
          </a:p>
          <a:p>
            <a:pPr marL="446088" lvl="0" indent="-446088" algn="ctr">
              <a:lnSpc>
                <a:spcPct val="80000"/>
              </a:lnSpc>
              <a:defRPr/>
            </a:pPr>
            <a:r>
              <a:rPr lang="ru-RU" sz="2400" b="1" kern="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</a:p>
          <a:p>
            <a:pPr marL="446088" lvl="0" indent="-446088" algn="ctr">
              <a:lnSpc>
                <a:spcPct val="80000"/>
              </a:lnSpc>
              <a:defRPr/>
            </a:pPr>
            <a:r>
              <a:rPr lang="ru-RU" kern="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  <a:r>
              <a:rPr lang="ru-RU" kern="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183 051 </a:t>
            </a:r>
            <a:r>
              <a:rPr lang="ru-RU" kern="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тыс. руб. </a:t>
            </a:r>
          </a:p>
          <a:p>
            <a:pPr marL="446088" lvl="0" indent="-446088" algn="ctr">
              <a:lnSpc>
                <a:spcPct val="80000"/>
              </a:lnSpc>
              <a:defRPr/>
            </a:pPr>
            <a:endParaRPr lang="ru-RU" sz="2400" b="1" kern="0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062537" y="2780791"/>
            <a:ext cx="37433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8000" indent="-108000" algn="just">
              <a:buFontTx/>
              <a:buChar char="-"/>
            </a:pPr>
            <a:endParaRPr lang="ru-RU" sz="1400" b="1" dirty="0" smtClean="0">
              <a:solidFill>
                <a:schemeClr val="accent2">
                  <a:lumMod val="50000"/>
                </a:schemeClr>
              </a:solidFill>
              <a:latin typeface="Arial"/>
            </a:endParaRPr>
          </a:p>
          <a:p>
            <a:pPr marL="108000" indent="-108000" algn="just">
              <a:buFontTx/>
              <a:buChar char="-"/>
            </a:pPr>
            <a:endParaRPr lang="ru-RU" sz="1400" dirty="0" smtClean="0">
              <a:solidFill>
                <a:schemeClr val="accent2">
                  <a:lumMod val="50000"/>
                </a:schemeClr>
              </a:solidFill>
              <a:latin typeface="Arial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000623" y="4179432"/>
            <a:ext cx="3867150" cy="1631216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endParaRPr lang="ru-RU" sz="20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Непрограммное направление расходов</a:t>
            </a:r>
          </a:p>
          <a:p>
            <a:pPr algn="ctr"/>
            <a:endParaRPr lang="ru-RU" sz="20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   </a:t>
            </a:r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3 000 </a:t>
            </a:r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тыс</a:t>
            </a:r>
            <a:r>
              <a:rPr lang="ru-RU" sz="2000" b="1" dirty="0">
                <a:solidFill>
                  <a:schemeClr val="accent6">
                    <a:lumMod val="50000"/>
                  </a:schemeClr>
                </a:solidFill>
              </a:rPr>
              <a:t>. руб.</a:t>
            </a:r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endParaRPr lang="ru-RU" sz="20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" name="Стрелка вниз 1"/>
          <p:cNvSpPr/>
          <p:nvPr/>
        </p:nvSpPr>
        <p:spPr>
          <a:xfrm>
            <a:off x="1604961" y="3127284"/>
            <a:ext cx="1352550" cy="997961"/>
          </a:xfrm>
          <a:prstGeom prst="downArrow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низ 13"/>
          <p:cNvSpPr/>
          <p:nvPr/>
        </p:nvSpPr>
        <p:spPr>
          <a:xfrm>
            <a:off x="6143627" y="3127284"/>
            <a:ext cx="1352550" cy="1048407"/>
          </a:xfrm>
          <a:prstGeom prst="downArrow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4"/>
          <p:cNvSpPr>
            <a:spLocks noChangeArrowheads="1"/>
          </p:cNvSpPr>
          <p:nvPr/>
        </p:nvSpPr>
        <p:spPr bwMode="auto">
          <a:xfrm>
            <a:off x="7258050" y="6438901"/>
            <a:ext cx="1885950" cy="276225"/>
          </a:xfrm>
          <a:prstGeom prst="rect">
            <a:avLst/>
          </a:prstGeom>
          <a:solidFill>
            <a:schemeClr val="accent2">
              <a:lumMod val="75000"/>
            </a:schemeClr>
          </a:solidFill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algn="ctr" defTabSz="957263">
              <a:defRPr/>
            </a:pPr>
            <a:endParaRPr lang="en-US" sz="1900">
              <a:solidFill>
                <a:srgbClr val="FFFFFF"/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ru-RU" dirty="0">
                <a:solidFill>
                  <a:schemeClr val="accent3"/>
                </a:solidFill>
              </a:rPr>
              <a:t>3</a:t>
            </a:r>
          </a:p>
        </p:txBody>
      </p:sp>
      <p:sp>
        <p:nvSpPr>
          <p:cNvPr id="7" name="Rectangle 4"/>
          <p:cNvSpPr txBox="1">
            <a:spLocks noChangeArrowheads="1"/>
          </p:cNvSpPr>
          <p:nvPr/>
        </p:nvSpPr>
        <p:spPr bwMode="auto">
          <a:xfrm>
            <a:off x="0" y="0"/>
            <a:ext cx="9144000" cy="80010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180000" tIns="108000" rIns="91440" bIns="45720" numCol="1" anchor="ctr" anchorCtr="0" compatLnSpc="1">
            <a:prstTxWarp prst="textNoShape">
              <a:avLst/>
            </a:prstTxWarp>
          </a:bodyPr>
          <a:lstStyle/>
          <a:p>
            <a:pPr marL="446088" marR="0" lvl="0" indent="-446088" algn="ctr" defTabSz="914400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2000" b="1" kern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Департамент по управлению муниципальным имуществом  </a:t>
            </a:r>
            <a:endParaRPr kumimoji="0" lang="ru-RU" sz="2000" b="1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4535043" y="2704443"/>
            <a:ext cx="36957" cy="4010683"/>
          </a:xfrm>
          <a:prstGeom prst="line">
            <a:avLst/>
          </a:prstGeom>
          <a:ln w="254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442911" y="3488525"/>
            <a:ext cx="3815189" cy="22544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</a:rPr>
              <a:t>45 898 тыс</a:t>
            </a:r>
            <a:r>
              <a:rPr lang="ru-RU" sz="2000" dirty="0">
                <a:solidFill>
                  <a:schemeClr val="accent2">
                    <a:lumMod val="50000"/>
                  </a:schemeClr>
                </a:solidFill>
              </a:rPr>
              <a:t>. руб. </a:t>
            </a:r>
            <a:endParaRPr lang="ru-RU" sz="2000" dirty="0" smtClean="0">
              <a:solidFill>
                <a:schemeClr val="accent2">
                  <a:lumMod val="50000"/>
                </a:schemeClr>
              </a:solidFill>
            </a:endParaRPr>
          </a:p>
          <a:p>
            <a:endParaRPr lang="ru-RU" sz="2000" dirty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ru-RU" sz="1800" dirty="0">
                <a:solidFill>
                  <a:schemeClr val="accent2">
                    <a:lumMod val="50000"/>
                  </a:schemeClr>
                </a:solidFill>
              </a:rPr>
              <a:t>на мероприятия в  рамках муниципальной программы «Развитие </a:t>
            </a:r>
            <a:r>
              <a:rPr lang="ru-RU" sz="1800" dirty="0" smtClean="0">
                <a:solidFill>
                  <a:schemeClr val="accent2">
                    <a:lumMod val="50000"/>
                  </a:schemeClr>
                </a:solidFill>
              </a:rPr>
              <a:t>органов местного самоуправления городского </a:t>
            </a:r>
            <a:r>
              <a:rPr lang="ru-RU" sz="1800" dirty="0">
                <a:solidFill>
                  <a:schemeClr val="accent2">
                    <a:lumMod val="50000"/>
                  </a:schemeClr>
                </a:solidFill>
              </a:rPr>
              <a:t>округа </a:t>
            </a:r>
            <a:r>
              <a:rPr lang="ru-RU" sz="1800" dirty="0" smtClean="0">
                <a:solidFill>
                  <a:schemeClr val="accent2">
                    <a:lumMod val="50000"/>
                  </a:schemeClr>
                </a:solidFill>
              </a:rPr>
              <a:t>Тольятти </a:t>
            </a:r>
            <a:r>
              <a:rPr lang="ru-RU" sz="1800" dirty="0">
                <a:solidFill>
                  <a:schemeClr val="accent2">
                    <a:lumMod val="50000"/>
                  </a:schemeClr>
                </a:solidFill>
              </a:rPr>
              <a:t>на </a:t>
            </a:r>
            <a:r>
              <a:rPr lang="ru-RU" sz="1800" dirty="0" smtClean="0">
                <a:solidFill>
                  <a:schemeClr val="accent2">
                    <a:lumMod val="50000"/>
                  </a:schemeClr>
                </a:solidFill>
              </a:rPr>
              <a:t>2023-2028гг</a:t>
            </a:r>
            <a:r>
              <a:rPr lang="ru-RU" sz="1800" dirty="0">
                <a:solidFill>
                  <a:schemeClr val="accent2">
                    <a:lumMod val="50000"/>
                  </a:schemeClr>
                </a:solidFill>
              </a:rPr>
              <a:t>.»</a:t>
            </a:r>
          </a:p>
          <a:p>
            <a:pPr>
              <a:buFontTx/>
              <a:buChar char="-"/>
            </a:pPr>
            <a:endParaRPr lang="ru-RU" sz="105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7" name="Подзаголовок 2"/>
          <p:cNvSpPr>
            <a:spLocks/>
          </p:cNvSpPr>
          <p:nvPr/>
        </p:nvSpPr>
        <p:spPr bwMode="auto">
          <a:xfrm>
            <a:off x="7143750" y="6715126"/>
            <a:ext cx="2019301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  <a:defRPr/>
            </a:pPr>
            <a:r>
              <a:rPr lang="ru-RU" sz="1800" b="1" dirty="0">
                <a:solidFill>
                  <a:schemeClr val="accent2">
                    <a:lumMod val="50000"/>
                  </a:schemeClr>
                </a:solidFill>
                <a:latin typeface="Helios"/>
              </a:rPr>
              <a:t>ТОЛЬЯТТИ </a:t>
            </a:r>
            <a:r>
              <a:rPr lang="ru-RU" sz="1800" b="1" dirty="0" smtClean="0">
                <a:solidFill>
                  <a:schemeClr val="accent2">
                    <a:lumMod val="50000"/>
                  </a:schemeClr>
                </a:solidFill>
                <a:latin typeface="Helios"/>
              </a:rPr>
              <a:t>2024</a:t>
            </a:r>
            <a:endParaRPr lang="ru-RU" sz="1800" b="1" dirty="0">
              <a:solidFill>
                <a:schemeClr val="accent2">
                  <a:lumMod val="50000"/>
                </a:schemeClr>
              </a:solidFill>
              <a:latin typeface="Helio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85736" y="1114425"/>
            <a:ext cx="8705852" cy="954107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chemeClr val="accent6">
                    <a:lumMod val="75000"/>
                  </a:schemeClr>
                </a:solidFill>
              </a:rPr>
              <a:t>Программное 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направление </a:t>
            </a:r>
            <a:r>
              <a:rPr lang="ru-RU" b="1" dirty="0">
                <a:solidFill>
                  <a:schemeClr val="accent6">
                    <a:lumMod val="75000"/>
                  </a:schemeClr>
                </a:solidFill>
              </a:rPr>
              <a:t>расходов </a:t>
            </a:r>
            <a:endParaRPr lang="ru-RU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  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180 051 тыс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. руб. </a:t>
            </a:r>
            <a:endParaRPr lang="ru-RU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062537" y="2780791"/>
            <a:ext cx="37433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8000" indent="-108000" algn="just">
              <a:buFontTx/>
              <a:buChar char="-"/>
            </a:pPr>
            <a:endParaRPr lang="ru-RU" sz="1400" b="1" dirty="0" smtClean="0">
              <a:solidFill>
                <a:schemeClr val="accent2">
                  <a:lumMod val="50000"/>
                </a:schemeClr>
              </a:solidFill>
              <a:latin typeface="Arial"/>
            </a:endParaRPr>
          </a:p>
          <a:p>
            <a:pPr marL="108000" indent="-108000" algn="just">
              <a:buFontTx/>
              <a:buChar char="-"/>
            </a:pPr>
            <a:endParaRPr lang="ru-RU" sz="1400" dirty="0" smtClean="0">
              <a:solidFill>
                <a:schemeClr val="accent2">
                  <a:lumMod val="50000"/>
                </a:schemeClr>
              </a:solidFill>
              <a:latin typeface="Arial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976812" y="3488525"/>
            <a:ext cx="370522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</a:rPr>
              <a:t>118 613тыс</a:t>
            </a: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</a:rPr>
              <a:t>. руб. </a:t>
            </a:r>
          </a:p>
          <a:p>
            <a:endParaRPr lang="ru-RU" sz="2000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ru-RU" sz="1800" dirty="0" smtClean="0">
                <a:solidFill>
                  <a:schemeClr val="accent2">
                    <a:lumMod val="50000"/>
                  </a:schemeClr>
                </a:solidFill>
              </a:rPr>
              <a:t>на мероприятия в  рамках муниципальной программы городского округа Тольятти «Молодой семье – доступное жилье» на </a:t>
            </a:r>
            <a:r>
              <a:rPr lang="ru-RU" sz="1800" dirty="0" smtClean="0">
                <a:solidFill>
                  <a:schemeClr val="accent2">
                    <a:lumMod val="50000"/>
                  </a:schemeClr>
                </a:solidFill>
              </a:rPr>
              <a:t>2014-2026гг</a:t>
            </a:r>
            <a:r>
              <a:rPr lang="ru-RU" sz="1800" dirty="0" smtClean="0">
                <a:solidFill>
                  <a:schemeClr val="accent2">
                    <a:lumMod val="50000"/>
                  </a:schemeClr>
                </a:solidFill>
              </a:rPr>
              <a:t>.</a:t>
            </a:r>
            <a:endParaRPr lang="ru-RU" sz="1800" dirty="0">
              <a:solidFill>
                <a:schemeClr val="accent2">
                  <a:lumMod val="50000"/>
                </a:schemeClr>
              </a:solidFill>
            </a:endParaRPr>
          </a:p>
          <a:p>
            <a:pPr>
              <a:buFontTx/>
              <a:buChar char="-"/>
            </a:pPr>
            <a:endParaRPr lang="ru-RU" sz="1400" dirty="0" smtClean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" name="Стрелка вниз 1"/>
          <p:cNvSpPr/>
          <p:nvPr/>
        </p:nvSpPr>
        <p:spPr>
          <a:xfrm>
            <a:off x="1643061" y="2347415"/>
            <a:ext cx="1057275" cy="77678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низ 13"/>
          <p:cNvSpPr/>
          <p:nvPr/>
        </p:nvSpPr>
        <p:spPr>
          <a:xfrm>
            <a:off x="6200776" y="2347416"/>
            <a:ext cx="1057275" cy="77678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35844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4"/>
          <p:cNvSpPr>
            <a:spLocks noChangeArrowheads="1"/>
          </p:cNvSpPr>
          <p:nvPr/>
        </p:nvSpPr>
        <p:spPr bwMode="auto">
          <a:xfrm>
            <a:off x="7258051" y="6438900"/>
            <a:ext cx="1885950" cy="276225"/>
          </a:xfrm>
          <a:prstGeom prst="rect">
            <a:avLst/>
          </a:prstGeom>
          <a:solidFill>
            <a:schemeClr val="accent2">
              <a:lumMod val="75000"/>
            </a:schemeClr>
          </a:solidFill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algn="ctr" defTabSz="957263">
              <a:defRPr/>
            </a:pPr>
            <a:endParaRPr lang="en-US" sz="1900">
              <a:solidFill>
                <a:srgbClr val="FFFFFF"/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>
                <a:solidFill>
                  <a:schemeClr val="accent3"/>
                </a:solidFill>
              </a:rPr>
              <a:t>4</a:t>
            </a:r>
            <a:endParaRPr lang="ru-RU" dirty="0">
              <a:solidFill>
                <a:schemeClr val="accent3"/>
              </a:solidFill>
            </a:endParaRPr>
          </a:p>
        </p:txBody>
      </p:sp>
      <p:sp>
        <p:nvSpPr>
          <p:cNvPr id="7" name="Rectangle 4"/>
          <p:cNvSpPr txBox="1">
            <a:spLocks noChangeArrowheads="1"/>
          </p:cNvSpPr>
          <p:nvPr/>
        </p:nvSpPr>
        <p:spPr bwMode="auto">
          <a:xfrm>
            <a:off x="0" y="0"/>
            <a:ext cx="9144000" cy="80010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180000" tIns="108000" rIns="91440" bIns="45720" numCol="1" anchor="ctr" anchorCtr="0" compatLnSpc="1">
            <a:prstTxWarp prst="textNoShape">
              <a:avLst/>
            </a:prstTxWarp>
          </a:bodyPr>
          <a:lstStyle/>
          <a:p>
            <a:pPr marL="446088" marR="0" lvl="0" indent="-446088" algn="ctr" defTabSz="914400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2000" b="1" kern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Департамент по управлению муниципальным имуществом  </a:t>
            </a:r>
            <a:endParaRPr kumimoji="0" lang="ru-RU" sz="2000" b="1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7" name="Подзаголовок 2"/>
          <p:cNvSpPr>
            <a:spLocks/>
          </p:cNvSpPr>
          <p:nvPr/>
        </p:nvSpPr>
        <p:spPr bwMode="auto">
          <a:xfrm>
            <a:off x="7143750" y="6715126"/>
            <a:ext cx="2019301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  <a:defRPr/>
            </a:pPr>
            <a:r>
              <a:rPr lang="ru-RU" sz="1800" b="1" dirty="0">
                <a:solidFill>
                  <a:schemeClr val="accent2">
                    <a:lumMod val="50000"/>
                  </a:schemeClr>
                </a:solidFill>
                <a:latin typeface="Helios"/>
              </a:rPr>
              <a:t>ТОЛЬЯТТИ </a:t>
            </a:r>
            <a:r>
              <a:rPr lang="ru-RU" sz="1800" b="1" dirty="0" smtClean="0">
                <a:solidFill>
                  <a:schemeClr val="accent2">
                    <a:lumMod val="50000"/>
                  </a:schemeClr>
                </a:solidFill>
                <a:latin typeface="Helios"/>
              </a:rPr>
              <a:t>2024</a:t>
            </a:r>
            <a:endParaRPr lang="ru-RU" sz="1800" b="1" dirty="0">
              <a:solidFill>
                <a:schemeClr val="accent2">
                  <a:lumMod val="50000"/>
                </a:schemeClr>
              </a:solidFill>
              <a:latin typeface="Helio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19074" y="800100"/>
            <a:ext cx="8705852" cy="1015663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 algn="ctr"/>
            <a:r>
              <a:rPr lang="ru-RU" sz="2000" dirty="0" smtClean="0">
                <a:solidFill>
                  <a:schemeClr val="accent6">
                    <a:lumMod val="75000"/>
                  </a:schemeClr>
                </a:solidFill>
              </a:rPr>
              <a:t>Муниципальная программа городского округа Тольятти </a:t>
            </a:r>
          </a:p>
          <a:p>
            <a:pPr lvl="0" algn="ctr"/>
            <a:r>
              <a:rPr lang="ru-RU" sz="2000" dirty="0" smtClean="0">
                <a:solidFill>
                  <a:schemeClr val="accent6">
                    <a:lumMod val="75000"/>
                  </a:schemeClr>
                </a:solidFill>
              </a:rPr>
              <a:t>«Развитие органов местного самоуправления </a:t>
            </a:r>
          </a:p>
          <a:p>
            <a:pPr lvl="0" algn="ctr"/>
            <a:r>
              <a:rPr lang="ru-RU" sz="2000" dirty="0" smtClean="0">
                <a:solidFill>
                  <a:schemeClr val="accent6">
                    <a:lumMod val="75000"/>
                  </a:schemeClr>
                </a:solidFill>
              </a:rPr>
              <a:t>городского округа Тольятти»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062537" y="2780791"/>
            <a:ext cx="37433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8000" indent="-108000" algn="just">
              <a:buFontTx/>
              <a:buChar char="-"/>
            </a:pPr>
            <a:endParaRPr lang="ru-RU" sz="1400" b="1" dirty="0" smtClean="0">
              <a:solidFill>
                <a:schemeClr val="accent2">
                  <a:lumMod val="50000"/>
                </a:schemeClr>
              </a:solidFill>
              <a:latin typeface="Arial"/>
            </a:endParaRPr>
          </a:p>
          <a:p>
            <a:pPr marL="108000" indent="-108000" algn="just">
              <a:buFontTx/>
              <a:buChar char="-"/>
            </a:pPr>
            <a:endParaRPr lang="ru-RU" sz="1400" dirty="0" smtClean="0">
              <a:solidFill>
                <a:schemeClr val="accent2">
                  <a:lumMod val="50000"/>
                </a:schemeClr>
              </a:solidFill>
              <a:latin typeface="Arial"/>
            </a:endParaRPr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389405" y="1978925"/>
            <a:ext cx="8365189" cy="4285397"/>
          </a:xfrm>
          <a:prstGeom prst="roundRect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ru-RU" sz="1800" dirty="0" smtClean="0">
              <a:solidFill>
                <a:srgbClr val="002060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ru-RU" sz="1800" dirty="0" smtClean="0">
                <a:solidFill>
                  <a:srgbClr val="002060"/>
                </a:solidFill>
              </a:rPr>
              <a:t>Направления </a:t>
            </a:r>
            <a:r>
              <a:rPr lang="ru-RU" sz="1800" dirty="0">
                <a:solidFill>
                  <a:srgbClr val="002060"/>
                </a:solidFill>
              </a:rPr>
              <a:t>расходов</a:t>
            </a:r>
            <a:endParaRPr lang="ru-RU" sz="1800" dirty="0" smtClean="0">
              <a:solidFill>
                <a:srgbClr val="002060"/>
              </a:solidFill>
            </a:endParaRPr>
          </a:p>
          <a:p>
            <a:pPr marL="342900" indent="-342900" algn="just">
              <a:buAutoNum type="arabicPeriod"/>
            </a:pPr>
            <a:r>
              <a:rPr lang="ru-RU" sz="1500" dirty="0" smtClean="0">
                <a:solidFill>
                  <a:schemeClr val="tx1"/>
                </a:solidFill>
              </a:rPr>
              <a:t>Оплата услуг по приему и переводу денежных средств физических лиц (платы) за пользование жилыми помещениями муниципального жилищного фонда (плата за наем) – </a:t>
            </a:r>
            <a:r>
              <a:rPr lang="ru-RU" sz="1500" b="1" dirty="0" smtClean="0">
                <a:solidFill>
                  <a:schemeClr val="tx1"/>
                </a:solidFill>
              </a:rPr>
              <a:t>310</a:t>
            </a:r>
            <a:r>
              <a:rPr lang="ru-RU" sz="1500" b="1" dirty="0" smtClean="0">
                <a:solidFill>
                  <a:schemeClr val="tx1"/>
                </a:solidFill>
              </a:rPr>
              <a:t> </a:t>
            </a:r>
            <a:r>
              <a:rPr lang="ru-RU" sz="1500" dirty="0" smtClean="0">
                <a:solidFill>
                  <a:schemeClr val="tx1"/>
                </a:solidFill>
              </a:rPr>
              <a:t>тыс. руб.;</a:t>
            </a:r>
          </a:p>
          <a:p>
            <a:pPr marL="342900" indent="-342900" algn="just">
              <a:buAutoNum type="arabicPeriod"/>
            </a:pPr>
            <a:r>
              <a:rPr lang="ru-RU" sz="1500" dirty="0" smtClean="0">
                <a:solidFill>
                  <a:schemeClr val="tx1"/>
                </a:solidFill>
              </a:rPr>
              <a:t>Оплата НДС </a:t>
            </a:r>
            <a:r>
              <a:rPr lang="ru-RU" sz="1500" dirty="0">
                <a:solidFill>
                  <a:schemeClr val="tx1"/>
                </a:solidFill>
              </a:rPr>
              <a:t>от реализации муниципального </a:t>
            </a:r>
            <a:r>
              <a:rPr lang="ru-RU" sz="1500" dirty="0" smtClean="0">
                <a:solidFill>
                  <a:schemeClr val="tx1"/>
                </a:solidFill>
              </a:rPr>
              <a:t>имущества и по </a:t>
            </a:r>
            <a:r>
              <a:rPr lang="ru-RU" sz="1500" dirty="0">
                <a:solidFill>
                  <a:schemeClr val="tx1"/>
                </a:solidFill>
              </a:rPr>
              <a:t>договорам </a:t>
            </a:r>
            <a:r>
              <a:rPr lang="ru-RU" sz="1500" dirty="0" smtClean="0">
                <a:solidFill>
                  <a:schemeClr val="tx1"/>
                </a:solidFill>
              </a:rPr>
              <a:t>аренды муниципального имущества, заключенных с физическими лицами  – </a:t>
            </a:r>
            <a:r>
              <a:rPr lang="ru-RU" sz="1500" b="1" dirty="0" smtClean="0">
                <a:solidFill>
                  <a:schemeClr val="tx1"/>
                </a:solidFill>
              </a:rPr>
              <a:t>7 240 </a:t>
            </a:r>
            <a:r>
              <a:rPr lang="ru-RU" sz="1500" dirty="0" smtClean="0">
                <a:solidFill>
                  <a:schemeClr val="tx1"/>
                </a:solidFill>
              </a:rPr>
              <a:t>тыс</a:t>
            </a:r>
            <a:r>
              <a:rPr lang="ru-RU" sz="1500" dirty="0" smtClean="0">
                <a:solidFill>
                  <a:schemeClr val="tx1"/>
                </a:solidFill>
              </a:rPr>
              <a:t>. руб.;</a:t>
            </a:r>
          </a:p>
          <a:p>
            <a:pPr marL="342900" indent="-342900" algn="just">
              <a:buAutoNum type="arabicPeriod"/>
            </a:pPr>
            <a:r>
              <a:rPr lang="ru-RU" sz="1500" dirty="0" smtClean="0">
                <a:solidFill>
                  <a:schemeClr val="tx1"/>
                </a:solidFill>
              </a:rPr>
              <a:t>Инвентаризация объектов недвижимости – </a:t>
            </a:r>
            <a:r>
              <a:rPr lang="ru-RU" sz="1500" b="1" dirty="0" smtClean="0">
                <a:solidFill>
                  <a:schemeClr val="tx1"/>
                </a:solidFill>
              </a:rPr>
              <a:t>7 575 </a:t>
            </a:r>
            <a:r>
              <a:rPr lang="ru-RU" sz="1500" dirty="0" smtClean="0">
                <a:solidFill>
                  <a:schemeClr val="tx1"/>
                </a:solidFill>
              </a:rPr>
              <a:t>тыс. руб.;</a:t>
            </a:r>
          </a:p>
          <a:p>
            <a:pPr marL="342900" indent="-342900" algn="just">
              <a:buAutoNum type="arabicPeriod"/>
            </a:pPr>
            <a:r>
              <a:rPr lang="ru-RU" sz="1500" dirty="0" smtClean="0">
                <a:solidFill>
                  <a:schemeClr val="tx1"/>
                </a:solidFill>
              </a:rPr>
              <a:t>Оценка муниципальной собственности – </a:t>
            </a:r>
            <a:r>
              <a:rPr lang="ru-RU" sz="1500" b="1" dirty="0" smtClean="0">
                <a:solidFill>
                  <a:schemeClr val="tx1"/>
                </a:solidFill>
              </a:rPr>
              <a:t>1 </a:t>
            </a:r>
            <a:r>
              <a:rPr lang="ru-RU" sz="1500" b="1" dirty="0" smtClean="0">
                <a:solidFill>
                  <a:schemeClr val="tx1"/>
                </a:solidFill>
              </a:rPr>
              <a:t>227 </a:t>
            </a:r>
            <a:r>
              <a:rPr lang="ru-RU" sz="1500" dirty="0" smtClean="0">
                <a:solidFill>
                  <a:schemeClr val="tx1"/>
                </a:solidFill>
              </a:rPr>
              <a:t>тыс. руб.;</a:t>
            </a:r>
          </a:p>
          <a:p>
            <a:pPr marL="342900" indent="-342900" algn="just">
              <a:buAutoNum type="arabicPeriod"/>
            </a:pPr>
            <a:r>
              <a:rPr lang="ru-RU" sz="1500" dirty="0" smtClean="0">
                <a:solidFill>
                  <a:schemeClr val="tx1"/>
                </a:solidFill>
              </a:rPr>
              <a:t>Оплата за нотариальные услуги  –  </a:t>
            </a:r>
            <a:r>
              <a:rPr lang="ru-RU" sz="1500" b="1" dirty="0" smtClean="0">
                <a:solidFill>
                  <a:schemeClr val="tx1"/>
                </a:solidFill>
              </a:rPr>
              <a:t>112</a:t>
            </a:r>
            <a:r>
              <a:rPr lang="ru-RU" sz="1500" dirty="0" smtClean="0">
                <a:solidFill>
                  <a:schemeClr val="tx1"/>
                </a:solidFill>
              </a:rPr>
              <a:t> </a:t>
            </a:r>
            <a:r>
              <a:rPr lang="ru-RU" sz="1500" dirty="0" smtClean="0">
                <a:solidFill>
                  <a:schemeClr val="tx1"/>
                </a:solidFill>
              </a:rPr>
              <a:t>тыс. руб.;</a:t>
            </a:r>
          </a:p>
          <a:p>
            <a:pPr marL="342900" indent="-342900" algn="just">
              <a:buAutoNum type="arabicPeriod"/>
            </a:pPr>
            <a:r>
              <a:rPr lang="ru-RU" sz="1500" dirty="0">
                <a:solidFill>
                  <a:schemeClr val="tx1"/>
                </a:solidFill>
              </a:rPr>
              <a:t>Оплата взносов на капитальный ремонт общего имущества в многоквартирных домов в доле муниципальной собственности</a:t>
            </a:r>
            <a:r>
              <a:rPr lang="ru-RU" sz="1500" dirty="0" smtClean="0">
                <a:solidFill>
                  <a:schemeClr val="tx1"/>
                </a:solidFill>
              </a:rPr>
              <a:t> – </a:t>
            </a:r>
            <a:r>
              <a:rPr lang="ru-RU" sz="1500" b="1" dirty="0" smtClean="0">
                <a:solidFill>
                  <a:schemeClr val="tx1"/>
                </a:solidFill>
              </a:rPr>
              <a:t>26 247</a:t>
            </a:r>
            <a:r>
              <a:rPr lang="ru-RU" sz="1500" dirty="0" smtClean="0">
                <a:solidFill>
                  <a:schemeClr val="tx1"/>
                </a:solidFill>
              </a:rPr>
              <a:t> </a:t>
            </a:r>
            <a:r>
              <a:rPr lang="ru-RU" sz="1500" dirty="0" smtClean="0">
                <a:solidFill>
                  <a:schemeClr val="tx1"/>
                </a:solidFill>
              </a:rPr>
              <a:t>тыс. руб.;</a:t>
            </a:r>
          </a:p>
          <a:p>
            <a:pPr marL="342900" indent="-342900" algn="just">
              <a:buAutoNum type="arabicPeriod"/>
            </a:pPr>
            <a:r>
              <a:rPr lang="ru-RU" sz="1500" dirty="0" smtClean="0">
                <a:solidFill>
                  <a:schemeClr val="tx1"/>
                </a:solidFill>
              </a:rPr>
              <a:t>Оплата содержания и коммунальных услуг 110 временно свободных жилых помещений муниципального жилищного фонда – </a:t>
            </a:r>
            <a:r>
              <a:rPr lang="ru-RU" sz="1500" b="1" dirty="0" smtClean="0">
                <a:solidFill>
                  <a:schemeClr val="tx1"/>
                </a:solidFill>
              </a:rPr>
              <a:t>2 </a:t>
            </a:r>
            <a:r>
              <a:rPr lang="ru-RU" sz="1500" b="1" dirty="0" smtClean="0">
                <a:solidFill>
                  <a:schemeClr val="tx1"/>
                </a:solidFill>
              </a:rPr>
              <a:t>785 </a:t>
            </a:r>
            <a:r>
              <a:rPr lang="ru-RU" sz="1500" dirty="0" smtClean="0">
                <a:solidFill>
                  <a:schemeClr val="tx1"/>
                </a:solidFill>
              </a:rPr>
              <a:t>тыс. руб.;</a:t>
            </a:r>
          </a:p>
          <a:p>
            <a:pPr marL="342900" indent="-342900" algn="just">
              <a:buAutoNum type="arabicPeriod"/>
            </a:pPr>
            <a:r>
              <a:rPr lang="ru-RU" sz="1500" dirty="0">
                <a:solidFill>
                  <a:schemeClr val="tx1"/>
                </a:solidFill>
              </a:rPr>
              <a:t>Расходы по твердым коммунальным отходам</a:t>
            </a:r>
            <a:r>
              <a:rPr lang="ru-RU" sz="1500" dirty="0" smtClean="0">
                <a:solidFill>
                  <a:schemeClr val="tx1"/>
                </a:solidFill>
              </a:rPr>
              <a:t> – </a:t>
            </a:r>
            <a:r>
              <a:rPr lang="ru-RU" sz="1500" b="1" dirty="0" smtClean="0">
                <a:solidFill>
                  <a:schemeClr val="tx1"/>
                </a:solidFill>
              </a:rPr>
              <a:t>208</a:t>
            </a:r>
            <a:r>
              <a:rPr lang="ru-RU" sz="1500" dirty="0" smtClean="0">
                <a:solidFill>
                  <a:schemeClr val="tx1"/>
                </a:solidFill>
              </a:rPr>
              <a:t> </a:t>
            </a:r>
            <a:r>
              <a:rPr lang="ru-RU" sz="1500" dirty="0" smtClean="0">
                <a:solidFill>
                  <a:schemeClr val="tx1"/>
                </a:solidFill>
              </a:rPr>
              <a:t>тыс. руб.;</a:t>
            </a:r>
          </a:p>
          <a:p>
            <a:pPr marL="342900" indent="-342900" algn="just">
              <a:buAutoNum type="arabicPeriod"/>
            </a:pPr>
            <a:r>
              <a:rPr lang="ru-RU" sz="1500" dirty="0">
                <a:solidFill>
                  <a:schemeClr val="tx1"/>
                </a:solidFill>
              </a:rPr>
              <a:t>Оказание услуг по вскрытию дверей и установке дверных замков на входные </a:t>
            </a:r>
            <a:r>
              <a:rPr lang="ru-RU" sz="1500" dirty="0" smtClean="0">
                <a:solidFill>
                  <a:schemeClr val="tx1"/>
                </a:solidFill>
              </a:rPr>
              <a:t>двери </a:t>
            </a:r>
            <a:r>
              <a:rPr lang="ru-RU" sz="1500" dirty="0">
                <a:solidFill>
                  <a:schemeClr val="tx1"/>
                </a:solidFill>
              </a:rPr>
              <a:t>– </a:t>
            </a:r>
            <a:r>
              <a:rPr lang="ru-RU" sz="1500" dirty="0" smtClean="0">
                <a:solidFill>
                  <a:schemeClr val="tx1"/>
                </a:solidFill>
              </a:rPr>
              <a:t> </a:t>
            </a:r>
            <a:r>
              <a:rPr lang="ru-RU" sz="1500" b="1" dirty="0" smtClean="0">
                <a:solidFill>
                  <a:schemeClr val="tx1"/>
                </a:solidFill>
              </a:rPr>
              <a:t>194</a:t>
            </a:r>
            <a:r>
              <a:rPr lang="ru-RU" sz="1500" dirty="0" smtClean="0">
                <a:solidFill>
                  <a:schemeClr val="tx1"/>
                </a:solidFill>
              </a:rPr>
              <a:t> </a:t>
            </a:r>
            <a:r>
              <a:rPr lang="ru-RU" sz="1500" dirty="0" smtClean="0">
                <a:solidFill>
                  <a:schemeClr val="tx1"/>
                </a:solidFill>
              </a:rPr>
              <a:t>тыс</a:t>
            </a:r>
            <a:r>
              <a:rPr lang="ru-RU" sz="1500" dirty="0">
                <a:solidFill>
                  <a:schemeClr val="tx1"/>
                </a:solidFill>
              </a:rPr>
              <a:t>. руб</a:t>
            </a:r>
            <a:r>
              <a:rPr lang="ru-RU" sz="1500" dirty="0" smtClean="0">
                <a:solidFill>
                  <a:schemeClr val="tx1"/>
                </a:solidFill>
              </a:rPr>
              <a:t>.</a:t>
            </a:r>
          </a:p>
          <a:p>
            <a:pPr marL="342900" indent="-342900" algn="just">
              <a:buAutoNum type="arabicPeriod"/>
            </a:pPr>
            <a:endParaRPr lang="ru-RU" sz="1400" dirty="0" smtClean="0">
              <a:solidFill>
                <a:schemeClr val="tx1"/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ru-RU" sz="1800" dirty="0" smtClean="0">
                <a:solidFill>
                  <a:srgbClr val="002060"/>
                </a:solidFill>
              </a:rPr>
              <a:t>Итого: </a:t>
            </a:r>
            <a:r>
              <a:rPr lang="ru-RU" sz="1800" b="1" dirty="0" smtClean="0">
                <a:solidFill>
                  <a:srgbClr val="002060"/>
                </a:solidFill>
              </a:rPr>
              <a:t>45 898 </a:t>
            </a:r>
            <a:r>
              <a:rPr lang="ru-RU" sz="1800" dirty="0" smtClean="0">
                <a:solidFill>
                  <a:srgbClr val="002060"/>
                </a:solidFill>
              </a:rPr>
              <a:t>тыс</a:t>
            </a:r>
            <a:r>
              <a:rPr lang="ru-RU" sz="1800" dirty="0" smtClean="0">
                <a:solidFill>
                  <a:srgbClr val="002060"/>
                </a:solidFill>
              </a:rPr>
              <a:t>. руб.</a:t>
            </a:r>
          </a:p>
          <a:p>
            <a:endParaRPr lang="ru-RU" sz="1400" dirty="0" smtClean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13266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4"/>
          <p:cNvSpPr>
            <a:spLocks noChangeArrowheads="1"/>
          </p:cNvSpPr>
          <p:nvPr/>
        </p:nvSpPr>
        <p:spPr bwMode="auto">
          <a:xfrm>
            <a:off x="7258051" y="6438900"/>
            <a:ext cx="1885950" cy="276225"/>
          </a:xfrm>
          <a:prstGeom prst="rect">
            <a:avLst/>
          </a:prstGeom>
          <a:solidFill>
            <a:schemeClr val="accent2">
              <a:lumMod val="75000"/>
            </a:schemeClr>
          </a:solidFill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algn="ctr" defTabSz="957263">
              <a:defRPr/>
            </a:pPr>
            <a:endParaRPr lang="en-US" sz="1900">
              <a:solidFill>
                <a:srgbClr val="FFFFFF"/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ru-RU" dirty="0">
                <a:solidFill>
                  <a:schemeClr val="accent3"/>
                </a:solidFill>
              </a:rPr>
              <a:t>5</a:t>
            </a:r>
          </a:p>
        </p:txBody>
      </p:sp>
      <p:sp>
        <p:nvSpPr>
          <p:cNvPr id="7" name="Rectangle 4"/>
          <p:cNvSpPr txBox="1">
            <a:spLocks noChangeArrowheads="1"/>
          </p:cNvSpPr>
          <p:nvPr/>
        </p:nvSpPr>
        <p:spPr bwMode="auto">
          <a:xfrm>
            <a:off x="0" y="0"/>
            <a:ext cx="9144000" cy="80010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180000" tIns="108000" rIns="91440" bIns="45720" numCol="1" anchor="ctr" anchorCtr="0" compatLnSpc="1">
            <a:prstTxWarp prst="textNoShape">
              <a:avLst/>
            </a:prstTxWarp>
          </a:bodyPr>
          <a:lstStyle/>
          <a:p>
            <a:pPr marL="446088" marR="0" lvl="0" indent="-446088" algn="ctr" defTabSz="914400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2000" b="1" kern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Департамент по управлению муниципальным имуществом  </a:t>
            </a:r>
            <a:endParaRPr kumimoji="0" lang="ru-RU" sz="2000" b="1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7" name="Подзаголовок 2"/>
          <p:cNvSpPr>
            <a:spLocks/>
          </p:cNvSpPr>
          <p:nvPr/>
        </p:nvSpPr>
        <p:spPr bwMode="auto">
          <a:xfrm>
            <a:off x="7143750" y="6715126"/>
            <a:ext cx="2019301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  <a:defRPr/>
            </a:pPr>
            <a:r>
              <a:rPr lang="ru-RU" sz="1800" b="1" dirty="0">
                <a:solidFill>
                  <a:schemeClr val="accent2">
                    <a:lumMod val="50000"/>
                  </a:schemeClr>
                </a:solidFill>
                <a:latin typeface="Helios"/>
              </a:rPr>
              <a:t>ТОЛЬЯТТИ </a:t>
            </a:r>
            <a:r>
              <a:rPr lang="ru-RU" sz="1800" b="1" dirty="0" smtClean="0">
                <a:solidFill>
                  <a:schemeClr val="accent2">
                    <a:lumMod val="50000"/>
                  </a:schemeClr>
                </a:solidFill>
                <a:latin typeface="Helios"/>
              </a:rPr>
              <a:t>2024</a:t>
            </a:r>
            <a:endParaRPr lang="ru-RU" sz="1800" b="1" dirty="0">
              <a:solidFill>
                <a:schemeClr val="accent2">
                  <a:lumMod val="50000"/>
                </a:schemeClr>
              </a:solidFill>
              <a:latin typeface="Helio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64304" y="1314450"/>
            <a:ext cx="8705852" cy="1323439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 algn="ctr"/>
            <a:r>
              <a:rPr lang="ru-RU" sz="2000" dirty="0" smtClean="0">
                <a:solidFill>
                  <a:schemeClr val="accent6">
                    <a:lumMod val="75000"/>
                  </a:schemeClr>
                </a:solidFill>
              </a:rPr>
              <a:t>Муниципальная программа городского округа Тольятти</a:t>
            </a:r>
          </a:p>
          <a:p>
            <a:pPr lvl="0" algn="ctr"/>
            <a:r>
              <a:rPr lang="ru-RU" sz="2000" dirty="0" smtClean="0">
                <a:solidFill>
                  <a:schemeClr val="accent6">
                    <a:lumMod val="75000"/>
                  </a:schemeClr>
                </a:solidFill>
              </a:rPr>
              <a:t> «Молодой семье  - доступное жилье» на </a:t>
            </a:r>
            <a:r>
              <a:rPr lang="ru-RU" sz="2000" dirty="0" smtClean="0">
                <a:solidFill>
                  <a:schemeClr val="accent6">
                    <a:lumMod val="75000"/>
                  </a:schemeClr>
                </a:solidFill>
              </a:rPr>
              <a:t>2014-2026 </a:t>
            </a:r>
            <a:r>
              <a:rPr lang="ru-RU" sz="2000" dirty="0" smtClean="0">
                <a:solidFill>
                  <a:schemeClr val="accent6">
                    <a:lumMod val="75000"/>
                  </a:schemeClr>
                </a:solidFill>
              </a:rPr>
              <a:t>годы»,</a:t>
            </a:r>
          </a:p>
          <a:p>
            <a:pPr lvl="0" algn="ctr"/>
            <a:r>
              <a:rPr lang="ru-RU" sz="2000" dirty="0" smtClean="0">
                <a:solidFill>
                  <a:schemeClr val="accent6">
                    <a:lumMod val="75000"/>
                  </a:schemeClr>
                </a:solidFill>
              </a:rPr>
              <a:t>утверждена постановлением мэрии городского округа Тольятти </a:t>
            </a:r>
          </a:p>
          <a:p>
            <a:pPr lvl="0" algn="ctr"/>
            <a:r>
              <a:rPr lang="ru-RU" sz="2000" dirty="0" smtClean="0">
                <a:solidFill>
                  <a:schemeClr val="accent6">
                    <a:lumMod val="75000"/>
                  </a:schemeClr>
                </a:solidFill>
              </a:rPr>
              <a:t>от 11.10.2013 № 3155-п/1</a:t>
            </a:r>
            <a:endParaRPr lang="ru-RU" sz="20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062537" y="2780791"/>
            <a:ext cx="37433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8000" indent="-108000" algn="just">
              <a:buFontTx/>
              <a:buChar char="-"/>
            </a:pPr>
            <a:endParaRPr lang="ru-RU" sz="1400" b="1" dirty="0" smtClean="0">
              <a:solidFill>
                <a:schemeClr val="accent2">
                  <a:lumMod val="50000"/>
                </a:schemeClr>
              </a:solidFill>
              <a:latin typeface="Arial"/>
            </a:endParaRPr>
          </a:p>
          <a:p>
            <a:pPr marL="108000" indent="-108000" algn="just">
              <a:buFontTx/>
              <a:buChar char="-"/>
            </a:pPr>
            <a:endParaRPr lang="ru-RU" sz="1400" dirty="0" smtClean="0">
              <a:solidFill>
                <a:schemeClr val="accent2">
                  <a:lumMod val="50000"/>
                </a:schemeClr>
              </a:solidFill>
              <a:latin typeface="Arial"/>
            </a:endParaRPr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1038225" y="3042401"/>
            <a:ext cx="7286625" cy="2960310"/>
          </a:xfrm>
          <a:prstGeom prst="roundRect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50000"/>
              </a:lnSpc>
            </a:pPr>
            <a:r>
              <a:rPr lang="ru-RU" sz="1800" dirty="0" smtClean="0">
                <a:solidFill>
                  <a:schemeClr val="tx1"/>
                </a:solidFill>
              </a:rPr>
              <a:t>      </a:t>
            </a:r>
            <a:r>
              <a:rPr lang="ru-RU" sz="1800" dirty="0">
                <a:solidFill>
                  <a:schemeClr val="tx1"/>
                </a:solidFill>
              </a:rPr>
              <a:t>За счет софинансирования из бюджета городского округа в сумме </a:t>
            </a:r>
            <a:r>
              <a:rPr lang="ru-RU" sz="2000" b="1" dirty="0" smtClean="0">
                <a:solidFill>
                  <a:schemeClr val="tx1"/>
                </a:solidFill>
              </a:rPr>
              <a:t>118 613 </a:t>
            </a:r>
            <a:r>
              <a:rPr lang="ru-RU" sz="1800" dirty="0" smtClean="0">
                <a:solidFill>
                  <a:schemeClr val="tx1"/>
                </a:solidFill>
              </a:rPr>
              <a:t>тыс</a:t>
            </a:r>
            <a:r>
              <a:rPr lang="ru-RU" sz="1800" dirty="0" smtClean="0">
                <a:solidFill>
                  <a:schemeClr val="tx1"/>
                </a:solidFill>
              </a:rPr>
              <a:t>. руб</a:t>
            </a:r>
            <a:r>
              <a:rPr lang="ru-RU" sz="1800" dirty="0">
                <a:solidFill>
                  <a:schemeClr val="tx1"/>
                </a:solidFill>
              </a:rPr>
              <a:t>. планируется обеспечить </a:t>
            </a:r>
            <a:r>
              <a:rPr lang="ru-RU" sz="1800" dirty="0" smtClean="0">
                <a:solidFill>
                  <a:schemeClr val="tx1"/>
                </a:solidFill>
              </a:rPr>
              <a:t>жильем         в </a:t>
            </a:r>
            <a:r>
              <a:rPr lang="ru-RU" sz="1800" dirty="0" smtClean="0">
                <a:solidFill>
                  <a:schemeClr val="tx1"/>
                </a:solidFill>
              </a:rPr>
              <a:t>2025 </a:t>
            </a:r>
            <a:r>
              <a:rPr lang="ru-RU" sz="1800" dirty="0" smtClean="0">
                <a:solidFill>
                  <a:schemeClr val="tx1"/>
                </a:solidFill>
              </a:rPr>
              <a:t>году </a:t>
            </a:r>
            <a:r>
              <a:rPr lang="ru-RU" sz="1800" dirty="0" smtClean="0">
                <a:solidFill>
                  <a:schemeClr val="tx1"/>
                </a:solidFill>
              </a:rPr>
              <a:t>342 </a:t>
            </a:r>
            <a:r>
              <a:rPr lang="ru-RU" sz="1800" dirty="0" smtClean="0">
                <a:solidFill>
                  <a:schemeClr val="tx1"/>
                </a:solidFill>
              </a:rPr>
              <a:t>молодых семей </a:t>
            </a:r>
            <a:r>
              <a:rPr lang="ru-RU" sz="1800" dirty="0">
                <a:solidFill>
                  <a:schemeClr val="tx1"/>
                </a:solidFill>
              </a:rPr>
              <a:t>по списку </a:t>
            </a:r>
            <a:r>
              <a:rPr lang="ru-RU" sz="1800" dirty="0" smtClean="0">
                <a:solidFill>
                  <a:schemeClr val="tx1"/>
                </a:solidFill>
              </a:rPr>
              <a:t>участников </a:t>
            </a:r>
            <a:r>
              <a:rPr lang="ru-RU" sz="1800" dirty="0">
                <a:solidFill>
                  <a:schemeClr val="tx1"/>
                </a:solidFill>
              </a:rPr>
              <a:t>подпрограммы </a:t>
            </a:r>
            <a:r>
              <a:rPr lang="ru-RU" sz="1800" dirty="0" smtClean="0">
                <a:solidFill>
                  <a:schemeClr val="tx1"/>
                </a:solidFill>
              </a:rPr>
              <a:t>«Молодой </a:t>
            </a:r>
            <a:r>
              <a:rPr lang="ru-RU" sz="1800" dirty="0">
                <a:solidFill>
                  <a:schemeClr val="tx1"/>
                </a:solidFill>
              </a:rPr>
              <a:t>семье - доступное </a:t>
            </a:r>
            <a:r>
              <a:rPr lang="ru-RU" sz="1800" dirty="0" smtClean="0">
                <a:solidFill>
                  <a:schemeClr val="tx1"/>
                </a:solidFill>
              </a:rPr>
              <a:t>жилье».</a:t>
            </a:r>
            <a:endParaRPr lang="ru-RU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65637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4"/>
          <p:cNvSpPr>
            <a:spLocks noChangeArrowheads="1"/>
          </p:cNvSpPr>
          <p:nvPr/>
        </p:nvSpPr>
        <p:spPr bwMode="auto">
          <a:xfrm>
            <a:off x="7258051" y="6438900"/>
            <a:ext cx="1885950" cy="276225"/>
          </a:xfrm>
          <a:prstGeom prst="rect">
            <a:avLst/>
          </a:prstGeom>
          <a:solidFill>
            <a:schemeClr val="accent2">
              <a:lumMod val="75000"/>
            </a:schemeClr>
          </a:solidFill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algn="ctr" defTabSz="957263">
              <a:defRPr/>
            </a:pPr>
            <a:endParaRPr lang="en-US" sz="1900">
              <a:solidFill>
                <a:srgbClr val="FFFFFF"/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>
                <a:solidFill>
                  <a:schemeClr val="accent3"/>
                </a:solidFill>
              </a:rPr>
              <a:t>6</a:t>
            </a:r>
          </a:p>
          <a:p>
            <a:pPr>
              <a:defRPr/>
            </a:pPr>
            <a:endParaRPr lang="ru-RU" dirty="0">
              <a:solidFill>
                <a:schemeClr val="accent3"/>
              </a:solidFill>
            </a:endParaRPr>
          </a:p>
        </p:txBody>
      </p:sp>
      <p:sp>
        <p:nvSpPr>
          <p:cNvPr id="7" name="Rectangle 4"/>
          <p:cNvSpPr txBox="1">
            <a:spLocks noChangeArrowheads="1"/>
          </p:cNvSpPr>
          <p:nvPr/>
        </p:nvSpPr>
        <p:spPr bwMode="auto">
          <a:xfrm>
            <a:off x="0" y="0"/>
            <a:ext cx="9144000" cy="80010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180000" tIns="108000" rIns="91440" bIns="45720" numCol="1" anchor="ctr" anchorCtr="0" compatLnSpc="1">
            <a:prstTxWarp prst="textNoShape">
              <a:avLst/>
            </a:prstTxWarp>
          </a:bodyPr>
          <a:lstStyle/>
          <a:p>
            <a:pPr marL="446088" marR="0" lvl="0" indent="-446088" algn="ctr" defTabSz="914400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2000" b="1" kern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Департамент по управлению муниципальным имуществом  </a:t>
            </a:r>
            <a:endParaRPr kumimoji="0" lang="ru-RU" sz="2000" b="1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7" name="Подзаголовок 2"/>
          <p:cNvSpPr>
            <a:spLocks/>
          </p:cNvSpPr>
          <p:nvPr/>
        </p:nvSpPr>
        <p:spPr bwMode="auto">
          <a:xfrm>
            <a:off x="7143750" y="6715126"/>
            <a:ext cx="2019301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  <a:defRPr/>
            </a:pPr>
            <a:r>
              <a:rPr lang="ru-RU" sz="1800" b="1" dirty="0">
                <a:solidFill>
                  <a:schemeClr val="accent2">
                    <a:lumMod val="50000"/>
                  </a:schemeClr>
                </a:solidFill>
                <a:latin typeface="Helios"/>
              </a:rPr>
              <a:t>ТОЛЬЯТТИ </a:t>
            </a:r>
            <a:r>
              <a:rPr lang="ru-RU" sz="1800" b="1" dirty="0" smtClean="0">
                <a:solidFill>
                  <a:schemeClr val="accent2">
                    <a:lumMod val="50000"/>
                  </a:schemeClr>
                </a:solidFill>
                <a:latin typeface="Helios"/>
              </a:rPr>
              <a:t>2024</a:t>
            </a:r>
            <a:endParaRPr lang="ru-RU" sz="1800" b="1" dirty="0">
              <a:solidFill>
                <a:schemeClr val="accent2">
                  <a:lumMod val="50000"/>
                </a:schemeClr>
              </a:solidFill>
              <a:latin typeface="Helio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77952" y="1027847"/>
            <a:ext cx="8705852" cy="1631216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 algn="ctr"/>
            <a:r>
              <a:rPr lang="ru-RU" sz="2000" dirty="0" smtClean="0">
                <a:solidFill>
                  <a:schemeClr val="accent6">
                    <a:lumMod val="75000"/>
                  </a:schemeClr>
                </a:solidFill>
              </a:rPr>
              <a:t>Муниципальная программа городского округа Тольятти</a:t>
            </a:r>
          </a:p>
          <a:p>
            <a:pPr lvl="0" algn="ctr"/>
            <a:r>
              <a:rPr lang="ru-RU" sz="20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2000" dirty="0" smtClean="0">
                <a:solidFill>
                  <a:srgbClr val="002060"/>
                </a:solidFill>
              </a:rPr>
              <a:t>"Ремонт помещений, находящихся в муниципальной собственности городского округа Тольятти, на 2023 - 2027"</a:t>
            </a:r>
            <a:endParaRPr lang="ru-RU" sz="2000" dirty="0" smtClean="0">
              <a:solidFill>
                <a:srgbClr val="002060"/>
              </a:solidFill>
            </a:endParaRPr>
          </a:p>
          <a:p>
            <a:pPr lvl="0" algn="ctr"/>
            <a:r>
              <a:rPr lang="ru-RU" sz="2000" dirty="0" smtClean="0">
                <a:solidFill>
                  <a:schemeClr val="accent6">
                    <a:lumMod val="75000"/>
                  </a:schemeClr>
                </a:solidFill>
              </a:rPr>
              <a:t>утверждена постановлением </a:t>
            </a:r>
            <a:r>
              <a:rPr lang="ru-RU" sz="2000" dirty="0" smtClean="0">
                <a:solidFill>
                  <a:schemeClr val="accent6">
                    <a:lumMod val="75000"/>
                  </a:schemeClr>
                </a:solidFill>
              </a:rPr>
              <a:t>администрации </a:t>
            </a:r>
            <a:r>
              <a:rPr lang="ru-RU" sz="2000" dirty="0" smtClean="0">
                <a:solidFill>
                  <a:schemeClr val="accent6">
                    <a:lumMod val="75000"/>
                  </a:schemeClr>
                </a:solidFill>
              </a:rPr>
              <a:t>городского округа Тольятти </a:t>
            </a:r>
            <a:r>
              <a:rPr lang="ru-RU" sz="2000" dirty="0" smtClean="0">
                <a:solidFill>
                  <a:srgbClr val="002060"/>
                </a:solidFill>
              </a:rPr>
              <a:t>от </a:t>
            </a:r>
            <a:r>
              <a:rPr lang="ru-RU" sz="2000" dirty="0" smtClean="0">
                <a:solidFill>
                  <a:srgbClr val="002060"/>
                </a:solidFill>
              </a:rPr>
              <a:t>29.08.2022 </a:t>
            </a:r>
            <a:r>
              <a:rPr lang="en-US" sz="2000" dirty="0" smtClean="0">
                <a:solidFill>
                  <a:srgbClr val="002060"/>
                </a:solidFill>
              </a:rPr>
              <a:t>N 1907-</a:t>
            </a:r>
            <a:r>
              <a:rPr lang="ru-RU" sz="2000" dirty="0" err="1" smtClean="0">
                <a:solidFill>
                  <a:srgbClr val="002060"/>
                </a:solidFill>
              </a:rPr>
              <a:t>п</a:t>
            </a:r>
            <a:r>
              <a:rPr lang="ru-RU" sz="2000" dirty="0" smtClean="0">
                <a:solidFill>
                  <a:srgbClr val="002060"/>
                </a:solidFill>
              </a:rPr>
              <a:t>/1 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062537" y="2780791"/>
            <a:ext cx="37433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8000" indent="-108000" algn="just">
              <a:buFontTx/>
              <a:buChar char="-"/>
            </a:pPr>
            <a:endParaRPr lang="ru-RU" sz="1400" b="1" dirty="0" smtClean="0">
              <a:solidFill>
                <a:schemeClr val="accent2">
                  <a:lumMod val="50000"/>
                </a:schemeClr>
              </a:solidFill>
              <a:latin typeface="Arial"/>
            </a:endParaRPr>
          </a:p>
          <a:p>
            <a:pPr marL="108000" indent="-108000" algn="just">
              <a:buFontTx/>
              <a:buChar char="-"/>
            </a:pPr>
            <a:endParaRPr lang="ru-RU" sz="1400" dirty="0" smtClean="0">
              <a:solidFill>
                <a:schemeClr val="accent2">
                  <a:lumMod val="50000"/>
                </a:schemeClr>
              </a:solidFill>
              <a:latin typeface="Arial"/>
            </a:endParaRPr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1038225" y="3042401"/>
            <a:ext cx="7286625" cy="2960310"/>
          </a:xfrm>
          <a:prstGeom prst="roundRect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50000"/>
              </a:lnSpc>
            </a:pPr>
            <a:r>
              <a:rPr lang="ru-RU" sz="1800" dirty="0" smtClean="0">
                <a:solidFill>
                  <a:schemeClr val="tx1"/>
                </a:solidFill>
              </a:rPr>
              <a:t>      </a:t>
            </a:r>
            <a:r>
              <a:rPr lang="ru-RU" sz="1800" dirty="0">
                <a:solidFill>
                  <a:schemeClr val="tx1"/>
                </a:solidFill>
              </a:rPr>
              <a:t>За счет </a:t>
            </a:r>
            <a:r>
              <a:rPr lang="ru-RU" sz="1800" dirty="0" smtClean="0">
                <a:solidFill>
                  <a:schemeClr val="tx1"/>
                </a:solidFill>
              </a:rPr>
              <a:t>средств бюджета </a:t>
            </a:r>
            <a:r>
              <a:rPr lang="ru-RU" sz="1800" dirty="0">
                <a:solidFill>
                  <a:schemeClr val="tx1"/>
                </a:solidFill>
              </a:rPr>
              <a:t>городского округа в сумме </a:t>
            </a:r>
            <a:r>
              <a:rPr lang="ru-RU" sz="2000" b="1" dirty="0" smtClean="0">
                <a:solidFill>
                  <a:schemeClr val="tx1"/>
                </a:solidFill>
              </a:rPr>
              <a:t>15 540 </a:t>
            </a:r>
            <a:r>
              <a:rPr lang="ru-RU" sz="1800" dirty="0" smtClean="0">
                <a:solidFill>
                  <a:schemeClr val="tx1"/>
                </a:solidFill>
              </a:rPr>
              <a:t>тыс. руб</a:t>
            </a:r>
            <a:r>
              <a:rPr lang="ru-RU" sz="1800" dirty="0">
                <a:solidFill>
                  <a:schemeClr val="tx1"/>
                </a:solidFill>
              </a:rPr>
              <a:t>. </a:t>
            </a:r>
            <a:r>
              <a:rPr lang="ru-RU" sz="1800" dirty="0" smtClean="0">
                <a:solidFill>
                  <a:srgbClr val="002060"/>
                </a:solidFill>
              </a:rPr>
              <a:t>запланировано приведение </a:t>
            </a:r>
            <a:r>
              <a:rPr lang="ru-RU" sz="1800" b="1" dirty="0" smtClean="0">
                <a:solidFill>
                  <a:srgbClr val="002060"/>
                </a:solidFill>
              </a:rPr>
              <a:t>40</a:t>
            </a:r>
            <a:r>
              <a:rPr lang="ru-RU" sz="1800" dirty="0" smtClean="0">
                <a:solidFill>
                  <a:srgbClr val="002060"/>
                </a:solidFill>
              </a:rPr>
              <a:t> муниципальных помещений в технически исправное состояние для дальнейшего распределения администрацией городского округа Тольятти гражданам, нуждающимся в предоставлении жилых помещений в соответствии с действующим </a:t>
            </a:r>
            <a:r>
              <a:rPr lang="ru-RU" sz="1800" dirty="0" smtClean="0">
                <a:solidFill>
                  <a:srgbClr val="002060"/>
                </a:solidFill>
              </a:rPr>
              <a:t>законодательством.</a:t>
            </a:r>
            <a:endParaRPr lang="ru-RU" sz="18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65637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4"/>
          <p:cNvSpPr>
            <a:spLocks noChangeArrowheads="1"/>
          </p:cNvSpPr>
          <p:nvPr/>
        </p:nvSpPr>
        <p:spPr bwMode="auto">
          <a:xfrm>
            <a:off x="7258051" y="6438900"/>
            <a:ext cx="1885950" cy="276225"/>
          </a:xfrm>
          <a:prstGeom prst="rect">
            <a:avLst/>
          </a:prstGeom>
          <a:solidFill>
            <a:schemeClr val="accent2">
              <a:lumMod val="75000"/>
            </a:schemeClr>
          </a:solidFill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algn="ctr" defTabSz="957263">
              <a:defRPr/>
            </a:pPr>
            <a:endParaRPr lang="en-US" sz="1900">
              <a:solidFill>
                <a:srgbClr val="FFFFFF"/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>
                <a:solidFill>
                  <a:schemeClr val="accent3"/>
                </a:solidFill>
              </a:rPr>
              <a:t>7</a:t>
            </a:r>
          </a:p>
          <a:p>
            <a:pPr>
              <a:defRPr/>
            </a:pPr>
            <a:endParaRPr lang="ru-RU" dirty="0">
              <a:solidFill>
                <a:schemeClr val="accent3"/>
              </a:solidFill>
            </a:endParaRPr>
          </a:p>
        </p:txBody>
      </p:sp>
      <p:sp>
        <p:nvSpPr>
          <p:cNvPr id="7" name="Rectangle 4"/>
          <p:cNvSpPr txBox="1">
            <a:spLocks noChangeArrowheads="1"/>
          </p:cNvSpPr>
          <p:nvPr/>
        </p:nvSpPr>
        <p:spPr bwMode="auto">
          <a:xfrm>
            <a:off x="0" y="0"/>
            <a:ext cx="9144000" cy="80010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180000" tIns="108000" rIns="91440" bIns="45720" numCol="1" anchor="ctr" anchorCtr="0" compatLnSpc="1">
            <a:prstTxWarp prst="textNoShape">
              <a:avLst/>
            </a:prstTxWarp>
          </a:bodyPr>
          <a:lstStyle/>
          <a:p>
            <a:pPr marL="446088" marR="0" lvl="0" indent="-446088" algn="ctr" defTabSz="914400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2000" b="1" kern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Департамент по управлению муниципальным имуществом  </a:t>
            </a:r>
            <a:endParaRPr kumimoji="0" lang="ru-RU" sz="2000" b="1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7" name="Подзаголовок 2"/>
          <p:cNvSpPr>
            <a:spLocks/>
          </p:cNvSpPr>
          <p:nvPr/>
        </p:nvSpPr>
        <p:spPr bwMode="auto">
          <a:xfrm>
            <a:off x="7143750" y="6715126"/>
            <a:ext cx="2019301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  <a:defRPr/>
            </a:pPr>
            <a:r>
              <a:rPr lang="ru-RU" sz="1800" b="1" dirty="0">
                <a:solidFill>
                  <a:schemeClr val="accent2">
                    <a:lumMod val="50000"/>
                  </a:schemeClr>
                </a:solidFill>
                <a:latin typeface="Helios"/>
              </a:rPr>
              <a:t>ТОЛЬЯТТИ </a:t>
            </a:r>
            <a:r>
              <a:rPr lang="ru-RU" sz="1800" b="1" dirty="0" smtClean="0">
                <a:solidFill>
                  <a:schemeClr val="accent2">
                    <a:lumMod val="50000"/>
                  </a:schemeClr>
                </a:solidFill>
                <a:latin typeface="Helios"/>
              </a:rPr>
              <a:t>2024</a:t>
            </a:r>
            <a:endParaRPr lang="ru-RU" sz="1800" b="1" dirty="0">
              <a:solidFill>
                <a:schemeClr val="accent2">
                  <a:lumMod val="50000"/>
                </a:schemeClr>
              </a:solidFill>
              <a:latin typeface="Helio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19074" y="933450"/>
            <a:ext cx="8705852" cy="830997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</a:rPr>
              <a:t>Непрограммное направление </a:t>
            </a:r>
            <a:r>
              <a:rPr lang="ru-RU" sz="2400" b="1" dirty="0">
                <a:solidFill>
                  <a:schemeClr val="accent6">
                    <a:lumMod val="75000"/>
                  </a:schemeClr>
                </a:solidFill>
              </a:rPr>
              <a:t>расходов </a:t>
            </a:r>
            <a:endParaRPr lang="ru-RU" sz="24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</a:rPr>
              <a:t>    </a:t>
            </a:r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</a:rPr>
              <a:t>3 000 тыс</a:t>
            </a:r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</a:rPr>
              <a:t>. руб. </a:t>
            </a:r>
            <a:endParaRPr lang="ru-RU" sz="24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062537" y="2780791"/>
            <a:ext cx="37433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8000" indent="-108000" algn="just">
              <a:buFontTx/>
              <a:buChar char="-"/>
            </a:pPr>
            <a:endParaRPr lang="ru-RU" sz="1400" b="1" dirty="0" smtClean="0">
              <a:solidFill>
                <a:schemeClr val="accent2">
                  <a:lumMod val="50000"/>
                </a:schemeClr>
              </a:solidFill>
              <a:latin typeface="Arial"/>
            </a:endParaRPr>
          </a:p>
          <a:p>
            <a:pPr marL="108000" indent="-108000" algn="just">
              <a:buFontTx/>
              <a:buChar char="-"/>
            </a:pPr>
            <a:endParaRPr lang="ru-RU" sz="1400" dirty="0" smtClean="0">
              <a:solidFill>
                <a:schemeClr val="accent2">
                  <a:lumMod val="50000"/>
                </a:schemeClr>
              </a:solidFill>
              <a:latin typeface="Arial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750627" y="2183643"/>
            <a:ext cx="7877814" cy="3643952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 algn="ctr"/>
            <a:r>
              <a:rPr lang="ru-RU" sz="1800" dirty="0" smtClean="0">
                <a:solidFill>
                  <a:schemeClr val="tx1"/>
                </a:solidFill>
              </a:rPr>
              <a:t>Расходы </a:t>
            </a:r>
            <a:r>
              <a:rPr lang="ru-RU" sz="1800" dirty="0">
                <a:solidFill>
                  <a:schemeClr val="tx1"/>
                </a:solidFill>
              </a:rPr>
              <a:t>на исполнение судебных актов – </a:t>
            </a:r>
            <a:r>
              <a:rPr lang="ru-RU" sz="1800" b="1" dirty="0" smtClean="0">
                <a:solidFill>
                  <a:schemeClr val="tx1"/>
                </a:solidFill>
              </a:rPr>
              <a:t>3</a:t>
            </a:r>
            <a:r>
              <a:rPr lang="ru-RU" sz="1800" b="1" dirty="0" smtClean="0">
                <a:solidFill>
                  <a:schemeClr val="tx1"/>
                </a:solidFill>
              </a:rPr>
              <a:t> </a:t>
            </a:r>
            <a:r>
              <a:rPr lang="ru-RU" sz="1800" b="1" dirty="0" smtClean="0">
                <a:solidFill>
                  <a:schemeClr val="tx1"/>
                </a:solidFill>
              </a:rPr>
              <a:t>000 </a:t>
            </a:r>
            <a:r>
              <a:rPr lang="ru-RU" sz="1800" dirty="0">
                <a:solidFill>
                  <a:schemeClr val="tx1"/>
                </a:solidFill>
              </a:rPr>
              <a:t>тыс. руб.;</a:t>
            </a:r>
          </a:p>
          <a:p>
            <a:pPr lvl="0" algn="just"/>
            <a:r>
              <a:rPr lang="ru-RU" sz="1800" dirty="0" smtClean="0">
                <a:solidFill>
                  <a:schemeClr val="tx1"/>
                </a:solidFill>
              </a:rPr>
              <a:t>   </a:t>
            </a:r>
          </a:p>
          <a:p>
            <a:pPr lvl="0" algn="just"/>
            <a:endParaRPr lang="ru-RU" sz="2000" dirty="0" smtClean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43877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4"/>
          <p:cNvSpPr>
            <a:spLocks noChangeArrowheads="1"/>
          </p:cNvSpPr>
          <p:nvPr/>
        </p:nvSpPr>
        <p:spPr bwMode="auto">
          <a:xfrm>
            <a:off x="7258051" y="6438900"/>
            <a:ext cx="1885950" cy="276225"/>
          </a:xfrm>
          <a:prstGeom prst="rect">
            <a:avLst/>
          </a:prstGeom>
          <a:solidFill>
            <a:schemeClr val="accent2">
              <a:lumMod val="75000"/>
            </a:schemeClr>
          </a:solidFill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algn="ctr" defTabSz="957263">
              <a:defRPr/>
            </a:pPr>
            <a:endParaRPr lang="en-US" sz="1900">
              <a:solidFill>
                <a:srgbClr val="FFFFFF"/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>
                <a:solidFill>
                  <a:schemeClr val="accent3"/>
                </a:solidFill>
              </a:rPr>
              <a:t>8</a:t>
            </a:r>
            <a:endParaRPr lang="ru-RU" dirty="0">
              <a:solidFill>
                <a:schemeClr val="accent3"/>
              </a:solidFill>
            </a:endParaRPr>
          </a:p>
        </p:txBody>
      </p:sp>
      <p:sp>
        <p:nvSpPr>
          <p:cNvPr id="7" name="Rectangle 4"/>
          <p:cNvSpPr txBox="1">
            <a:spLocks noChangeArrowheads="1"/>
          </p:cNvSpPr>
          <p:nvPr/>
        </p:nvSpPr>
        <p:spPr bwMode="auto">
          <a:xfrm>
            <a:off x="0" y="0"/>
            <a:ext cx="9144000" cy="80010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180000" tIns="108000" rIns="91440" bIns="45720" numCol="1" anchor="ctr" anchorCtr="0" compatLnSpc="1">
            <a:prstTxWarp prst="textNoShape">
              <a:avLst/>
            </a:prstTxWarp>
          </a:bodyPr>
          <a:lstStyle/>
          <a:p>
            <a:pPr marL="446088" marR="0" lvl="0" indent="-446088" algn="ctr" defTabSz="914400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2000" b="1" kern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Департамент по управлению муниципальным имуществом  </a:t>
            </a:r>
            <a:endParaRPr kumimoji="0" lang="ru-RU" sz="2000" b="1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4535043" y="2704443"/>
            <a:ext cx="36957" cy="4010683"/>
          </a:xfrm>
          <a:prstGeom prst="line">
            <a:avLst/>
          </a:prstGeom>
          <a:ln w="254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352422" y="3304011"/>
            <a:ext cx="3867150" cy="1692771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endParaRPr lang="ru-RU" sz="20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  <a:t>2026 </a:t>
            </a: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  <a:t>год </a:t>
            </a:r>
          </a:p>
          <a:p>
            <a:pPr algn="ctr"/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</a:p>
          <a:p>
            <a:pPr algn="ctr"/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    </a:t>
            </a:r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171 630 </a:t>
            </a:r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тыс. руб.</a:t>
            </a:r>
          </a:p>
          <a:p>
            <a:pPr algn="ctr"/>
            <a:endParaRPr lang="ru-RU" sz="20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7" name="Подзаголовок 2"/>
          <p:cNvSpPr>
            <a:spLocks/>
          </p:cNvSpPr>
          <p:nvPr/>
        </p:nvSpPr>
        <p:spPr bwMode="auto">
          <a:xfrm>
            <a:off x="7143750" y="6715126"/>
            <a:ext cx="2019301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  <a:defRPr/>
            </a:pPr>
            <a:r>
              <a:rPr lang="ru-RU" sz="1800" b="1" dirty="0">
                <a:solidFill>
                  <a:schemeClr val="accent2">
                    <a:lumMod val="50000"/>
                  </a:schemeClr>
                </a:solidFill>
                <a:latin typeface="Helios"/>
              </a:rPr>
              <a:t>ТОЛЬЯТТИ </a:t>
            </a:r>
            <a:r>
              <a:rPr lang="ru-RU" sz="1800" b="1" dirty="0" smtClean="0">
                <a:solidFill>
                  <a:schemeClr val="accent2">
                    <a:lumMod val="50000"/>
                  </a:schemeClr>
                </a:solidFill>
                <a:latin typeface="Helios"/>
              </a:rPr>
              <a:t>2024</a:t>
            </a:r>
            <a:endParaRPr lang="ru-RU" sz="1800" b="1" dirty="0">
              <a:solidFill>
                <a:schemeClr val="accent2">
                  <a:lumMod val="50000"/>
                </a:schemeClr>
              </a:solidFill>
              <a:latin typeface="Helio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85736" y="1114424"/>
            <a:ext cx="8620126" cy="159001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pPr marL="446088" lvl="0" indent="-446088" algn="ctr">
              <a:lnSpc>
                <a:spcPct val="80000"/>
              </a:lnSpc>
              <a:defRPr/>
            </a:pPr>
            <a:endParaRPr lang="ru-RU" kern="0" dirty="0" smtClean="0">
              <a:solidFill>
                <a:schemeClr val="accent2">
                  <a:lumMod val="75000"/>
                </a:schemeClr>
              </a:solidFill>
              <a:effectLst>
                <a:outerShdw dist="38100" dir="2700000" sx="1000" sy="1000" algn="tl">
                  <a:srgbClr val="000000"/>
                </a:outerShdw>
              </a:effectLst>
            </a:endParaRPr>
          </a:p>
          <a:p>
            <a:pPr marL="446088" lvl="0" indent="-446088" algn="ctr">
              <a:lnSpc>
                <a:spcPct val="80000"/>
              </a:lnSpc>
              <a:defRPr/>
            </a:pPr>
            <a:r>
              <a:rPr lang="ru-RU" kern="0" dirty="0" smtClean="0">
                <a:solidFill>
                  <a:schemeClr val="accent2">
                    <a:lumMod val="75000"/>
                  </a:schemeClr>
                </a:solidFill>
                <a:effectLst>
                  <a:outerShdw dist="38100" dir="2700000" sx="1000" sy="1000" algn="tl">
                    <a:srgbClr val="000000"/>
                  </a:outerShdw>
                </a:effectLst>
              </a:rPr>
              <a:t>Предельный объем </a:t>
            </a:r>
          </a:p>
          <a:p>
            <a:pPr marL="446088" lvl="0" indent="-446088" algn="ctr">
              <a:lnSpc>
                <a:spcPct val="80000"/>
              </a:lnSpc>
              <a:defRPr/>
            </a:pPr>
            <a:r>
              <a:rPr lang="ru-RU" kern="0" dirty="0" smtClean="0">
                <a:solidFill>
                  <a:schemeClr val="accent2">
                    <a:lumMod val="75000"/>
                  </a:schemeClr>
                </a:solidFill>
                <a:effectLst>
                  <a:outerShdw dist="38100" dir="2700000" sx="1000" sy="1000" algn="tl">
                    <a:srgbClr val="000000"/>
                  </a:outerShdw>
                </a:effectLst>
              </a:rPr>
              <a:t>бюджетных ассигнований на плановый период</a:t>
            </a:r>
            <a:endParaRPr lang="ru-RU" sz="2400" kern="0" dirty="0">
              <a:solidFill>
                <a:schemeClr val="accent6">
                  <a:lumMod val="75000"/>
                </a:schemeClr>
              </a:solidFill>
              <a:effectLst>
                <a:outerShdw dist="38100" dir="2700000" sx="1000" sy="1000" algn="tl">
                  <a:srgbClr val="000000"/>
                </a:outerShdw>
              </a:effectLst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062537" y="2780791"/>
            <a:ext cx="37433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8000" indent="-108000" algn="just">
              <a:buFontTx/>
              <a:buChar char="-"/>
            </a:pPr>
            <a:endParaRPr lang="ru-RU" sz="1400" b="1" dirty="0" smtClean="0">
              <a:solidFill>
                <a:schemeClr val="accent2">
                  <a:lumMod val="50000"/>
                </a:schemeClr>
              </a:solidFill>
              <a:latin typeface="Arial"/>
            </a:endParaRPr>
          </a:p>
          <a:p>
            <a:pPr marL="108000" indent="-108000" algn="just">
              <a:buFontTx/>
              <a:buChar char="-"/>
            </a:pPr>
            <a:endParaRPr lang="ru-RU" sz="1400" dirty="0" smtClean="0">
              <a:solidFill>
                <a:schemeClr val="accent2">
                  <a:lumMod val="50000"/>
                </a:schemeClr>
              </a:solidFill>
              <a:latin typeface="Arial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852987" y="3317698"/>
            <a:ext cx="3867150" cy="1692771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endParaRPr lang="ru-RU" sz="20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  <a:t>2027 </a:t>
            </a: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  <a:t>год</a:t>
            </a:r>
          </a:p>
          <a:p>
            <a:pPr algn="ctr"/>
            <a:endParaRPr lang="ru-RU" sz="20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   </a:t>
            </a:r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172 456 </a:t>
            </a:r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тыс</a:t>
            </a:r>
            <a:r>
              <a:rPr lang="ru-RU" sz="2000" b="1" dirty="0">
                <a:solidFill>
                  <a:schemeClr val="accent6">
                    <a:lumMod val="50000"/>
                  </a:schemeClr>
                </a:solidFill>
              </a:rPr>
              <a:t>. руб</a:t>
            </a:r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.</a:t>
            </a:r>
          </a:p>
          <a:p>
            <a:pPr algn="ctr"/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endParaRPr lang="ru-RU" sz="2000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28022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" y="5232325"/>
            <a:ext cx="9143999" cy="1824113"/>
          </a:xfrm>
          <a:prstGeom prst="rect">
            <a:avLst/>
          </a:prstGeom>
          <a:gradFill flip="none" rotWithShape="1">
            <a:gsLst>
              <a:gs pos="15000">
                <a:schemeClr val="bg1"/>
              </a:gs>
              <a:gs pos="98000">
                <a:schemeClr val="bg1">
                  <a:lumMod val="85000"/>
                </a:schemeClr>
              </a:gs>
            </a:gsLst>
            <a:lin ang="54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Picture 2" descr="C:\Users\ПЕТРО\Desktop\0_119219_f7bd7e43_orig.png"/>
          <p:cNvPicPr>
            <a:picLocks noChangeAspect="1" noChangeArrowheads="1"/>
          </p:cNvPicPr>
          <p:nvPr/>
        </p:nvPicPr>
        <p:blipFill rotWithShape="1"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brightnessContrast bright="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 l="43727" t="34764" b="6632"/>
          <a:stretch/>
        </p:blipFill>
        <p:spPr bwMode="auto">
          <a:xfrm rot="16200000">
            <a:off x="5848218" y="3760655"/>
            <a:ext cx="2861395" cy="37301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5" descr="C:\Users\ПЕТРО\Desktop\Герб тольятти мал-02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141690" y="2182269"/>
            <a:ext cx="860619" cy="10791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Прямоугольник 14"/>
          <p:cNvSpPr/>
          <p:nvPr/>
        </p:nvSpPr>
        <p:spPr>
          <a:xfrm>
            <a:off x="1763688" y="3544046"/>
            <a:ext cx="5616624" cy="6016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 smtClean="0">
                <a:solidFill>
                  <a:srgbClr val="376092"/>
                </a:solidFill>
                <a:latin typeface="Georgia" panose="02040502050405020303" pitchFamily="18" charset="0"/>
              </a:rPr>
              <a:t>Благодарим за внимание!</a:t>
            </a:r>
            <a:endParaRPr lang="ru-RU" sz="3200" dirty="0">
              <a:solidFill>
                <a:srgbClr val="376092"/>
              </a:solidFill>
              <a:latin typeface="Georgia" panose="02040502050405020303" pitchFamily="18" charset="0"/>
            </a:endParaRPr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>
            <a:off x="5652120" y="2635868"/>
            <a:ext cx="3491880" cy="0"/>
          </a:xfrm>
          <a:prstGeom prst="line">
            <a:avLst/>
          </a:prstGeom>
          <a:ln w="28575">
            <a:solidFill>
              <a:srgbClr val="37609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0" y="2635868"/>
            <a:ext cx="3491880" cy="0"/>
          </a:xfrm>
          <a:prstGeom prst="line">
            <a:avLst/>
          </a:prstGeom>
          <a:ln w="28575">
            <a:solidFill>
              <a:srgbClr val="37609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4069933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15958</TotalTime>
  <Words>566</Words>
  <Application>Microsoft Office PowerPoint</Application>
  <PresentationFormat>Произвольный</PresentationFormat>
  <Paragraphs>93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Оформление по умолчанию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litvinova</dc:creator>
  <cp:lastModifiedBy>Евстифеева Татьяна  Александровна</cp:lastModifiedBy>
  <cp:revision>1668</cp:revision>
  <cp:lastPrinted>2023-09-11T04:50:12Z</cp:lastPrinted>
  <dcterms:created xsi:type="dcterms:W3CDTF">2009-10-28T17:01:45Z</dcterms:created>
  <dcterms:modified xsi:type="dcterms:W3CDTF">2024-09-10T12:00:50Z</dcterms:modified>
</cp:coreProperties>
</file>