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402" r:id="rId2"/>
    <p:sldId id="409" r:id="rId3"/>
    <p:sldId id="407" r:id="rId4"/>
    <p:sldId id="410" r:id="rId5"/>
    <p:sldId id="411" r:id="rId6"/>
    <p:sldId id="406" r:id="rId7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153E"/>
    <a:srgbClr val="FF7C80"/>
    <a:srgbClr val="FF5050"/>
    <a:srgbClr val="FF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4558" autoAdjust="0"/>
  </p:normalViewPr>
  <p:slideViewPr>
    <p:cSldViewPr>
      <p:cViewPr varScale="1">
        <p:scale>
          <a:sx n="110" d="100"/>
          <a:sy n="110" d="100"/>
        </p:scale>
        <p:origin x="-17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4657E1-4970-4DC9-B144-313185B37872}" type="doc">
      <dgm:prSet loTypeId="urn:microsoft.com/office/officeart/2005/8/layout/vList5" loCatId="list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C4BA05AF-8AC6-4638-9455-13D1F8B559BA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accent3">
            <a:lumMod val="60000"/>
            <a:lumOff val="40000"/>
          </a:schemeClr>
        </a:solidFill>
        <a:effectLst>
          <a:softEdge rad="63500"/>
        </a:effectLst>
      </dgm:spPr>
      <dgm:t>
        <a:bodyPr/>
        <a:lstStyle/>
        <a:p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Защита</a:t>
          </a:r>
          <a:r>
            <a:rPr lang="ru-RU" sz="1600" b="1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населения и территорий от чрезвычайных ситуаций в мирное и военное время, обеспечение первичных мер пожарной безопасности и безопасности людей на водных объектах в городском округе  Тольятти на 2015-2020 годы  - </a:t>
          </a:r>
          <a:r>
            <a:rPr lang="en-US" sz="1600" b="1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77 605</a:t>
          </a:r>
          <a:r>
            <a:rPr lang="ru-RU" sz="1600" b="1" baseline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1600" b="1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600" b="1" dirty="0">
            <a:solidFill>
              <a:schemeClr val="tx1"/>
            </a:solidFill>
            <a:latin typeface="+mn-lt"/>
            <a:cs typeface="Times New Roman" pitchFamily="18" charset="0"/>
          </a:endParaRPr>
        </a:p>
      </dgm:t>
    </dgm:pt>
    <dgm:pt modelId="{4D477F61-75F2-4D5D-9E9F-F480B5F828E2}" type="parTrans" cxnId="{C47CE1FB-17DE-485F-B718-9B4BAA7FE18C}">
      <dgm:prSet/>
      <dgm:spPr/>
      <dgm:t>
        <a:bodyPr/>
        <a:lstStyle/>
        <a:p>
          <a:endParaRPr lang="ru-RU"/>
        </a:p>
      </dgm:t>
    </dgm:pt>
    <dgm:pt modelId="{A300788B-2CE1-410B-9272-B1392517D5A4}" type="sibTrans" cxnId="{C47CE1FB-17DE-485F-B718-9B4BAA7FE18C}">
      <dgm:prSet/>
      <dgm:spPr/>
      <dgm:t>
        <a:bodyPr/>
        <a:lstStyle/>
        <a:p>
          <a:endParaRPr lang="ru-RU"/>
        </a:p>
      </dgm:t>
    </dgm:pt>
    <dgm:pt modelId="{54BF63E2-63CA-44DB-9204-483BF33ABD16}" type="pres">
      <dgm:prSet presAssocID="{004657E1-4970-4DC9-B144-313185B3787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743FC7D-EFCC-4312-A6FA-31FE20B1B934}" type="pres">
      <dgm:prSet presAssocID="{C4BA05AF-8AC6-4638-9455-13D1F8B559BA}" presName="linNode" presStyleCnt="0"/>
      <dgm:spPr/>
    </dgm:pt>
    <dgm:pt modelId="{93AB9312-9AFF-4521-82FE-625EA255C48E}" type="pres">
      <dgm:prSet presAssocID="{C4BA05AF-8AC6-4638-9455-13D1F8B559BA}" presName="parentText" presStyleLbl="node1" presStyleIdx="0" presStyleCnt="1" custScaleX="115852" custScaleY="52628" custLinFactNeighborX="-81085" custLinFactNeighborY="-2257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CE7252F-7E15-4F47-8496-157BDD060588}" type="presOf" srcId="{C4BA05AF-8AC6-4638-9455-13D1F8B559BA}" destId="{93AB9312-9AFF-4521-82FE-625EA255C48E}" srcOrd="0" destOrd="0" presId="urn:microsoft.com/office/officeart/2005/8/layout/vList5"/>
    <dgm:cxn modelId="{C47CE1FB-17DE-485F-B718-9B4BAA7FE18C}" srcId="{004657E1-4970-4DC9-B144-313185B37872}" destId="{C4BA05AF-8AC6-4638-9455-13D1F8B559BA}" srcOrd="0" destOrd="0" parTransId="{4D477F61-75F2-4D5D-9E9F-F480B5F828E2}" sibTransId="{A300788B-2CE1-410B-9272-B1392517D5A4}"/>
    <dgm:cxn modelId="{EFA2FDCA-E533-48E8-91A8-563BC029FC9B}" type="presOf" srcId="{004657E1-4970-4DC9-B144-313185B37872}" destId="{54BF63E2-63CA-44DB-9204-483BF33ABD16}" srcOrd="0" destOrd="0" presId="urn:microsoft.com/office/officeart/2005/8/layout/vList5"/>
    <dgm:cxn modelId="{68E07A34-3DCE-4DF4-AD18-ED269FC7408B}" type="presParOf" srcId="{54BF63E2-63CA-44DB-9204-483BF33ABD16}" destId="{F743FC7D-EFCC-4312-A6FA-31FE20B1B934}" srcOrd="0" destOrd="0" presId="urn:microsoft.com/office/officeart/2005/8/layout/vList5"/>
    <dgm:cxn modelId="{09045AE2-0E28-4972-8AB7-0D3D71E8B388}" type="presParOf" srcId="{F743FC7D-EFCC-4312-A6FA-31FE20B1B934}" destId="{93AB9312-9AFF-4521-82FE-625EA255C48E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4657E1-4970-4DC9-B144-313185B37872}" type="doc">
      <dgm:prSet loTypeId="urn:microsoft.com/office/officeart/2005/8/layout/vList5" loCatId="list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C4BA05AF-8AC6-4638-9455-13D1F8B559BA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accent3">
            <a:lumMod val="60000"/>
            <a:lumOff val="40000"/>
          </a:schemeClr>
        </a:solidFill>
        <a:effectLst>
          <a:softEdge rad="31750"/>
        </a:effectLst>
      </dgm:spPr>
      <dgm:t>
        <a:bodyPr/>
        <a:lstStyle/>
        <a:p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Муниципальная программа «Профилактика наркомании населения городского округа Тольятти на 2019-2023 годы» – 242 </a:t>
          </a:r>
          <a:r>
            <a:rPr lang="ru-RU" sz="20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2000" b="1" dirty="0">
            <a:solidFill>
              <a:schemeClr val="tx1"/>
            </a:solidFill>
            <a:latin typeface="+mn-lt"/>
            <a:cs typeface="Times New Roman" pitchFamily="18" charset="0"/>
          </a:endParaRPr>
        </a:p>
      </dgm:t>
    </dgm:pt>
    <dgm:pt modelId="{4D477F61-75F2-4D5D-9E9F-F480B5F828E2}" type="parTrans" cxnId="{C47CE1FB-17DE-485F-B718-9B4BAA7FE18C}">
      <dgm:prSet/>
      <dgm:spPr/>
      <dgm:t>
        <a:bodyPr/>
        <a:lstStyle/>
        <a:p>
          <a:endParaRPr lang="ru-RU"/>
        </a:p>
      </dgm:t>
    </dgm:pt>
    <dgm:pt modelId="{A300788B-2CE1-410B-9272-B1392517D5A4}" type="sibTrans" cxnId="{C47CE1FB-17DE-485F-B718-9B4BAA7FE18C}">
      <dgm:prSet/>
      <dgm:spPr/>
      <dgm:t>
        <a:bodyPr/>
        <a:lstStyle/>
        <a:p>
          <a:endParaRPr lang="ru-RU"/>
        </a:p>
      </dgm:t>
    </dgm:pt>
    <dgm:pt modelId="{54BF63E2-63CA-44DB-9204-483BF33ABD16}" type="pres">
      <dgm:prSet presAssocID="{004657E1-4970-4DC9-B144-313185B3787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743FC7D-EFCC-4312-A6FA-31FE20B1B934}" type="pres">
      <dgm:prSet presAssocID="{C4BA05AF-8AC6-4638-9455-13D1F8B559BA}" presName="linNode" presStyleCnt="0"/>
      <dgm:spPr/>
      <dgm:t>
        <a:bodyPr/>
        <a:lstStyle/>
        <a:p>
          <a:endParaRPr lang="ru-RU"/>
        </a:p>
      </dgm:t>
    </dgm:pt>
    <dgm:pt modelId="{93AB9312-9AFF-4521-82FE-625EA255C48E}" type="pres">
      <dgm:prSet presAssocID="{C4BA05AF-8AC6-4638-9455-13D1F8B559BA}" presName="parentText" presStyleLbl="node1" presStyleIdx="0" presStyleCnt="1" custScaleX="123951" custScaleY="40211" custLinFactNeighborX="-79857" custLinFactNeighborY="-553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C42FA59-5D61-4D94-A558-04731866DC3F}" type="presOf" srcId="{004657E1-4970-4DC9-B144-313185B37872}" destId="{54BF63E2-63CA-44DB-9204-483BF33ABD16}" srcOrd="0" destOrd="0" presId="urn:microsoft.com/office/officeart/2005/8/layout/vList5"/>
    <dgm:cxn modelId="{9CBB75BB-A71F-41BB-9380-CC67CEE5AA54}" type="presOf" srcId="{C4BA05AF-8AC6-4638-9455-13D1F8B559BA}" destId="{93AB9312-9AFF-4521-82FE-625EA255C48E}" srcOrd="0" destOrd="0" presId="urn:microsoft.com/office/officeart/2005/8/layout/vList5"/>
    <dgm:cxn modelId="{C47CE1FB-17DE-485F-B718-9B4BAA7FE18C}" srcId="{004657E1-4970-4DC9-B144-313185B37872}" destId="{C4BA05AF-8AC6-4638-9455-13D1F8B559BA}" srcOrd="0" destOrd="0" parTransId="{4D477F61-75F2-4D5D-9E9F-F480B5F828E2}" sibTransId="{A300788B-2CE1-410B-9272-B1392517D5A4}"/>
    <dgm:cxn modelId="{5E91BC55-ED82-4619-A633-8A0FB02B7735}" type="presParOf" srcId="{54BF63E2-63CA-44DB-9204-483BF33ABD16}" destId="{F743FC7D-EFCC-4312-A6FA-31FE20B1B934}" srcOrd="0" destOrd="0" presId="urn:microsoft.com/office/officeart/2005/8/layout/vList5"/>
    <dgm:cxn modelId="{16E4EED8-273A-4B44-A555-55DEB849B23F}" type="presParOf" srcId="{F743FC7D-EFCC-4312-A6FA-31FE20B1B934}" destId="{93AB9312-9AFF-4521-82FE-625EA255C48E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04657E1-4970-4DC9-B144-313185B37872}" type="doc">
      <dgm:prSet loTypeId="urn:microsoft.com/office/officeart/2005/8/layout/vList5" loCatId="list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C4BA05AF-8AC6-4638-9455-13D1F8B559BA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sz="2000" dirty="0" smtClean="0">
              <a:solidFill>
                <a:schemeClr val="dk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Муниципальная программа «Профилактика терроризма, экстремизма и иных правонарушений на территории городского округа Тольятти на 20</a:t>
          </a:r>
          <a:r>
            <a:rPr lang="en-US" sz="2000" dirty="0" smtClean="0">
              <a:solidFill>
                <a:schemeClr val="dk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20</a:t>
          </a:r>
          <a:r>
            <a:rPr lang="ru-RU" sz="2000" dirty="0" smtClean="0">
              <a:solidFill>
                <a:schemeClr val="dk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-20</a:t>
          </a:r>
          <a:r>
            <a:rPr lang="en-US" sz="2000" dirty="0" smtClean="0">
              <a:solidFill>
                <a:schemeClr val="dk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24</a:t>
          </a:r>
          <a:r>
            <a:rPr lang="ru-RU" sz="2000" baseline="0" dirty="0" smtClean="0">
              <a:solidFill>
                <a:schemeClr val="dk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годы» – </a:t>
          </a:r>
          <a:r>
            <a:rPr lang="en-US" sz="2000" baseline="0" dirty="0" smtClean="0">
              <a:solidFill>
                <a:schemeClr val="dk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51 395</a:t>
          </a:r>
          <a:r>
            <a:rPr lang="ru-RU" sz="2000" baseline="0" dirty="0" err="1" smtClean="0">
              <a:solidFill>
                <a:schemeClr val="dk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тыс.руб</a:t>
          </a:r>
          <a:r>
            <a:rPr lang="ru-RU" sz="2000" baseline="0" dirty="0" smtClean="0">
              <a:solidFill>
                <a:schemeClr val="dk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.</a:t>
          </a:r>
        </a:p>
        <a:p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Содержание муниципального казенного учреждения «Охрана общественного порядка» – </a:t>
          </a:r>
          <a:r>
            <a: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51 </a:t>
          </a:r>
          <a:r>
            <a: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</a:t>
          </a:r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83тыс.руб</a:t>
          </a:r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.,</a:t>
          </a:r>
        </a:p>
        <a:p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Субсидии добровольной народной дружине (ДНД) – 12 </a:t>
          </a:r>
          <a:r>
            <a:rPr lang="ru-RU" sz="20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2000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endParaRPr lang="ru-RU" sz="2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477F61-75F2-4D5D-9E9F-F480B5F828E2}" type="parTrans" cxnId="{C47CE1FB-17DE-485F-B718-9B4BAA7FE18C}">
      <dgm:prSet/>
      <dgm:spPr/>
      <dgm:t>
        <a:bodyPr/>
        <a:lstStyle/>
        <a:p>
          <a:endParaRPr lang="ru-RU"/>
        </a:p>
      </dgm:t>
    </dgm:pt>
    <dgm:pt modelId="{A300788B-2CE1-410B-9272-B1392517D5A4}" type="sibTrans" cxnId="{C47CE1FB-17DE-485F-B718-9B4BAA7FE18C}">
      <dgm:prSet/>
      <dgm:spPr/>
      <dgm:t>
        <a:bodyPr/>
        <a:lstStyle/>
        <a:p>
          <a:endParaRPr lang="ru-RU"/>
        </a:p>
      </dgm:t>
    </dgm:pt>
    <dgm:pt modelId="{54BF63E2-63CA-44DB-9204-483BF33ABD16}" type="pres">
      <dgm:prSet presAssocID="{004657E1-4970-4DC9-B144-313185B3787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743FC7D-EFCC-4312-A6FA-31FE20B1B934}" type="pres">
      <dgm:prSet presAssocID="{C4BA05AF-8AC6-4638-9455-13D1F8B559BA}" presName="linNode" presStyleCnt="0"/>
      <dgm:spPr/>
    </dgm:pt>
    <dgm:pt modelId="{93AB9312-9AFF-4521-82FE-625EA255C48E}" type="pres">
      <dgm:prSet presAssocID="{C4BA05AF-8AC6-4638-9455-13D1F8B559BA}" presName="parentText" presStyleLbl="node1" presStyleIdx="0" presStyleCnt="1" custScaleX="277778" custScaleY="37168" custLinFactNeighborX="-136" custLinFactNeighborY="-3531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3966D35-A9FB-4E21-8BA2-DE514099C855}" type="presOf" srcId="{004657E1-4970-4DC9-B144-313185B37872}" destId="{54BF63E2-63CA-44DB-9204-483BF33ABD16}" srcOrd="0" destOrd="0" presId="urn:microsoft.com/office/officeart/2005/8/layout/vList5"/>
    <dgm:cxn modelId="{66908369-3B04-43A3-8F73-3CBCFBD80288}" type="presOf" srcId="{C4BA05AF-8AC6-4638-9455-13D1F8B559BA}" destId="{93AB9312-9AFF-4521-82FE-625EA255C48E}" srcOrd="0" destOrd="0" presId="urn:microsoft.com/office/officeart/2005/8/layout/vList5"/>
    <dgm:cxn modelId="{C47CE1FB-17DE-485F-B718-9B4BAA7FE18C}" srcId="{004657E1-4970-4DC9-B144-313185B37872}" destId="{C4BA05AF-8AC6-4638-9455-13D1F8B559BA}" srcOrd="0" destOrd="0" parTransId="{4D477F61-75F2-4D5D-9E9F-F480B5F828E2}" sibTransId="{A300788B-2CE1-410B-9272-B1392517D5A4}"/>
    <dgm:cxn modelId="{712B78A4-3BC4-4932-B81A-FA9CACE2F579}" type="presParOf" srcId="{54BF63E2-63CA-44DB-9204-483BF33ABD16}" destId="{F743FC7D-EFCC-4312-A6FA-31FE20B1B934}" srcOrd="0" destOrd="0" presId="urn:microsoft.com/office/officeart/2005/8/layout/vList5"/>
    <dgm:cxn modelId="{A632B5F0-1827-45C4-8D1D-43C761945ACD}" type="presParOf" srcId="{F743FC7D-EFCC-4312-A6FA-31FE20B1B934}" destId="{93AB9312-9AFF-4521-82FE-625EA255C48E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3AB9312-9AFF-4521-82FE-625EA255C48E}">
      <dsp:nvSpPr>
        <dsp:cNvPr id="0" name=""/>
        <dsp:cNvSpPr/>
      </dsp:nvSpPr>
      <dsp:spPr>
        <a:xfrm>
          <a:off x="0" y="68207"/>
          <a:ext cx="3813662" cy="3242670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softEdge rad="63500"/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Защита</a:t>
          </a:r>
          <a:r>
            <a:rPr lang="ru-RU" sz="1600" b="1" kern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населения и территорий от чрезвычайных ситуаций в мирное и военное время, обеспечение первичных мер пожарной безопасности и безопасности людей на водных объектах в городском округе  Тольятти на 2015-2020 годы  - </a:t>
          </a:r>
          <a:r>
            <a:rPr lang="en-US" sz="1600" b="1" kern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77 605</a:t>
          </a:r>
          <a:r>
            <a:rPr lang="ru-RU" sz="1600" b="1" kern="1200" baseline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1600" b="1" kern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600" b="1" kern="1200" dirty="0">
            <a:solidFill>
              <a:schemeClr val="tx1"/>
            </a:solidFill>
            <a:latin typeface="+mn-lt"/>
            <a:cs typeface="Times New Roman" pitchFamily="18" charset="0"/>
          </a:endParaRPr>
        </a:p>
      </dsp:txBody>
      <dsp:txXfrm>
        <a:off x="0" y="68207"/>
        <a:ext cx="3813662" cy="324267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3AB9312-9AFF-4521-82FE-625EA255C48E}">
      <dsp:nvSpPr>
        <dsp:cNvPr id="0" name=""/>
        <dsp:cNvSpPr/>
      </dsp:nvSpPr>
      <dsp:spPr>
        <a:xfrm>
          <a:off x="0" y="1466876"/>
          <a:ext cx="4032297" cy="2421220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softEdge rad="31750"/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Муниципальная программа «Профилактика наркомании населения городского округа Тольятти на 2019-2023 годы» – 242 </a:t>
          </a:r>
          <a:r>
            <a:rPr lang="ru-RU" sz="20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2000" b="1" kern="1200" dirty="0">
            <a:solidFill>
              <a:schemeClr val="tx1"/>
            </a:solidFill>
            <a:latin typeface="+mn-lt"/>
            <a:cs typeface="Times New Roman" pitchFamily="18" charset="0"/>
          </a:endParaRPr>
        </a:p>
      </dsp:txBody>
      <dsp:txXfrm>
        <a:off x="0" y="1466876"/>
        <a:ext cx="4032297" cy="242122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3AB9312-9AFF-4521-82FE-625EA255C48E}">
      <dsp:nvSpPr>
        <dsp:cNvPr id="0" name=""/>
        <dsp:cNvSpPr/>
      </dsp:nvSpPr>
      <dsp:spPr>
        <a:xfrm>
          <a:off x="0" y="0"/>
          <a:ext cx="8776403" cy="2128855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dk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Муниципальная программа «Профилактика терроризма, экстремизма и иных правонарушений на территории городского округа Тольятти на 20</a:t>
          </a:r>
          <a:r>
            <a:rPr lang="en-US" sz="2000" kern="1200" dirty="0" smtClean="0">
              <a:solidFill>
                <a:schemeClr val="dk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20</a:t>
          </a:r>
          <a:r>
            <a:rPr lang="ru-RU" sz="2000" kern="1200" dirty="0" smtClean="0">
              <a:solidFill>
                <a:schemeClr val="dk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-20</a:t>
          </a:r>
          <a:r>
            <a:rPr lang="en-US" sz="2000" kern="1200" dirty="0" smtClean="0">
              <a:solidFill>
                <a:schemeClr val="dk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24</a:t>
          </a:r>
          <a:r>
            <a:rPr lang="ru-RU" sz="2000" kern="1200" baseline="0" dirty="0" smtClean="0">
              <a:solidFill>
                <a:schemeClr val="dk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годы» – </a:t>
          </a:r>
          <a:r>
            <a:rPr lang="en-US" sz="2000" kern="1200" baseline="0" dirty="0" smtClean="0">
              <a:solidFill>
                <a:schemeClr val="dk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51 395</a:t>
          </a:r>
          <a:r>
            <a:rPr lang="ru-RU" sz="2000" kern="1200" baseline="0" dirty="0" err="1" smtClean="0">
              <a:solidFill>
                <a:schemeClr val="dk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тыс.руб</a:t>
          </a:r>
          <a:r>
            <a:rPr lang="ru-RU" sz="2000" kern="1200" baseline="0" dirty="0" smtClean="0">
              <a:solidFill>
                <a:schemeClr val="dk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Содержание муниципального казенного учреждения «Охрана общественного порядка» – </a:t>
          </a:r>
          <a:r>
            <a:rPr lang="en-US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51 </a:t>
          </a:r>
          <a:r>
            <a:rPr lang="en-US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</a:t>
          </a: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83тыс.руб</a:t>
          </a: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.,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Субсидии добровольной народной дружине (ДНД) – 12 </a:t>
          </a:r>
          <a:r>
            <a:rPr lang="ru-RU" sz="20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2000" b="1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0"/>
        <a:ext cx="8776403" cy="21288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5A59576-D87A-4F4F-88E4-29C7B0C5B619}" type="datetimeFigureOut">
              <a:rPr lang="ru-RU"/>
              <a:pPr>
                <a:defRPr/>
              </a:pPr>
              <a:t>11.09.2019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DF82C8DC-8781-48B0-B25F-EDE74CA521D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868862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C72C-2B32-4A45-90AC-5F23CC112042}" type="datetimeFigureOut">
              <a:rPr lang="ru-RU"/>
              <a:pPr>
                <a:defRPr/>
              </a:pPr>
              <a:t>11.09.2019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4EBD3-A1B0-4B78-B004-E34BEC1B03B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CADD1-90E9-4B1B-B817-80C9DA0CA9E9}" type="datetimeFigureOut">
              <a:rPr lang="ru-RU"/>
              <a:pPr>
                <a:defRPr/>
              </a:pPr>
              <a:t>11.09.2019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997D9-079F-40B8-B23B-F0A05F60B5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589A7-42B7-4BD9-A77F-9DD6C7D2DB85}" type="datetimeFigureOut">
              <a:rPr lang="ru-RU"/>
              <a:pPr>
                <a:defRPr/>
              </a:pPr>
              <a:t>11.09.2019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FD468-5421-42CC-A802-285AF14F036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22C56-2558-449E-A8B1-6D52421A4F3F}" type="datetimeFigureOut">
              <a:rPr lang="ru-RU"/>
              <a:pPr>
                <a:defRPr/>
              </a:pPr>
              <a:t>11.09.2019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82BFE-AD18-402E-983F-EFE55F5CAB2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53A4A-8F93-44B1-95FD-539D50313C14}" type="datetimeFigureOut">
              <a:rPr lang="ru-RU"/>
              <a:pPr>
                <a:defRPr/>
              </a:pPr>
              <a:t>11.09.2019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8E386-3D9F-428B-BCFF-E3E574C3CFA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AC48A-7246-432E-B6ED-C09B5B5EDF66}" type="datetimeFigureOut">
              <a:rPr lang="ru-RU"/>
              <a:pPr>
                <a:defRPr/>
              </a:pPr>
              <a:t>11.09.2019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34BE6-58B9-4BB9-91E3-8DD270C9353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17B4B-BFB9-44E2-BEF4-8150B1A629AA}" type="datetimeFigureOut">
              <a:rPr lang="ru-RU"/>
              <a:pPr>
                <a:defRPr/>
              </a:pPr>
              <a:t>11.09.2019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DA276-CDBB-4E37-88B6-5A5D1AC8FE4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21D08-34A8-4B13-9FF7-A4D491391D39}" type="datetimeFigureOut">
              <a:rPr lang="ru-RU"/>
              <a:pPr>
                <a:defRPr/>
              </a:pPr>
              <a:t>11.09.2019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6143C-21C3-4B7E-B280-E93D9FE5AF9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C7AE8-636F-4D66-A320-0ADC0517B15A}" type="datetimeFigureOut">
              <a:rPr lang="ru-RU"/>
              <a:pPr>
                <a:defRPr/>
              </a:pPr>
              <a:t>11.09.2019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074A0-A2B1-46F6-99E2-80829BF91DE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383B2-9240-49FD-92B2-4E79A0038299}" type="datetimeFigureOut">
              <a:rPr lang="ru-RU"/>
              <a:pPr>
                <a:defRPr/>
              </a:pPr>
              <a:t>11.09.2019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23C78-2E62-405F-BC13-8D883538A09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39220-97CA-4BB4-81FA-8873DCDFC3DF}" type="datetimeFigureOut">
              <a:rPr lang="ru-RU"/>
              <a:pPr>
                <a:defRPr/>
              </a:pPr>
              <a:t>11.09.2019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DA457-9FFC-4F31-B23F-D4C9E403A8E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B044D86-6687-4F22-9905-7FC99CA9EECB}" type="datetimeFigureOut">
              <a:rPr lang="ru-RU"/>
              <a:pPr>
                <a:defRPr/>
              </a:pPr>
              <a:t>11.09.2019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69509F7-76A2-40A6-A4BF-5DDF5B6C1BD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5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diagramLayout" Target="../diagrams/layout3.xml"/><Relationship Id="rId7" Type="http://schemas.openxmlformats.org/officeDocument/2006/relationships/image" Target="../media/image7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2"/>
          <p:cNvSpPr txBox="1">
            <a:spLocks noChangeArrowheads="1"/>
          </p:cNvSpPr>
          <p:nvPr/>
        </p:nvSpPr>
        <p:spPr bwMode="auto">
          <a:xfrm>
            <a:off x="0" y="2276475"/>
            <a:ext cx="9144000" cy="4739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Первый этап общественных обсуждений </a:t>
            </a:r>
            <a:endParaRPr lang="ru-RU" altLang="ru-RU" sz="28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предварительно распределенных </a:t>
            </a:r>
            <a:r>
              <a:rPr lang="ru-RU" altLang="ru-RU" sz="2800" b="1" dirty="0">
                <a:latin typeface="Times New Roman" pitchFamily="18" charset="0"/>
                <a:cs typeface="Times New Roman" pitchFamily="18" charset="0"/>
              </a:rPr>
              <a:t>бюджетных ассигнований </a:t>
            </a: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на 2020 год</a:t>
            </a:r>
            <a:endParaRPr lang="ru-RU" altLang="ru-RU" sz="28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и плановый </a:t>
            </a:r>
            <a:r>
              <a:rPr lang="ru-RU" altLang="ru-RU" sz="2800" b="1" dirty="0">
                <a:latin typeface="Times New Roman" pitchFamily="18" charset="0"/>
                <a:cs typeface="Times New Roman" pitchFamily="18" charset="0"/>
              </a:rPr>
              <a:t>период </a:t>
            </a: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2021-2022 годов </a:t>
            </a:r>
            <a:endParaRPr lang="ru-RU" altLang="ru-RU" sz="28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Главный распорядитель бюджетных средств – </a:t>
            </a:r>
          </a:p>
          <a:p>
            <a:pPr algn="ctr"/>
            <a:r>
              <a:rPr lang="ru-RU" altLang="ru-RU" sz="2800" b="1" u="sng" dirty="0">
                <a:latin typeface="Times New Roman" pitchFamily="18" charset="0"/>
                <a:cs typeface="Times New Roman" pitchFamily="18" charset="0"/>
              </a:rPr>
              <a:t>Департамент общественной  безопасности </a:t>
            </a:r>
            <a:r>
              <a:rPr lang="ru-RU" altLang="ru-RU" sz="2800" b="1" u="sng" dirty="0" smtClean="0">
                <a:latin typeface="Times New Roman" pitchFamily="18" charset="0"/>
                <a:cs typeface="Times New Roman" pitchFamily="18" charset="0"/>
              </a:rPr>
              <a:t>администрации</a:t>
            </a:r>
            <a:endParaRPr lang="ru-RU" altLang="ru-RU" sz="2800" b="1" u="sng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 sz="2800" b="1" u="sng" dirty="0">
                <a:latin typeface="Times New Roman" pitchFamily="18" charset="0"/>
                <a:cs typeface="Times New Roman" pitchFamily="18" charset="0"/>
              </a:rPr>
              <a:t> городского округа Тольятти</a:t>
            </a:r>
          </a:p>
          <a:p>
            <a:pPr algn="ctr"/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Докладчик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ctr"/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Руководитель </a:t>
            </a:r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департамента общественной безопасности </a:t>
            </a:r>
            <a:endParaRPr lang="ru-RU" alt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Денисов Виталий Владимирович</a:t>
            </a:r>
            <a:endParaRPr lang="ru-RU" alt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0"/>
            <a:ext cx="9144000" cy="177323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1042988" y="1773238"/>
            <a:ext cx="7058025" cy="5238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Администрация городского округа Тольятти</a:t>
            </a:r>
            <a:endParaRPr lang="ru-RU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2053" name="Picture 3" descr="C:\Users\user\Desktop\city_gerb_ligh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40175" y="115888"/>
            <a:ext cx="122872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32074">
        <p:split orient="vert"/>
      </p:transition>
    </mc:Choice>
    <mc:Fallback>
      <p:transition spd="slow" advTm="32074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0" y="0"/>
            <a:ext cx="9144000" cy="105273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Предварительное распределение ассигнований по ГРБС -департаменту </a:t>
            </a:r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общественной </a:t>
            </a: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безопасности на 2020-2022 годы</a:t>
            </a:r>
            <a:endParaRPr lang="ru-RU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Rectangle 9"/>
          <p:cNvSpPr>
            <a:spLocks noChangeArrowheads="1"/>
          </p:cNvSpPr>
          <p:nvPr/>
        </p:nvSpPr>
        <p:spPr bwMode="auto">
          <a:xfrm>
            <a:off x="6500813" y="2071688"/>
            <a:ext cx="3571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92100" algn="just"/>
            <a:endParaRPr lang="ru-RU" alt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33212400"/>
              </p:ext>
            </p:extLst>
          </p:nvPr>
        </p:nvGraphicFramePr>
        <p:xfrm>
          <a:off x="395536" y="1268760"/>
          <a:ext cx="8230669" cy="48839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38378"/>
                <a:gridCol w="857227"/>
                <a:gridCol w="867532"/>
                <a:gridCol w="867532"/>
              </a:tblGrid>
              <a:tr h="745672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Направления расходов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5" marB="45705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Сумма, тыс. руб.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5" marB="45705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Сумма, тыс. руб.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5" marB="45705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Сумма, тыс. руб.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5" marB="45705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58808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  <a:endParaRPr lang="ru-RU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5" marB="45705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  <a:endParaRPr lang="ru-RU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5" marB="45705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endParaRPr lang="ru-RU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5" marB="45705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417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r>
                        <a:rPr lang="ru-RU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рамках программ </a:t>
                      </a: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</a:txBody>
                  <a:tcPr marL="91429" marR="91429" marT="45705" marB="4570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129 242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5" marB="4570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129 242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5" marB="4570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129 230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5" marB="4570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040445"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Защита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населения и территорий от чрезвычайных ситуаций в мирное и военное время, обеспечение первичных мер пожарной безопасности и безопасности людей на водных объектах в городском округе  Тольятти на 2015-2020 годы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5" marB="4570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77 605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5" marB="4570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5" marB="4570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5" marB="4570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87232">
                <a:tc>
                  <a:txBody>
                    <a:bodyPr/>
                    <a:lstStyle/>
                    <a:p>
                      <a:pPr marL="285750" marR="0" indent="-2857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Профилактика наркомании населения городского округа Тольятти на 2019-2023 годы</a:t>
                      </a:r>
                    </a:p>
                  </a:txBody>
                  <a:tcPr marL="91429" marR="91429" marT="45705" marB="4570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242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5" marB="4570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242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5" marB="4570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242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5" marB="4570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90400"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Профилактика терроризма, экстремизма и иных правонарушений на территории городского округа Тольятти на 2020-2024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годы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5" marB="4570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51 395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5" marB="4570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51 395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5" marB="4570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51 383</a:t>
                      </a:r>
                    </a:p>
                    <a:p>
                      <a:pPr algn="ctr"/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5" marB="4570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90400"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Непрограммные расходы</a:t>
                      </a:r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5" marB="4570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5" marB="4570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77 605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5" marB="4570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77 605</a:t>
                      </a:r>
                    </a:p>
                    <a:p>
                      <a:pPr algn="ctr"/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5" marB="4570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 advTm="60696">
        <p:circle/>
      </p:transition>
    </mc:Choice>
    <mc:Fallback>
      <p:transition spd="slow" advTm="60696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9144000" cy="620688"/>
          </a:xfrm>
          <a:prstGeom prst="rect">
            <a:avLst/>
          </a:prstGeom>
          <a:effectLst>
            <a:softEdge rad="114300"/>
          </a:effectLst>
          <a:scene3d>
            <a:camera prst="orthographicFront"/>
            <a:lightRig rig="threePt" dir="t"/>
          </a:scene3d>
          <a:sp3d prstMaterial="matte">
            <a:bevelB w="165100" prst="coolSlan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600" cap="al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Программные направления расходов на </a:t>
            </a:r>
            <a:r>
              <a:rPr lang="ru-RU" sz="2600" cap="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20</a:t>
            </a:r>
            <a:r>
              <a:rPr lang="en-US" sz="2600" cap="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20</a:t>
            </a:r>
            <a:r>
              <a:rPr lang="ru-RU" sz="2600" cap="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600" cap="al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год</a:t>
            </a: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1389456599"/>
              </p:ext>
            </p:extLst>
          </p:nvPr>
        </p:nvGraphicFramePr>
        <p:xfrm>
          <a:off x="0" y="696507"/>
          <a:ext cx="9144000" cy="61614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105" name="Рисунок 9" descr="IMGP4364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23733" y="4508202"/>
            <a:ext cx="2460428" cy="2349798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  <p:pic>
        <p:nvPicPr>
          <p:cNvPr id="4106" name="Рисунок 11" descr="DSCN0765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4508202"/>
            <a:ext cx="2823733" cy="23497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 descr="IMGP1932.JP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284161" y="4508202"/>
            <a:ext cx="3528814" cy="234979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3923927" y="836712"/>
            <a:ext cx="4889047" cy="316835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ü"/>
              <a:defRPr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МКУ «Центр гражданской защиты городского округа Тольятти» – </a:t>
            </a:r>
          </a:p>
          <a:p>
            <a:pPr algn="ctr">
              <a:defRPr/>
            </a:pP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74 321</a:t>
            </a:r>
            <a:r>
              <a:rPr lang="ru-RU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ctr">
              <a:buFont typeface="Wingdings" panose="05000000000000000000" pitchFamily="2" charset="2"/>
              <a:buChar char="ü"/>
              <a:defRPr/>
            </a:pPr>
            <a:r>
              <a:rPr lang="ru-RU" b="1" dirty="0">
                <a:solidFill>
                  <a:srgbClr val="00153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МБОУ ДПО «Курсы ГО </a:t>
            </a:r>
            <a:r>
              <a:rPr lang="ru-RU" b="1" dirty="0" err="1">
                <a:solidFill>
                  <a:srgbClr val="00153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г.о.Тольятти</a:t>
            </a:r>
            <a:r>
              <a:rPr lang="ru-RU" b="1" dirty="0">
                <a:solidFill>
                  <a:srgbClr val="00153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 - </a:t>
            </a:r>
            <a:r>
              <a:rPr lang="ru-RU" b="1" dirty="0" smtClean="0">
                <a:solidFill>
                  <a:srgbClr val="00153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b="1" dirty="0" smtClean="0">
                <a:solidFill>
                  <a:srgbClr val="00153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284</a:t>
            </a:r>
            <a:r>
              <a:rPr lang="ru-RU" b="1" dirty="0" smtClean="0">
                <a:solidFill>
                  <a:srgbClr val="00153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153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b="1" dirty="0">
                <a:solidFill>
                  <a:srgbClr val="00153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>
              <a:defRPr/>
            </a:pPr>
            <a:endParaRPr lang="ru-RU" b="1" dirty="0">
              <a:solidFill>
                <a:srgbClr val="00153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 advTm="61018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430873741"/>
              </p:ext>
            </p:extLst>
          </p:nvPr>
        </p:nvGraphicFramePr>
        <p:xfrm>
          <a:off x="0" y="836712"/>
          <a:ext cx="9036496" cy="602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9144000" cy="692696"/>
          </a:xfrm>
          <a:prstGeom prst="rect">
            <a:avLst/>
          </a:prstGeom>
          <a:effectLst>
            <a:softEdge rad="114300"/>
          </a:effectLst>
          <a:scene3d>
            <a:camera prst="orthographicFront"/>
            <a:lightRig rig="threePt" dir="t"/>
          </a:scene3d>
          <a:sp3d prstMaterial="matte">
            <a:bevelB w="165100" prst="coolSlan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600" cap="al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Программные направления расходов на </a:t>
            </a:r>
            <a:r>
              <a:rPr lang="ru-RU" sz="2600" cap="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20</a:t>
            </a:r>
            <a:r>
              <a:rPr lang="en-US" sz="2600" cap="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20</a:t>
            </a:r>
            <a:r>
              <a:rPr lang="ru-RU" sz="2600" cap="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600" cap="al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год</a:t>
            </a:r>
          </a:p>
        </p:txBody>
      </p:sp>
      <p:pic>
        <p:nvPicPr>
          <p:cNvPr id="5127" name="Рисунок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539552" y="620688"/>
            <a:ext cx="3240360" cy="2160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4941168"/>
            <a:ext cx="3528392" cy="1692399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211960" y="2276872"/>
            <a:ext cx="4752528" cy="266429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ru-RU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приобретение </a:t>
            </a:r>
            <a:r>
              <a:rPr 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товаров с логотипом по антинаркотической пропаганде.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 advTm="61164">
        <p15:prstTrans prst="drape"/>
      </p:transition>
    </mc:Choice>
    <mc:Fallback>
      <p:transition spd="slow" advTm="6116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9144000" cy="1052736"/>
          </a:xfrm>
          <a:prstGeom prst="rect">
            <a:avLst/>
          </a:prstGeom>
          <a:effectLst>
            <a:softEdge rad="114300"/>
          </a:effectLst>
          <a:scene3d>
            <a:camera prst="orthographicFront"/>
            <a:lightRig rig="threePt" dir="t"/>
          </a:scene3d>
          <a:sp3d prstMaterial="matte">
            <a:bevelB w="165100" prst="coolSlan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600" cap="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Программные </a:t>
            </a:r>
            <a:r>
              <a:rPr lang="ru-RU" sz="2600" cap="al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направления расходов </a:t>
            </a:r>
            <a:endParaRPr lang="ru-RU" sz="2600" cap="all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600" cap="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на 20</a:t>
            </a:r>
            <a:r>
              <a:rPr lang="en-US" sz="2600" cap="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20</a:t>
            </a:r>
            <a:r>
              <a:rPr lang="ru-RU" sz="2600" cap="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600" cap="al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год</a:t>
            </a: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2894013152"/>
              </p:ext>
            </p:extLst>
          </p:nvPr>
        </p:nvGraphicFramePr>
        <p:xfrm>
          <a:off x="251520" y="1124744"/>
          <a:ext cx="8784976" cy="5733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152" name="Рисунок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4283969" y="3140968"/>
            <a:ext cx="4673072" cy="331236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" r="26"/>
          <a:stretch/>
        </p:blipFill>
        <p:spPr>
          <a:xfrm>
            <a:off x="179512" y="3132170"/>
            <a:ext cx="4245781" cy="328845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 advTm="80758">
        <p15:prstTrans prst="wind"/>
      </p:transition>
    </mc:Choice>
    <mc:Fallback>
      <p:transition spd="slow" advTm="80758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0" y="0"/>
            <a:ext cx="9144000" cy="177323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0" y="1988841"/>
            <a:ext cx="9144000" cy="169277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000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  <p:pic>
        <p:nvPicPr>
          <p:cNvPr id="7174" name="Picture 3" descr="C:\Users\user\Desktop\city_gerb_ligh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7638" y="130175"/>
            <a:ext cx="122872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10206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6196</TotalTime>
  <Words>333</Words>
  <Application>Microsoft Office PowerPoint</Application>
  <PresentationFormat>Экран (4:3)</PresentationFormat>
  <Paragraphs>53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Anand</dc:creator>
  <cp:lastModifiedBy>Зарубина Наталья Ивановна</cp:lastModifiedBy>
  <cp:revision>705</cp:revision>
  <dcterms:created xsi:type="dcterms:W3CDTF">2013-02-19T12:06:37Z</dcterms:created>
  <dcterms:modified xsi:type="dcterms:W3CDTF">2019-09-11T10:44:08Z</dcterms:modified>
</cp:coreProperties>
</file>