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1" r:id="rId2"/>
    <p:sldId id="282" r:id="rId3"/>
    <p:sldId id="257" r:id="rId4"/>
    <p:sldId id="283" r:id="rId5"/>
    <p:sldId id="277" r:id="rId6"/>
    <p:sldId id="285" r:id="rId7"/>
    <p:sldId id="287" r:id="rId8"/>
    <p:sldId id="288" r:id="rId9"/>
    <p:sldId id="284" r:id="rId10"/>
    <p:sldId id="286" r:id="rId11"/>
    <p:sldId id="290" r:id="rId12"/>
    <p:sldId id="289" r:id="rId13"/>
    <p:sldId id="260" r:id="rId14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4" autoAdjust="0"/>
    <p:restoredTop sz="96374" autoAdjust="0"/>
  </p:normalViewPr>
  <p:slideViewPr>
    <p:cSldViewPr>
      <p:cViewPr varScale="1">
        <p:scale>
          <a:sx n="73" d="100"/>
          <a:sy n="73" d="100"/>
        </p:scale>
        <p:origin x="13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onovalova.AM\Desktop\&#1052;&#1086;&#1103;\&#1087;&#1088;&#1086;&#1077;&#1082;&#1090;%20&#1073;&#1102;&#1076;&#1078;&#1077;&#1090;&#1072;\&#1087;&#1088;&#1086;&#1077;&#1082;&#1090;%20&#1085;&#1072;%202024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Konovalova.AM\Desktop\&#1052;&#1086;&#1103;\&#1087;&#1088;&#1086;&#1077;&#1082;&#1090;%20&#1073;&#1102;&#1076;&#1078;&#1077;&#1090;&#1072;\&#1087;&#1088;&#1086;&#1077;&#1082;&#1090;%20&#1085;&#1072;%202022%20&#1075;&#1086;&#1076;\&#1054;&#1073;&#1097;&#1077;&#1089;&#1090;&#1074;&#1077;&#1085;&#1085;&#1099;&#1077;%20&#1086;&#1073;&#1089;&#1091;&#1078;&#1076;&#1077;&#1085;&#1080;&#1103;\&#1082;%20&#1076;&#1086;&#1082;&#1083;&#1072;&#1076;&#1091;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\Users\konovalova.am\Desktop\Desktop\&#1052;&#1086;&#1103;\&#1087;&#1088;&#1086;&#1077;&#1082;&#1090;%20&#1073;&#1102;&#1076;&#1078;&#1077;&#1090;&#1072;\&#1087;&#1088;&#1086;&#1077;&#1082;&#1090;%20&#1085;&#1072;%202025\&#1086;&#1073;&#1097;&#1077;&#1089;&#1090;&#1074;&#1077;&#1085;&#1085;&#1099;&#1077;%20&#1086;&#1073;&#1089;&#1091;&#1078;&#1076;&#1077;&#1085;&#1080;&#1103;\&#1044;&#1080;&#1072;&#1075;&#1088;&#1072;&#1084;&#1084;&#1072;%20&#1074;%20Microsoft%20PowerPo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60326396861094E-2"/>
          <c:w val="1"/>
          <c:h val="0.9733967360313891"/>
        </c:manualLayout>
      </c:layout>
      <c:pie3DChart>
        <c:varyColors val="1"/>
        <c:ser>
          <c:idx val="0"/>
          <c:order val="0"/>
          <c:spPr>
            <a:solidFill>
              <a:srgbClr val="FFFF00"/>
            </a:solidFill>
          </c:spPr>
          <c:explosion val="28"/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591-4E35-9012-1FE815EFD06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591-4E35-9012-1FE815EFD06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591-4E35-9012-1FE815EFD06C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591-4E35-9012-1FE815EFD06C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591-4E35-9012-1FE815EFD06C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F591-4E35-9012-1FE815EFD06C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F591-4E35-9012-1FE815EFD06C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F591-4E35-9012-1FE815EFD06C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F591-4E35-9012-1FE815EFD06C}"/>
              </c:ext>
            </c:extLst>
          </c:dPt>
          <c:dLbls>
            <c:dLbl>
              <c:idx val="0"/>
              <c:layout>
                <c:manualLayout>
                  <c:x val="0.16026942308967235"/>
                  <c:y val="-0.776289742550308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C868474A-22CE-4C74-BCFF-87F3B6DC193D}" type="CATEGORYNAME">
                      <a: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</a:t>
                    </a:r>
                  </a:p>
                  <a:p>
                    <a:pPr>
                      <a:defRPr sz="12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1 734 201 </a:t>
                    </a:r>
                    <a:r>
                      <a:rPr lang="ru-RU" sz="1200" baseline="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т.р</a:t>
                    </a:r>
                    <a:r>
                      <a:rPr lang="ru-RU" sz="12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.; 97%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78789965887889"/>
                      <c:h val="0.1666801657180267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591-4E35-9012-1FE815EFD06C}"/>
                </c:ext>
              </c:extLst>
            </c:dLbl>
            <c:dLbl>
              <c:idx val="1"/>
              <c:layout>
                <c:manualLayout>
                  <c:x val="-0.19239398619965212"/>
                  <c:y val="1.79725757760917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07BD247-8667-43A5-9FA4-34870DB1F792}" type="CATEGORYNAME">
                      <a:rPr lang="ru-RU" sz="1000" b="0" i="0" u="none" strike="noStrike" kern="1200" baseline="0" smtClean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 smtClean="0"/>
                      <a:t>;46 210 </a:t>
                    </a:r>
                    <a:r>
                      <a:rPr lang="ru-RU" baseline="0" dirty="0" err="1" smtClean="0"/>
                      <a:t>т.р</a:t>
                    </a:r>
                    <a:r>
                      <a:rPr lang="ru-RU" baseline="0" dirty="0" smtClean="0"/>
                      <a:t>.;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87232294114168"/>
                      <c:h val="0.130327390418475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591-4E35-9012-1FE815EFD06C}"/>
                </c:ext>
              </c:extLst>
            </c:dLbl>
            <c:dLbl>
              <c:idx val="2"/>
              <c:layout>
                <c:manualLayout>
                  <c:x val="0.14833011278995528"/>
                  <c:y val="-1.16394361595889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392426757466121"/>
                      <c:h val="0.143800094295143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591-4E35-9012-1FE815EFD06C}"/>
                </c:ext>
              </c:extLst>
            </c:dLbl>
            <c:dLbl>
              <c:idx val="3"/>
              <c:layout>
                <c:manualLayout>
                  <c:x val="0.22317520039724775"/>
                  <c:y val="0.188097131422928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91-4E35-9012-1FE815EFD06C}"/>
                </c:ext>
              </c:extLst>
            </c:dLbl>
            <c:dLbl>
              <c:idx val="4"/>
              <c:layout>
                <c:manualLayout>
                  <c:x val="-5.3882102575017153E-3"/>
                  <c:y val="0.257926769054858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48269844647796"/>
                      <c:h val="0.173707989471613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591-4E35-9012-1FE815EFD06C}"/>
                </c:ext>
              </c:extLst>
            </c:dLbl>
            <c:dLbl>
              <c:idx val="5"/>
              <c:layout>
                <c:manualLayout>
                  <c:x val="-0.10852073490813645"/>
                  <c:y val="3.445535612129517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91-4E35-9012-1FE815EFD06C}"/>
                </c:ext>
              </c:extLst>
            </c:dLbl>
            <c:dLbl>
              <c:idx val="6"/>
              <c:layout>
                <c:manualLayout>
                  <c:x val="-0.11635042916932681"/>
                  <c:y val="4.577650565956475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91-4E35-9012-1FE815EFD06C}"/>
                </c:ext>
              </c:extLst>
            </c:dLbl>
            <c:dLbl>
              <c:idx val="7"/>
              <c:layout>
                <c:manualLayout>
                  <c:x val="-0.12335719656664539"/>
                  <c:y val="-9.05378906844565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91-4E35-9012-1FE815EFD06C}"/>
                </c:ext>
              </c:extLst>
            </c:dLbl>
            <c:dLbl>
              <c:idx val="8"/>
              <c:layout>
                <c:manualLayout>
                  <c:x val="-0.14056664538554303"/>
                  <c:y val="-0.2073348257210422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591-4E35-9012-1FE815EFD0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слайд1!$A$2:$A$3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слайд1!$B$2:$B$3</c:f>
              <c:numCache>
                <c:formatCode>#,##0</c:formatCode>
                <c:ptCount val="2"/>
                <c:pt idx="0">
                  <c:v>1373255</c:v>
                </c:pt>
                <c:pt idx="1">
                  <c:v>72979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591-4E35-9012-1FE815EFD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3986465799452"/>
          <c:y val="0.22664771366053887"/>
          <c:w val="0.56100693773429455"/>
          <c:h val="0.54129433467286436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5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983-4AF4-AF18-DBC5DA09FC0C}"/>
              </c:ext>
            </c:extLst>
          </c:dPt>
          <c:dPt>
            <c:idx val="1"/>
            <c:bubble3D val="0"/>
            <c:explosion val="8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983-4AF4-AF18-DBC5DA09FC0C}"/>
              </c:ext>
            </c:extLst>
          </c:dPt>
          <c:dPt>
            <c:idx val="2"/>
            <c:bubble3D val="0"/>
            <c:explosion val="6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983-4AF4-AF18-DBC5DA09FC0C}"/>
              </c:ext>
            </c:extLst>
          </c:dPt>
          <c:dPt>
            <c:idx val="3"/>
            <c:bubble3D val="0"/>
            <c:explosion val="5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983-4AF4-AF18-DBC5DA09FC0C}"/>
              </c:ext>
            </c:extLst>
          </c:dPt>
          <c:dPt>
            <c:idx val="4"/>
            <c:bubble3D val="0"/>
            <c:explosion val="5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983-4AF4-AF18-DBC5DA09FC0C}"/>
              </c:ext>
            </c:extLst>
          </c:dPt>
          <c:dPt>
            <c:idx val="5"/>
            <c:bubble3D val="0"/>
            <c:explosion val="7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A983-4AF4-AF18-DBC5DA09FC0C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A983-4AF4-AF18-DBC5DA09FC0C}"/>
              </c:ext>
            </c:extLst>
          </c:dPt>
          <c:dLbls>
            <c:dLbl>
              <c:idx val="0"/>
              <c:layout>
                <c:manualLayout>
                  <c:x val="1.4072899412000123E-2"/>
                  <c:y val="-8.89848961577571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DEB4525-0462-479F-9F00-0F5A18432928}" type="CATEGORYNAME">
                      <a:rPr lang="ru-RU" sz="1200"/>
                      <a:pPr>
                        <a:defRPr sz="1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/>
                      <a:t>; </a:t>
                    </a:r>
                    <a:fld id="{26F3B395-6FE7-46EC-BBA3-74C2C2FBC2CB}" type="VALUE">
                      <a:rPr lang="ru-RU" sz="1200" baseline="0"/>
                      <a:pPr>
                        <a:defRPr sz="1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baseline="0"/>
                      <a:t>; </a:t>
                    </a:r>
                    <a:fld id="{3D0E937D-C48E-4FEC-86AA-673124E33FDB}" type="PERCENTAGE">
                      <a:rPr lang="ru-RU" baseline="0"/>
                      <a:pPr>
                        <a:defRPr sz="1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167950217588697"/>
                      <c:h val="0.254692625896407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983-4AF4-AF18-DBC5DA09FC0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983-4AF4-AF18-DBC5DA09FC0C}"/>
                </c:ext>
              </c:extLst>
            </c:dLbl>
            <c:dLbl>
              <c:idx val="2"/>
              <c:layout>
                <c:manualLayout>
                  <c:x val="8.310899323028291E-2"/>
                  <c:y val="-0.10336948246580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251180840680063"/>
                      <c:h val="0.210430754979157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983-4AF4-AF18-DBC5DA09FC0C}"/>
                </c:ext>
              </c:extLst>
            </c:dLbl>
            <c:dLbl>
              <c:idx val="3"/>
              <c:layout>
                <c:manualLayout>
                  <c:x val="6.2850503607288277E-2"/>
                  <c:y val="8.16053622100482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58401697793758"/>
                      <c:h val="0.170925449734604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983-4AF4-AF18-DBC5DA09FC0C}"/>
                </c:ext>
              </c:extLst>
            </c:dLbl>
            <c:dLbl>
              <c:idx val="4"/>
              <c:layout>
                <c:manualLayout>
                  <c:x val="3.8551013625789297E-2"/>
                  <c:y val="0.188607326721076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83-4AF4-AF18-DBC5DA09FC0C}"/>
                </c:ext>
              </c:extLst>
            </c:dLbl>
            <c:dLbl>
              <c:idx val="5"/>
              <c:layout>
                <c:manualLayout>
                  <c:x val="-9.2246157549083663E-2"/>
                  <c:y val="-6.44737202820633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01971937808117"/>
                      <c:h val="0.219615145872129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983-4AF4-AF18-DBC5DA09FC0C}"/>
                </c:ext>
              </c:extLst>
            </c:dLbl>
            <c:dLbl>
              <c:idx val="6"/>
              <c:layout>
                <c:manualLayout>
                  <c:x val="0.24473112726298105"/>
                  <c:y val="-8.70502015630964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83-4AF4-AF18-DBC5DA09FC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'не прогр'!$A$2:$A$6</c:f>
              <c:strCache>
                <c:ptCount val="5"/>
                <c:pt idx="0">
                  <c:v>Расходы на содержание и коммунальные услуги временно свободных нежилых помещений (отдельно стоящие здания (в т.ч.хозблоки), нежилые помещения в многоквартирных домах)</c:v>
                </c:pt>
                <c:pt idx="2">
                  <c:v>Расходы на содержание и коммунальные услуги муниципального специализированного жилищного фонда, а также по договорам ренты</c:v>
                </c:pt>
                <c:pt idx="3">
                  <c:v>Проверка достоверности сметной документации</c:v>
                </c:pt>
                <c:pt idx="4">
                  <c:v>Исполнение судебных актов РФ, штрафы</c:v>
                </c:pt>
              </c:strCache>
            </c:strRef>
          </c:cat>
          <c:val>
            <c:numRef>
              <c:f>'не прогр'!$B$2:$B$6</c:f>
              <c:numCache>
                <c:formatCode>General</c:formatCode>
                <c:ptCount val="5"/>
                <c:pt idx="0" formatCode="#,##0">
                  <c:v>16404</c:v>
                </c:pt>
                <c:pt idx="2">
                  <c:v>1352</c:v>
                </c:pt>
                <c:pt idx="3" formatCode="#,##0">
                  <c:v>847</c:v>
                </c:pt>
                <c:pt idx="4" formatCode="#,##0">
                  <c:v>27607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83-4AF4-AF18-DBC5DA09FC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75675675675676"/>
          <c:y val="0.3949594814276261"/>
          <c:w val="0.64108108108108108"/>
          <c:h val="0.59010639950245469"/>
        </c:manualLayout>
      </c:layout>
      <c:pie3DChart>
        <c:varyColors val="1"/>
        <c:ser>
          <c:idx val="0"/>
          <c:order val="0"/>
          <c:explosion val="28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785-4150-8E79-BF808E0C587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785-4150-8E79-BF808E0C5870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785-4150-8E79-BF808E0C5870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785-4150-8E79-BF808E0C587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0785-4150-8E79-BF808E0C5870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0785-4150-8E79-BF808E0C5870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0785-4150-8E79-BF808E0C5870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0785-4150-8E79-BF808E0C5870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0785-4150-8E79-BF808E0C5870}"/>
              </c:ext>
            </c:extLst>
          </c:dPt>
          <c:dLbls>
            <c:dLbl>
              <c:idx val="0"/>
              <c:layout>
                <c:manualLayout>
                  <c:x val="-2.3915443002057175E-2"/>
                  <c:y val="-0.126010851782540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68474A-22CE-4C74-BCFF-87F3B6DC193D}" type="CATEGORYNAME">
                      <a:rPr lang="ru-RU" sz="1000"/>
                      <a:pPr>
                        <a:defRPr sz="10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sz="1000" baseline="0"/>
                      <a:t>; </a:t>
                    </a:r>
                    <a:fld id="{CEC01CC2-4D32-48B9-AC00-88F47D23EEA3}" type="VALUE">
                      <a:rPr lang="ru-RU" sz="1000" baseline="0"/>
                      <a:pPr>
                        <a:defRPr sz="10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sz="1000" baseline="0"/>
                      <a:t>; </a:t>
                    </a:r>
                    <a:fld id="{96FA1123-3E43-4989-AC71-E11FE53CC88E}" type="PERCENTAGE">
                      <a:rPr lang="ru-RU" sz="1000" baseline="0"/>
                      <a:pPr>
                        <a:defRPr sz="10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sz="10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40967207207207207"/>
                      <c:h val="0.211128295061771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785-4150-8E79-BF808E0C5870}"/>
                </c:ext>
              </c:extLst>
            </c:dLbl>
            <c:dLbl>
              <c:idx val="1"/>
              <c:layout>
                <c:manualLayout>
                  <c:x val="0.25337646307725048"/>
                  <c:y val="-0.1636018097643126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FEA593C-B91C-478C-8695-0E616444F5C5}" type="CATEGORYNAME">
                      <a:rPr lang="ru-RU" sz="1000"/>
                      <a:pPr>
                        <a:defRPr sz="10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D093BAEE-FB21-4EFC-AA97-230B1EDE8EE6}" type="VALUE">
                      <a:rPr lang="ru-RU" baseline="0"/>
                      <a:pPr>
                        <a:defRPr sz="10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r>
                      <a:rPr lang="ru-RU" baseline="0" dirty="0"/>
                      <a:t>; </a:t>
                    </a:r>
                    <a:fld id="{86223EC9-627A-4CEF-BEE7-6B4D025C2938}" type="PERCENTAGE">
                      <a:rPr lang="ru-RU" baseline="0"/>
                      <a:pPr>
                        <a:defRPr sz="10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214769099808469"/>
                      <c:h val="0.148705815558805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785-4150-8E79-BF808E0C5870}"/>
                </c:ext>
              </c:extLst>
            </c:dLbl>
            <c:dLbl>
              <c:idx val="2"/>
              <c:layout>
                <c:manualLayout>
                  <c:x val="0.16706885152869402"/>
                  <c:y val="-1.1639440011105727E-2"/>
                </c:manualLayout>
              </c:layout>
              <c:tx>
                <c:rich>
                  <a:bodyPr/>
                  <a:lstStyle/>
                  <a:p>
                    <a:fld id="{D5C5137C-5EB9-47D7-A9C7-9A6C9436414B}" type="CATEGORYNAME">
                      <a:rPr lang="ru-RU" sz="1000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5612875E-E75F-4455-BABF-77304A9FBFF4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fld id="{1B900CC5-BFF6-4DE8-8108-20D99CF71F9C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140174505213869"/>
                      <c:h val="0.143800086592110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785-4150-8E79-BF808E0C5870}"/>
                </c:ext>
              </c:extLst>
            </c:dLbl>
            <c:dLbl>
              <c:idx val="3"/>
              <c:layout>
                <c:manualLayout>
                  <c:x val="0.24335538057742795"/>
                  <c:y val="0.1880971314229285"/>
                </c:manualLayout>
              </c:layout>
              <c:tx>
                <c:rich>
                  <a:bodyPr/>
                  <a:lstStyle/>
                  <a:p>
                    <a:fld id="{BFB67B58-FE87-4732-8051-F8D0F9D0EA55}" type="CATEGORYNAME">
                      <a:rPr lang="ru-RU" sz="1000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566A4719-1AE6-461E-95FD-661CAF8711E7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; </a:t>
                    </a:r>
                    <a:fld id="{312D758B-2240-49CB-8A7D-F24614655B6E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467393062353692"/>
                      <c:h val="0.197716133090439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785-4150-8E79-BF808E0C5870}"/>
                </c:ext>
              </c:extLst>
            </c:dLbl>
            <c:dLbl>
              <c:idx val="4"/>
              <c:layout>
                <c:manualLayout>
                  <c:x val="1.5135078385472098E-2"/>
                  <c:y val="0.138617630480422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775296871674825"/>
                      <c:h val="0.14777127429276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785-4150-8E79-BF808E0C5870}"/>
                </c:ext>
              </c:extLst>
            </c:dLbl>
            <c:dLbl>
              <c:idx val="5"/>
              <c:layout>
                <c:manualLayout>
                  <c:x val="9.5443229055827486E-2"/>
                  <c:y val="-1.296839387973499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878203873164498"/>
                      <c:h val="0.134404434169573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785-4150-8E79-BF808E0C5870}"/>
                </c:ext>
              </c:extLst>
            </c:dLbl>
            <c:dLbl>
              <c:idx val="6"/>
              <c:layout>
                <c:manualLayout>
                  <c:x val="1.4414414414414415E-3"/>
                  <c:y val="-0.2913730567831848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785-4150-8E79-BF808E0C5870}"/>
                </c:ext>
              </c:extLst>
            </c:dLbl>
            <c:dLbl>
              <c:idx val="7"/>
              <c:layout>
                <c:manualLayout>
                  <c:x val="-0.2040779172873661"/>
                  <c:y val="-0.1542885559540244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785-4150-8E79-BF808E0C5870}"/>
                </c:ext>
              </c:extLst>
            </c:dLbl>
            <c:dLbl>
              <c:idx val="8"/>
              <c:layout>
                <c:manualLayout>
                  <c:x val="-0.14056664538554303"/>
                  <c:y val="-0.2073348257210422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785-4150-8E79-BF808E0C58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'слайд4,5'!$A$2:$A$9</c:f>
              <c:strCache>
                <c:ptCount val="8"/>
                <c:pt idx="0">
                  <c:v>МП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2021 - 2025 годы»</c:v>
                </c:pt>
                <c:pt idx="1">
                  <c:v>МП «Охрана, защита и воспроизводство лесов, расположенных в границах городского округа Тольятти, на 2024-2030 годы»</c:v>
                </c:pt>
                <c:pt idx="2">
                  <c:v>МП «Капитальный ремонт многоквартирных домов городского округа Тольятти на 2024-2028 годы»</c:v>
                </c:pt>
                <c:pt idx="3">
                  <c:v>МП «Ремонт помещений, находящихся в муниципальной собственности городского округа Тольятти, на 2023-2027 годы»</c:v>
                </c:pt>
                <c:pt idx="4">
                  <c:v>МП «Содержание и ремонт объектов и сетей инженерной инфраструктуры городского округа Тольятти на 2023 -2027 годы»</c:v>
                </c:pt>
                <c:pt idx="5">
                  <c:v>МП «Охрана окружающей среды на территории городского округа Тольятти на 2022-2026 годы»</c:v>
                </c:pt>
                <c:pt idx="6">
                  <c:v>МП "Благоустройство территории городского округа Тольятти на 2025-2030 годы"</c:v>
                </c:pt>
                <c:pt idx="7">
                  <c:v>Другие вопросы в области жилищно-коммунального хозяйства</c:v>
                </c:pt>
              </c:strCache>
            </c:strRef>
          </c:cat>
          <c:val>
            <c:numRef>
              <c:f>'слайд4,5'!$B$2:$B$9</c:f>
              <c:numCache>
                <c:formatCode>#,##0</c:formatCode>
                <c:ptCount val="8"/>
                <c:pt idx="0">
                  <c:v>18940</c:v>
                </c:pt>
                <c:pt idx="1">
                  <c:v>62430</c:v>
                </c:pt>
                <c:pt idx="2">
                  <c:v>10503</c:v>
                </c:pt>
                <c:pt idx="3">
                  <c:v>100</c:v>
                </c:pt>
                <c:pt idx="4">
                  <c:v>637141</c:v>
                </c:pt>
                <c:pt idx="5">
                  <c:v>74367</c:v>
                </c:pt>
                <c:pt idx="6">
                  <c:v>930720</c:v>
                </c:pt>
                <c:pt idx="7">
                  <c:v>46210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785-4150-8E79-BF808E0C5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653944613273525"/>
          <c:y val="0.14145181492601192"/>
          <c:w val="0.60270946402969661"/>
          <c:h val="0.57575163058061718"/>
        </c:manualLayout>
      </c:layout>
      <c:pie3DChart>
        <c:varyColors val="0"/>
        <c:ser>
          <c:idx val="0"/>
          <c:order val="0"/>
          <c:explosion val="42"/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ED3C-447F-B1BA-D2A6B275DE36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D3C-447F-B1BA-D2A6B275DE3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ED3C-447F-B1BA-D2A6B275DE36}"/>
              </c:ext>
            </c:extLst>
          </c:dPt>
          <c:dLbls>
            <c:dLbl>
              <c:idx val="0"/>
              <c:layout>
                <c:manualLayout>
                  <c:x val="8.6602910764391056E-2"/>
                  <c:y val="-0.15284805700227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60125052185983"/>
                      <c:h val="0.508045977011494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D3C-447F-B1BA-D2A6B275DE36}"/>
                </c:ext>
              </c:extLst>
            </c:dLbl>
            <c:dLbl>
              <c:idx val="1"/>
              <c:layout>
                <c:manualLayout>
                  <c:x val="-0.14220181170325352"/>
                  <c:y val="0.156287477327545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672009864364975"/>
                      <c:h val="0.188329336530775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D3C-447F-B1BA-D2A6B275DE36}"/>
                </c:ext>
              </c:extLst>
            </c:dLbl>
            <c:dLbl>
              <c:idx val="2"/>
              <c:layout>
                <c:manualLayout>
                  <c:x val="-4.3106562974326114E-2"/>
                  <c:y val="-0.1020092272638582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D3C-447F-B1BA-D2A6B275D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'защита населения'!$A$2:$A$4</c:f>
              <c:strCache>
                <c:ptCount val="3"/>
                <c:pt idx="0">
                  <c:v>Дежурство мобильной группы в пожароопасный период в рамках муниципального задания МБУ "Зеленстрой"</c:v>
                </c:pt>
                <c:pt idx="1">
                  <c:v>Подготовка проектной документации для выполнения ремонта котельных отдельностоящих зданий</c:v>
                </c:pt>
                <c:pt idx="2">
                  <c:v>Организация постов патрулирования лесных участков МКУ "Тольяттинское лесничество"</c:v>
                </c:pt>
              </c:strCache>
            </c:strRef>
          </c:cat>
          <c:val>
            <c:numRef>
              <c:f>'защита населения'!$B$2:$B$4</c:f>
              <c:numCache>
                <c:formatCode>#,##0</c:formatCode>
                <c:ptCount val="3"/>
                <c:pt idx="0">
                  <c:v>7150</c:v>
                </c:pt>
                <c:pt idx="1">
                  <c:v>3567</c:v>
                </c:pt>
                <c:pt idx="2">
                  <c:v>8223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3C-447F-B1BA-D2A6B275D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720183461915745"/>
          <c:y val="0.33806004714035753"/>
          <c:w val="0.53262254525876573"/>
          <c:h val="0.47896357862674571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5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4C4-4DD4-A43F-4B7A6439D083}"/>
              </c:ext>
            </c:extLst>
          </c:dPt>
          <c:dPt>
            <c:idx val="1"/>
            <c:bubble3D val="0"/>
            <c:explosion val="12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4C4-4DD4-A43F-4B7A6439D083}"/>
              </c:ext>
            </c:extLst>
          </c:dPt>
          <c:dPt>
            <c:idx val="2"/>
            <c:bubble3D val="0"/>
            <c:explosion val="13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4C4-4DD4-A43F-4B7A6439D083}"/>
              </c:ext>
            </c:extLst>
          </c:dPt>
          <c:dPt>
            <c:idx val="3"/>
            <c:bubble3D val="0"/>
            <c:explosion val="12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4C4-4DD4-A43F-4B7A6439D083}"/>
              </c:ext>
            </c:extLst>
          </c:dPt>
          <c:dPt>
            <c:idx val="4"/>
            <c:bubble3D val="0"/>
            <c:explosion val="1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14C4-4DD4-A43F-4B7A6439D083}"/>
              </c:ext>
            </c:extLst>
          </c:dPt>
          <c:dPt>
            <c:idx val="5"/>
            <c:bubble3D val="0"/>
            <c:explosion val="7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14C4-4DD4-A43F-4B7A6439D083}"/>
              </c:ext>
            </c:extLst>
          </c:dPt>
          <c:dPt>
            <c:idx val="6"/>
            <c:bubble3D val="0"/>
            <c:explosion val="6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14C4-4DD4-A43F-4B7A6439D083}"/>
              </c:ext>
            </c:extLst>
          </c:dPt>
          <c:dPt>
            <c:idx val="7"/>
            <c:bubble3D val="0"/>
            <c:explosion val="8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14C4-4DD4-A43F-4B7A6439D083}"/>
              </c:ext>
            </c:extLst>
          </c:dPt>
          <c:dLbls>
            <c:dLbl>
              <c:idx val="0"/>
              <c:layout>
                <c:manualLayout>
                  <c:x val="-1.2763965110421705E-2"/>
                  <c:y val="-8.757153605049176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38317028553249"/>
                      <c:h val="0.287465024680556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4C4-4DD4-A43F-4B7A6439D083}"/>
                </c:ext>
              </c:extLst>
            </c:dLbl>
            <c:dLbl>
              <c:idx val="1"/>
              <c:layout>
                <c:manualLayout>
                  <c:x val="8.1472043267318855E-2"/>
                  <c:y val="-4.89763702553365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09743100294283"/>
                      <c:h val="0.110278166457924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4C4-4DD4-A43F-4B7A6439D083}"/>
                </c:ext>
              </c:extLst>
            </c:dLbl>
            <c:dLbl>
              <c:idx val="2"/>
              <c:layout>
                <c:manualLayout>
                  <c:x val="6.2339828733529522E-2"/>
                  <c:y val="4.49975568551781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C4-4DD4-A43F-4B7A6439D083}"/>
                </c:ext>
              </c:extLst>
            </c:dLbl>
            <c:dLbl>
              <c:idx val="3"/>
              <c:layout>
                <c:manualLayout>
                  <c:x val="2.1406718099631484E-3"/>
                  <c:y val="4.86574805259590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C4-4DD4-A43F-4B7A6439D083}"/>
                </c:ext>
              </c:extLst>
            </c:dLbl>
            <c:dLbl>
              <c:idx val="4"/>
              <c:layout>
                <c:manualLayout>
                  <c:x val="1.3956785704817102E-2"/>
                  <c:y val="4.091119810068957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C4-4DD4-A43F-4B7A6439D083}"/>
                </c:ext>
              </c:extLst>
            </c:dLbl>
            <c:dLbl>
              <c:idx val="5"/>
              <c:layout>
                <c:manualLayout>
                  <c:x val="-8.8263315570402193E-2"/>
                  <c:y val="-0.1688127416328379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C4-4DD4-A43F-4B7A6439D083}"/>
                </c:ext>
              </c:extLst>
            </c:dLbl>
            <c:dLbl>
              <c:idx val="6"/>
              <c:layout>
                <c:manualLayout>
                  <c:x val="-8.4014846629019854E-2"/>
                  <c:y val="-2.31158119798494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C4-4DD4-A43F-4B7A6439D083}"/>
                </c:ext>
              </c:extLst>
            </c:dLbl>
            <c:dLbl>
              <c:idx val="7"/>
              <c:layout>
                <c:manualLayout>
                  <c:x val="-0.11786402853489468"/>
                  <c:y val="-6.07724960305887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4C4-4DD4-A43F-4B7A6439D0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'слайд 10лес'!$A$2:$A$8</c:f>
              <c:strCache>
                <c:ptCount val="7"/>
                <c:pt idx="0">
                  <c:v>Устройство и содержание противопожарных минерализованных полос, обработка почвы, подготовка лесных участков, расчистка неликвидных участков, лесовосстановление, лесоразведение и агротехнический уход в рамках муниципального задания МБУ "Зеленстрой»</c:v>
                </c:pt>
                <c:pt idx="1">
                  <c:v>Санитарное содержание городских лесов</c:v>
                </c:pt>
                <c:pt idx="2">
                  <c:v>Ликвидация несанкционированных свалок</c:v>
                </c:pt>
                <c:pt idx="3">
                  <c:v>Содержание дендропарка</c:v>
                </c:pt>
                <c:pt idx="4">
                  <c:v>Валка аварийных деревьев</c:v>
                </c:pt>
                <c:pt idx="5">
                  <c:v>Прокладка, прочистка и обновление просек,  устройство и обновление противопожарных разрывов, эксплуатация лесных дорог, лесоустройство</c:v>
                </c:pt>
                <c:pt idx="6">
                  <c:v>Содержание муниципального казенного учреждения для выполнения полномочий в сфере лесного хозяйства</c:v>
                </c:pt>
              </c:strCache>
            </c:strRef>
          </c:cat>
          <c:val>
            <c:numRef>
              <c:f>'слайд 10лес'!$B$2:$B$8</c:f>
              <c:numCache>
                <c:formatCode>#,##0</c:formatCode>
                <c:ptCount val="7"/>
                <c:pt idx="0">
                  <c:v>24606</c:v>
                </c:pt>
                <c:pt idx="1">
                  <c:v>1871</c:v>
                </c:pt>
                <c:pt idx="2">
                  <c:v>1710</c:v>
                </c:pt>
                <c:pt idx="3">
                  <c:v>4864</c:v>
                </c:pt>
                <c:pt idx="4">
                  <c:v>1100</c:v>
                </c:pt>
                <c:pt idx="5">
                  <c:v>11090</c:v>
                </c:pt>
                <c:pt idx="6">
                  <c:v>17189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4C4-4DD4-A43F-4B7A6439D0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721762122521367"/>
          <c:y val="4.8750840202936435E-2"/>
          <c:w val="0.78848833784802796"/>
          <c:h val="0.74762661894136273"/>
        </c:manualLayout>
      </c:layout>
      <c:pie3DChart>
        <c:varyColors val="1"/>
        <c:ser>
          <c:idx val="0"/>
          <c:order val="0"/>
          <c:explosion val="3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BF1-491C-960D-416322EB8F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BF1-491C-960D-416322EB8F1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EBF1-491C-960D-416322EB8F16}"/>
              </c:ext>
            </c:extLst>
          </c:dPt>
          <c:dLbls>
            <c:dLbl>
              <c:idx val="0"/>
              <c:layout>
                <c:manualLayout>
                  <c:x val="0.26833018930526947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508021269227908"/>
                      <c:h val="0.463566004655070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BF1-491C-960D-416322EB8F16}"/>
                </c:ext>
              </c:extLst>
            </c:dLbl>
            <c:dLbl>
              <c:idx val="1"/>
              <c:layout>
                <c:manualLayout>
                  <c:x val="-0.35278298141325437"/>
                  <c:y val="0.132290910013449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5026643836992"/>
                      <c:h val="0.452880196694820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BF1-491C-960D-416322EB8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'слайд11 капрем ремпомещ'!$A$2:$A$3</c:f>
              <c:strCache>
                <c:ptCount val="2"/>
                <c:pt idx="0">
                  <c:v>Оборудование подъездов многоквартирных домов пандусами и подъемными механизмами </c:v>
                </c:pt>
                <c:pt idx="1">
                  <c:v>Замена бытового газоиспользующего оборудования (плит газовых), непригодного для дальнейшей эксплуатации </c:v>
                </c:pt>
              </c:strCache>
            </c:strRef>
          </c:cat>
          <c:val>
            <c:numRef>
              <c:f>'слайд11 капрем ремпомещ'!$B$2:$B$3</c:f>
              <c:numCache>
                <c:formatCode>General</c:formatCode>
                <c:ptCount val="2"/>
                <c:pt idx="0" formatCode="_-* #,##0_-;\-* #,##0_-;_-* &quot;-&quot;??_-;_-@_-">
                  <c:v>10503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F1-491C-960D-416322EB8F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408923884514434"/>
          <c:y val="0.86844930497839679"/>
          <c:w val="0.52515485564304465"/>
          <c:h val="0.107776522426182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476622184013599"/>
          <c:y val="0.46282802793288963"/>
          <c:w val="0.6086644132262623"/>
          <c:h val="0.5365562221914650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5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E30-4F4D-A5F6-D46AD688E847}"/>
              </c:ext>
            </c:extLst>
          </c:dPt>
          <c:dPt>
            <c:idx val="1"/>
            <c:bubble3D val="0"/>
            <c:explosion val="27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E30-4F4D-A5F6-D46AD688E847}"/>
              </c:ext>
            </c:extLst>
          </c:dPt>
          <c:dPt>
            <c:idx val="2"/>
            <c:bubble3D val="0"/>
            <c:explosion val="2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E30-4F4D-A5F6-D46AD688E847}"/>
              </c:ext>
            </c:extLst>
          </c:dPt>
          <c:dPt>
            <c:idx val="3"/>
            <c:bubble3D val="0"/>
            <c:explosion val="18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E30-4F4D-A5F6-D46AD688E847}"/>
              </c:ext>
            </c:extLst>
          </c:dPt>
          <c:dPt>
            <c:idx val="4"/>
            <c:bubble3D val="0"/>
            <c:explosion val="13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E30-4F4D-A5F6-D46AD688E847}"/>
              </c:ext>
            </c:extLst>
          </c:dPt>
          <c:dLbls>
            <c:dLbl>
              <c:idx val="0"/>
              <c:layout>
                <c:manualLayout>
                  <c:x val="-0.2042082022625584"/>
                  <c:y val="-6.69438446505814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30-4F4D-A5F6-D46AD688E847}"/>
                </c:ext>
              </c:extLst>
            </c:dLbl>
            <c:dLbl>
              <c:idx val="1"/>
              <c:layout>
                <c:manualLayout>
                  <c:x val="-1.3524810639364948E-2"/>
                  <c:y val="-8.73264173466211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67321857720636"/>
                      <c:h val="0.301356174161313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E30-4F4D-A5F6-D46AD688E847}"/>
                </c:ext>
              </c:extLst>
            </c:dLbl>
            <c:dLbl>
              <c:idx val="2"/>
              <c:layout>
                <c:manualLayout>
                  <c:x val="0.23455430634279617"/>
                  <c:y val="-9.29419656481893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61028753666947"/>
                      <c:h val="0.282849975837771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E30-4F4D-A5F6-D46AD688E847}"/>
                </c:ext>
              </c:extLst>
            </c:dLbl>
            <c:dLbl>
              <c:idx val="3"/>
              <c:layout>
                <c:manualLayout>
                  <c:x val="9.1305236969448172E-2"/>
                  <c:y val="8.334801653903693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30-4F4D-A5F6-D46AD688E847}"/>
                </c:ext>
              </c:extLst>
            </c:dLbl>
            <c:dLbl>
              <c:idx val="4"/>
              <c:layout>
                <c:manualLayout>
                  <c:x val="-9.3765134196935065E-2"/>
                  <c:y val="-8.253717291683104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3885751874065"/>
                      <c:h val="0.343183440399714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E30-4F4D-A5F6-D46AD688E8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'слайд7 сети'!$A$2:$A$6</c:f>
              <c:strCache>
                <c:ptCount val="5"/>
                <c:pt idx="0">
                  <c:v>Содержание и техническое обслуживание 10 фонтанов</c:v>
                </c:pt>
                <c:pt idx="1">
                  <c:v>Содержание объектов и сетей инженерной инфраструктуры, относящихся к муниципальной собственности</c:v>
                </c:pt>
                <c:pt idx="2">
                  <c:v>Устранение аварийных ситуаций на оборудовании и сетях инженерной инфраструктуры</c:v>
                </c:pt>
                <c:pt idx="3">
                  <c:v>Поддержание в технически исправном состоянии сетей и сооружений ливневой канализации</c:v>
                </c:pt>
                <c:pt idx="4">
                  <c:v>Поддержание в технически исправном эксплуатационном состоянии сетей уличного (наружного) освещения</c:v>
                </c:pt>
              </c:strCache>
            </c:strRef>
          </c:cat>
          <c:val>
            <c:numRef>
              <c:f>'слайд7 сети'!$B$2:$B$6</c:f>
              <c:numCache>
                <c:formatCode>_-* #,##0_-;\-* #,##0_-;_-* "-"??_-;_-@_-</c:formatCode>
                <c:ptCount val="5"/>
                <c:pt idx="0">
                  <c:v>5778</c:v>
                </c:pt>
                <c:pt idx="1">
                  <c:v>9770</c:v>
                </c:pt>
                <c:pt idx="2">
                  <c:v>11376</c:v>
                </c:pt>
                <c:pt idx="3">
                  <c:v>256331</c:v>
                </c:pt>
                <c:pt idx="4">
                  <c:v>353886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E30-4F4D-A5F6-D46AD688E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505663526163275"/>
          <c:y val="0.35238282440204644"/>
          <c:w val="0.57189242155548459"/>
          <c:h val="0.56195677279470502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2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1CC-4329-83F1-AEC04E7FDD45}"/>
              </c:ext>
            </c:extLst>
          </c:dPt>
          <c:dPt>
            <c:idx val="1"/>
            <c:bubble3D val="0"/>
            <c:explosion val="12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1CC-4329-83F1-AEC04E7FDD45}"/>
              </c:ext>
            </c:extLst>
          </c:dPt>
          <c:dPt>
            <c:idx val="2"/>
            <c:bubble3D val="0"/>
            <c:explosion val="26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1CC-4329-83F1-AEC04E7FDD45}"/>
              </c:ext>
            </c:extLst>
          </c:dPt>
          <c:dPt>
            <c:idx val="3"/>
            <c:bubble3D val="0"/>
            <c:explosion val="39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1CC-4329-83F1-AEC04E7FDD45}"/>
              </c:ext>
            </c:extLst>
          </c:dPt>
          <c:dPt>
            <c:idx val="4"/>
            <c:bubble3D val="0"/>
            <c:explosion val="5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1CC-4329-83F1-AEC04E7FDD45}"/>
              </c:ext>
            </c:extLst>
          </c:dPt>
          <c:dPt>
            <c:idx val="5"/>
            <c:bubble3D val="0"/>
            <c:explosion val="8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91CC-4329-83F1-AEC04E7FDD45}"/>
              </c:ext>
            </c:extLst>
          </c:dPt>
          <c:dPt>
            <c:idx val="6"/>
            <c:bubble3D val="0"/>
            <c:explosion val="12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91CC-4329-83F1-AEC04E7FDD45}"/>
              </c:ext>
            </c:extLst>
          </c:dPt>
          <c:dPt>
            <c:idx val="7"/>
            <c:bubble3D val="0"/>
            <c:explosion val="13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91CC-4329-83F1-AEC04E7FDD45}"/>
              </c:ext>
            </c:extLst>
          </c:dPt>
          <c:dPt>
            <c:idx val="8"/>
            <c:bubble3D val="0"/>
            <c:explosion val="13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91CC-4329-83F1-AEC04E7FDD45}"/>
              </c:ext>
            </c:extLst>
          </c:dPt>
          <c:dLbls>
            <c:dLbl>
              <c:idx val="0"/>
              <c:layout>
                <c:manualLayout>
                  <c:x val="-0.23578656714153504"/>
                  <c:y val="-1.99014003695704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88824662813103"/>
                      <c:h val="0.11880237031399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1CC-4329-83F1-AEC04E7FDD45}"/>
                </c:ext>
              </c:extLst>
            </c:dLbl>
            <c:dLbl>
              <c:idx val="1"/>
              <c:layout>
                <c:manualLayout>
                  <c:x val="0.16281032124676642"/>
                  <c:y val="1.70327026717792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23596447787694"/>
                      <c:h val="0.240585654814118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1CC-4329-83F1-AEC04E7FDD45}"/>
                </c:ext>
              </c:extLst>
            </c:dLbl>
            <c:dLbl>
              <c:idx val="2"/>
              <c:layout>
                <c:manualLayout>
                  <c:x val="0.1246636352336347"/>
                  <c:y val="0.1530491451639198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77303534376918"/>
                      <c:h val="0.178576143549930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1CC-4329-83F1-AEC04E7FDD45}"/>
                </c:ext>
              </c:extLst>
            </c:dLbl>
            <c:dLbl>
              <c:idx val="3"/>
              <c:layout>
                <c:manualLayout>
                  <c:x val="-0.10503384764765675"/>
                  <c:y val="-3.99191035421842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57809536813681"/>
                      <c:h val="0.19720554749701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1CC-4329-83F1-AEC04E7FDD45}"/>
                </c:ext>
              </c:extLst>
            </c:dLbl>
            <c:dLbl>
              <c:idx val="4"/>
              <c:layout>
                <c:manualLayout>
                  <c:x val="-6.3498691016113412E-2"/>
                  <c:y val="4.08956749971470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64921243082165"/>
                      <c:h val="0.205356521739130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1CC-4329-83F1-AEC04E7FDD45}"/>
                </c:ext>
              </c:extLst>
            </c:dLbl>
            <c:dLbl>
              <c:idx val="5"/>
              <c:layout>
                <c:manualLayout>
                  <c:x val="-9.1288972020259915E-2"/>
                  <c:y val="-7.86214766632431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19199659429543"/>
                      <c:h val="0.170991304347826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1CC-4329-83F1-AEC04E7FDD45}"/>
                </c:ext>
              </c:extLst>
            </c:dLbl>
            <c:dLbl>
              <c:idx val="6"/>
              <c:layout>
                <c:manualLayout>
                  <c:x val="-0.10208880978000358"/>
                  <c:y val="-0.1907962113431473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CC-4329-83F1-AEC04E7FDD45}"/>
                </c:ext>
              </c:extLst>
            </c:dLbl>
            <c:dLbl>
              <c:idx val="7"/>
              <c:layout>
                <c:manualLayout>
                  <c:x val="1.6568886743563122E-2"/>
                  <c:y val="-0.2240712084902430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90166028097066"/>
                      <c:h val="0.185321739130434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91CC-4329-83F1-AEC04E7FDD45}"/>
                </c:ext>
              </c:extLst>
            </c:dLbl>
            <c:dLbl>
              <c:idx val="8"/>
              <c:layout>
                <c:manualLayout>
                  <c:x val="0.13889160406673298"/>
                  <c:y val="-0.1553515651497837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1CC-4329-83F1-AEC04E7FD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'слайд8 ООС'!$A$2:$A$5</c:f>
              <c:strCache>
                <c:ptCount val="4"/>
                <c:pt idx="0">
                  <c:v>Подбор трупов животных</c:v>
                </c:pt>
                <c:pt idx="1">
                  <c:v>Мероприятия в области охраны окружающей среды (демеркуризация, обустройство и обслуживание мест накопления ртутьсодержащих отходов, информация о загрязнении Куйбышевского водохранилища)</c:v>
                </c:pt>
                <c:pt idx="2">
                  <c:v>Организация мероприятий при осуществлении деятельности по обращению с животными без владельцев</c:v>
                </c:pt>
                <c:pt idx="3">
                  <c:v>Реализация отдельных природоохранных мероприятий городского округа Тольятти</c:v>
                </c:pt>
              </c:strCache>
            </c:strRef>
          </c:cat>
          <c:val>
            <c:numRef>
              <c:f>'слайд8 ООС'!$B$2:$B$5</c:f>
              <c:numCache>
                <c:formatCode>#,##0</c:formatCode>
                <c:ptCount val="4"/>
                <c:pt idx="0">
                  <c:v>1473</c:v>
                </c:pt>
                <c:pt idx="1">
                  <c:v>2302</c:v>
                </c:pt>
                <c:pt idx="2" formatCode="General">
                  <c:v>7019</c:v>
                </c:pt>
                <c:pt idx="3" formatCode="General">
                  <c:v>63573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1CC-4329-83F1-AEC04E7FD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572305614336816"/>
          <c:y val="0.42596275630362151"/>
          <c:w val="0.57450473729543494"/>
          <c:h val="0.56266666666666665"/>
        </c:manualLayout>
      </c:layout>
      <c:pie3DChart>
        <c:varyColors val="1"/>
        <c:ser>
          <c:idx val="0"/>
          <c:order val="0"/>
          <c:explosion val="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34F-4F70-B8A4-066520B2B26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34F-4F70-B8A4-066520B2B26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34F-4F70-B8A4-066520B2B26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34F-4F70-B8A4-066520B2B26A}"/>
              </c:ext>
            </c:extLst>
          </c:dPt>
          <c:dPt>
            <c:idx val="5"/>
            <c:bubble3D val="0"/>
            <c:explosion val="2"/>
            <c:extLst>
              <c:ext xmlns:c16="http://schemas.microsoft.com/office/drawing/2014/chart" uri="{C3380CC4-5D6E-409C-BE32-E72D297353CC}">
                <c16:uniqueId val="{00000009-534F-4F70-B8A4-066520B2B26A}"/>
              </c:ext>
            </c:extLst>
          </c:dPt>
          <c:dLbls>
            <c:dLbl>
              <c:idx val="0"/>
              <c:layout>
                <c:manualLayout>
                  <c:x val="-0.10544727313763037"/>
                  <c:y val="-0.159379776439607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93378426019156"/>
                      <c:h val="0.137465292484352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4F-4F70-B8A4-066520B2B26A}"/>
                </c:ext>
              </c:extLst>
            </c:dLbl>
            <c:dLbl>
              <c:idx val="1"/>
              <c:layout>
                <c:manualLayout>
                  <c:x val="4.3177398486782308E-2"/>
                  <c:y val="-0.1070194607623478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31585466881634"/>
                      <c:h val="0.17906868251600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34F-4F70-B8A4-066520B2B26A}"/>
                </c:ext>
              </c:extLst>
            </c:dLbl>
            <c:dLbl>
              <c:idx val="2"/>
              <c:layout>
                <c:manualLayout>
                  <c:x val="0.24186966977422455"/>
                  <c:y val="-0.1663920757396256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4F-4F70-B8A4-066520B2B26A}"/>
                </c:ext>
              </c:extLst>
            </c:dLbl>
            <c:dLbl>
              <c:idx val="3"/>
              <c:layout>
                <c:manualLayout>
                  <c:x val="0.23050872737674816"/>
                  <c:y val="-7.99970126471424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4F-4F70-B8A4-066520B2B26A}"/>
                </c:ext>
              </c:extLst>
            </c:dLbl>
            <c:dLbl>
              <c:idx val="4"/>
              <c:layout>
                <c:manualLayout>
                  <c:x val="0.16972898432789013"/>
                  <c:y val="3.225857216416928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082768581268748"/>
                      <c:h val="9.3432325204050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534F-4F70-B8A4-066520B2B26A}"/>
                </c:ext>
              </c:extLst>
            </c:dLbl>
            <c:dLbl>
              <c:idx val="5"/>
              <c:layout>
                <c:manualLayout>
                  <c:x val="2.1970765278048719E-2"/>
                  <c:y val="-0.171343101567951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24097584957751"/>
                      <c:h val="0.171144422141604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34F-4F70-B8A4-066520B2B26A}"/>
                </c:ext>
              </c:extLst>
            </c:dLbl>
            <c:dLbl>
              <c:idx val="6"/>
              <c:layout>
                <c:manualLayout>
                  <c:x val="0.13523152939262206"/>
                  <c:y val="-5.85148764033909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18464527563424"/>
                      <c:h val="0.280127760487961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34F-4F70-B8A4-066520B2B26A}"/>
                </c:ext>
              </c:extLst>
            </c:dLbl>
            <c:dLbl>
              <c:idx val="7"/>
              <c:layout>
                <c:manualLayout>
                  <c:x val="4.9090783438760423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064303878746632"/>
                      <c:h val="7.69572788080052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534F-4F70-B8A4-066520B2B26A}"/>
                </c:ext>
              </c:extLst>
            </c:dLbl>
            <c:dLbl>
              <c:idx val="8"/>
              <c:layout>
                <c:manualLayout>
                  <c:x val="-0.14219576211510146"/>
                  <c:y val="3.616310767390142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4F-4F70-B8A4-066520B2B26A}"/>
                </c:ext>
              </c:extLst>
            </c:dLbl>
            <c:dLbl>
              <c:idx val="9"/>
              <c:layout>
                <c:manualLayout>
                  <c:x val="-7.6715393390235725E-2"/>
                  <c:y val="5.95651560073414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30147131508568"/>
                      <c:h val="0.26356370734581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534F-4F70-B8A4-066520B2B26A}"/>
                </c:ext>
              </c:extLst>
            </c:dLbl>
            <c:dLbl>
              <c:idx val="10"/>
              <c:layout>
                <c:manualLayout>
                  <c:x val="-5.2995591699061123E-2"/>
                  <c:y val="-0.150078415623085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34F-4F70-B8A4-066520B2B26A}"/>
                </c:ext>
              </c:extLst>
            </c:dLbl>
            <c:dLbl>
              <c:idx val="11"/>
              <c:layout>
                <c:manualLayout>
                  <c:x val="-9.4985662536505894E-2"/>
                  <c:y val="-6.19651605334231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34F-4F70-B8A4-066520B2B26A}"/>
                </c:ext>
              </c:extLst>
            </c:dLbl>
            <c:dLbl>
              <c:idx val="12"/>
              <c:layout>
                <c:manualLayout>
                  <c:x val="-0.16242436684480885"/>
                  <c:y val="-0.146434670494563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34258480515837"/>
                      <c:h val="0.107398932112890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534F-4F70-B8A4-066520B2B26A}"/>
                </c:ext>
              </c:extLst>
            </c:dLbl>
            <c:dLbl>
              <c:idx val="13"/>
              <c:layout>
                <c:manualLayout>
                  <c:x val="-3.7012686282171033E-2"/>
                  <c:y val="-0.1517210920717290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34F-4F70-B8A4-066520B2B2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'слайд9 благоустр'!$A$2:$A$11</c:f>
              <c:strCache>
                <c:ptCount val="10"/>
                <c:pt idx="0">
                  <c:v>Подготовка проектной документации на благоустройство территорий и объекты наружного освещения</c:v>
                </c:pt>
                <c:pt idx="1">
                  <c:v>Ремонт, восстановление и устройство покрытий тротуаров, проездов, площадок для временной парковки автомашин, внутриквартального освещения</c:v>
                </c:pt>
                <c:pt idx="2">
                  <c:v>Ремонт и установка МАФ, текущий ремонт памятных мест</c:v>
                </c:pt>
                <c:pt idx="3">
                  <c:v>Праздничное оформление городских территорий </c:v>
                </c:pt>
                <c:pt idx="4">
                  <c:v>Создание условий для массового отдыха на береговых зонах водных объектов </c:v>
                </c:pt>
                <c:pt idx="5">
                  <c:v>Комплексное содержание внутриквартальных территорий </c:v>
                </c:pt>
                <c:pt idx="6">
                  <c:v>Обращение с твердыми коммунальными отходами, транспортирование и утилизация ТКО в период проведения субботников, акарицидная обработка и дератизация территорий общего пользования, устройство и ремонт контейнерных площадок</c:v>
                </c:pt>
                <c:pt idx="7">
                  <c:v>Валка и обрезка аварийно опасных и сухостойных деревьев</c:v>
                </c:pt>
                <c:pt idx="8">
                  <c:v>Финансирование МБУ "Зеленстрой" (в т.ч. муниципальное задание, субсидия на иные цели)</c:v>
                </c:pt>
                <c:pt idx="9">
                  <c:v> Содержание мест погребения (мест захоронения) городского округа Тольятти  (в т.ч. содержание учреждения, осуществляющего деятельность в сфере похоронного дела МКУ "Ритуал")</c:v>
                </c:pt>
              </c:strCache>
            </c:strRef>
          </c:cat>
          <c:val>
            <c:numRef>
              <c:f>'слайд9 благоустр'!$B$2:$B$11</c:f>
              <c:numCache>
                <c:formatCode>#,##0</c:formatCode>
                <c:ptCount val="10"/>
                <c:pt idx="0">
                  <c:v>8185</c:v>
                </c:pt>
                <c:pt idx="1">
                  <c:v>28452</c:v>
                </c:pt>
                <c:pt idx="2">
                  <c:v>5010</c:v>
                </c:pt>
                <c:pt idx="3">
                  <c:v>10090</c:v>
                </c:pt>
                <c:pt idx="4">
                  <c:v>15665</c:v>
                </c:pt>
                <c:pt idx="5">
                  <c:v>329405</c:v>
                </c:pt>
                <c:pt idx="6">
                  <c:v>10086</c:v>
                </c:pt>
                <c:pt idx="7">
                  <c:v>35296</c:v>
                </c:pt>
                <c:pt idx="8">
                  <c:v>419290</c:v>
                </c:pt>
                <c:pt idx="9">
                  <c:v>69241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534F-4F70-B8A4-066520B2B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0.62509</cdr:x>
      <cdr:y>0.1786</cdr:y>
    </cdr:from>
    <cdr:to>
      <cdr:x>0.79638</cdr:x>
      <cdr:y>0.27671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id="{E4E24DFF-4F4D-C6E3-AD4A-454880119372}"/>
            </a:ext>
          </a:extLst>
        </cdr:cNvPr>
        <cdr:cNvCxnSpPr/>
      </cdr:nvCxnSpPr>
      <cdr:spPr>
        <a:xfrm xmlns:a="http://schemas.openxmlformats.org/drawingml/2006/main" flipH="1">
          <a:off x="4365464" y="875400"/>
          <a:ext cx="1196235" cy="48091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2">
              <a:lumMod val="40000"/>
              <a:lumOff val="6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0.60691</cdr:x>
      <cdr:y>0.34156</cdr:y>
    </cdr:from>
    <cdr:to>
      <cdr:x>0.70618</cdr:x>
      <cdr:y>0.38683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722987" y="2173239"/>
          <a:ext cx="936104" cy="28803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1">
              <a:lumMod val="40000"/>
              <a:lumOff val="6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0.2868</cdr:x>
      <cdr:y>0.10436</cdr:y>
    </cdr:from>
    <cdr:to>
      <cdr:x>0.52456</cdr:x>
      <cdr:y>0.16851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627784" y="351395"/>
          <a:ext cx="2178372" cy="2160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1">
              <a:lumMod val="40000"/>
              <a:lumOff val="6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0.11551</cdr:y>
    </cdr:from>
    <cdr:to>
      <cdr:x>1</cdr:x>
      <cdr:y>0.88449</cdr:y>
    </cdr:to>
    <cdr:sp macro="" textlink="">
      <cdr:nvSpPr>
        <cdr:cNvPr id="2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58174"/>
          <a:ext cx="8492959" cy="3872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 indent="539750" algn="just" eaLnBrk="1" hangingPunct="1">
            <a:lnSpc>
              <a:spcPts val="2300"/>
            </a:lnSpc>
            <a:defRPr/>
          </a:pPr>
          <a:r>
            <a:rPr lang="ru-RU" sz="1600" b="1" u="sng" dirty="0">
              <a:latin typeface="Tahoma" pitchFamily="34" charset="0"/>
              <a:cs typeface="Tahoma" pitchFamily="34" charset="0"/>
            </a:rPr>
            <a:t>Предельный объем финансирования на </a:t>
          </a:r>
          <a:r>
            <a:rPr lang="ru-RU" sz="1600" b="1" u="sng" dirty="0" smtClean="0">
              <a:latin typeface="Tahoma" pitchFamily="34" charset="0"/>
              <a:cs typeface="Tahoma" pitchFamily="34" charset="0"/>
            </a:rPr>
            <a:t>2025 </a:t>
          </a:r>
          <a:r>
            <a:rPr lang="ru-RU" sz="1600" b="1" u="sng" dirty="0">
              <a:latin typeface="Tahoma" pitchFamily="34" charset="0"/>
              <a:cs typeface="Tahoma" pitchFamily="34" charset="0"/>
            </a:rPr>
            <a:t>год -  </a:t>
          </a:r>
          <a:r>
            <a:rPr lang="ru-RU" sz="1600" b="1" u="sng" dirty="0" smtClean="0">
              <a:latin typeface="Tahoma" pitchFamily="34" charset="0"/>
              <a:cs typeface="Tahoma" pitchFamily="34" charset="0"/>
            </a:rPr>
            <a:t>637 141 </a:t>
          </a:r>
          <a:r>
            <a:rPr lang="ru-RU" sz="1600" b="1" u="sng" dirty="0" err="1" smtClean="0">
              <a:latin typeface="Tahoma" pitchFamily="34" charset="0"/>
              <a:cs typeface="Tahoma" pitchFamily="34" charset="0"/>
            </a:rPr>
            <a:t>тыс.руб</a:t>
          </a:r>
          <a:r>
            <a:rPr lang="ru-RU" sz="1600" b="1" u="sng" dirty="0">
              <a:latin typeface="Tahoma" pitchFamily="34" charset="0"/>
              <a:cs typeface="Tahoma" pitchFamily="34" charset="0"/>
            </a:rPr>
            <a:t>. </a:t>
          </a:r>
          <a:endParaRPr lang="ru-RU" sz="1400" dirty="0">
            <a:latin typeface="Tahoma" pitchFamily="34" charset="0"/>
            <a:ea typeface="Calibri" pitchFamily="34" charset="0"/>
            <a:cs typeface="Tahom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C32BA29-653F-51CF-C899-1D974BC454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E3AAE1B-D267-731B-691A-DA9579F8314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847381-82C5-4690-87AB-F4D1B60DFD9B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B55E4021-0A65-5E3F-CAC3-7A50F600E8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AA98A093-C7CB-46C0-C8E1-511FC2E57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75FE31-A989-9A6C-AB8B-6CAE670499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7197E6-4BFE-4903-B1A9-6712AA3E08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6EC1073-D60A-4FEC-AD07-4BD0A3D7AC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12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E88767-FDB5-42F7-BCED-01173CEC5093}" type="slidenum">
              <a:rPr lang="ru-RU" altLang="ru-RU" smtClean="0">
                <a:latin typeface="Calibri" panose="020F0502020204030204" pitchFamily="34" charset="0"/>
              </a:rPr>
              <a:pPr/>
              <a:t>2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717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010A08-5624-4B5D-BE36-25E952590B9D}" type="slidenum">
              <a:rPr lang="ru-RU" altLang="ru-RU" smtClean="0"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922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057CE2-9BCA-40F0-9F51-FC94D6B12A74}" type="slidenum">
              <a:rPr lang="ru-RU" altLang="ru-RU" smtClean="0"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8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08C4E-078C-40EE-BAD1-4A5C12CCC88C}" type="slidenum">
              <a:rPr lang="ru-RU" altLang="ru-RU" smtClean="0">
                <a:latin typeface="Calibri" panose="020F0502020204030204" pitchFamily="34" charset="0"/>
              </a:rPr>
              <a:pPr/>
              <a:t>5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1239FB-27E3-45E2-942E-D39FC8FA00CF}" type="slidenum">
              <a:rPr lang="ru-RU" altLang="ru-RU" smtClean="0">
                <a:latin typeface="Calibri" panose="020F0502020204030204" pitchFamily="34" charset="0"/>
              </a:rPr>
              <a:pPr/>
              <a:t>6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E879-51D0-49BE-8004-0DF72E2FBD63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E6A35-6F4C-4D0E-81CD-D198AD11F7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022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F0057-0FCD-4270-8FA6-A35A89E332A5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5A9F6-D0F2-4202-941D-E4C238AD53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04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34840-5835-435D-983F-8C918B2790AC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8F1D3-0AA7-4756-B27F-B0FCFE384E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715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409CE-7818-46FA-AE8C-D3306D929F2E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79BA2-C32D-451B-B18A-CCF650B676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33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859AB-9940-4605-82EA-E941ACCDEB3F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BAF86-CDB1-4F6D-879D-A236B39A1C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324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4BC0-4C84-42BA-AE6C-E166EB89F7E1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D316E-3B7C-44A3-981C-D546BBFF53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36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314FB-CD48-4359-A244-B27342B93987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807AB-63B8-4133-805F-A55A49251F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14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2BF84-65EE-4578-9C1E-2E47716B9D48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DC86-469A-4345-8C13-BE1A1D552C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889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A889E-1E7F-4C9E-A3D3-17ED360C2B33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10B6F-4775-4113-A23C-1783CA9370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411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ECE4C-A3ED-43D3-BFDD-8D2D7DB489A1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7B0F-D4FD-4857-B379-1F06EB6523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415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C3932-906B-4DE1-9B55-04BEA461A000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33863-55E9-4046-9165-F7FB2DDD42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992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19CEA5-29CE-667A-2AB3-FEB0B34A3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F5BE20-2913-43EB-9B08-1CCBB2D301AB}" type="datetimeFigureOut">
              <a:rPr lang="ru-RU"/>
              <a:pPr>
                <a:defRPr/>
              </a:pPr>
              <a:t>10.09.2024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FA0079-E269-5340-9DF1-EB74B5E66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1BA097-1079-CE2C-47C4-2F16B0D5B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834AC4F-8957-470A-B37D-A6C557604A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60586B8-2266-5525-44F3-96AEB2A3D56B}"/>
              </a:ext>
            </a:extLst>
          </p:cNvPr>
          <p:cNvSpPr txBox="1"/>
          <p:nvPr/>
        </p:nvSpPr>
        <p:spPr>
          <a:xfrm>
            <a:off x="3705225" y="468313"/>
            <a:ext cx="4103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1400" dirty="0">
                <a:solidFill>
                  <a:srgbClr val="3062B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000" kern="1400" dirty="0">
                <a:solidFill>
                  <a:srgbClr val="3062B2"/>
                </a:solidFill>
                <a:latin typeface="Georgia" panose="02040502050405020303" pitchFamily="18" charset="0"/>
              </a:rPr>
              <a:t>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1400" dirty="0">
                <a:solidFill>
                  <a:srgbClr val="3062B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260350"/>
            <a:ext cx="7080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3270166-70FD-9B58-2156-C7439B60409E}"/>
              </a:ext>
            </a:extLst>
          </p:cNvPr>
          <p:cNvSpPr/>
          <p:nvPr/>
        </p:nvSpPr>
        <p:spPr>
          <a:xfrm>
            <a:off x="2627313" y="6308725"/>
            <a:ext cx="6516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DB2DDF5-61AD-3694-5FC7-616B15DE4E33}"/>
              </a:ext>
            </a:extLst>
          </p:cNvPr>
          <p:cNvSpPr/>
          <p:nvPr/>
        </p:nvSpPr>
        <p:spPr>
          <a:xfrm>
            <a:off x="3419475" y="3154363"/>
            <a:ext cx="24765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9B50434-AB52-A14F-C1CA-ABE77675C869}"/>
              </a:ext>
            </a:extLst>
          </p:cNvPr>
          <p:cNvSpPr/>
          <p:nvPr/>
        </p:nvSpPr>
        <p:spPr>
          <a:xfrm>
            <a:off x="468313" y="1196975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8A5D617-8574-88EB-30F9-17718AEF0924}"/>
              </a:ext>
            </a:extLst>
          </p:cNvPr>
          <p:cNvSpPr/>
          <p:nvPr/>
        </p:nvSpPr>
        <p:spPr>
          <a:xfrm>
            <a:off x="1476375" y="1412875"/>
            <a:ext cx="7667625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87A6671-6988-D1C5-0CCE-1E8EE92561FB}"/>
              </a:ext>
            </a:extLst>
          </p:cNvPr>
          <p:cNvSpPr/>
          <p:nvPr/>
        </p:nvSpPr>
        <p:spPr>
          <a:xfrm>
            <a:off x="2627313" y="1628775"/>
            <a:ext cx="6516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7B60998-0258-5099-2A28-FC52A3A5F7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48" t="9502" r="3033" b="4739"/>
          <a:stretch/>
        </p:blipFill>
        <p:spPr bwMode="auto">
          <a:xfrm>
            <a:off x="899591" y="1844673"/>
            <a:ext cx="7987953" cy="4464052"/>
          </a:xfrm>
          <a:prstGeom prst="rect">
            <a:avLst/>
          </a:prstGeom>
          <a:noFill/>
          <a:ln>
            <a:noFill/>
          </a:ln>
          <a:effectLst>
            <a:softEdge rad="101600"/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9289F49-6D91-2D3C-D989-81EBC781FDC1}"/>
              </a:ext>
            </a:extLst>
          </p:cNvPr>
          <p:cNvSpPr txBox="1"/>
          <p:nvPr/>
        </p:nvSpPr>
        <p:spPr>
          <a:xfrm>
            <a:off x="899591" y="1844674"/>
            <a:ext cx="7987953" cy="2492990"/>
          </a:xfrm>
          <a:prstGeom prst="rect">
            <a:avLst/>
          </a:prstGeom>
          <a:solidFill>
            <a:schemeClr val="bg1">
              <a:lumMod val="85000"/>
              <a:alpha val="65000"/>
            </a:schemeClr>
          </a:solidFill>
          <a:effectLst>
            <a:softEdge rad="101600"/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Tahoma" pitchFamily="34" charset="0"/>
                <a:cs typeface="Tahoma" pitchFamily="34" charset="0"/>
              </a:rPr>
              <a:t>ДЕПАРТАМЕНТ ГОРОДСКОГО ХОЗЯЙСТВА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latin typeface="Tahoma" pitchFamily="34" charset="0"/>
              <a:cs typeface="Tahoma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Tahoma" pitchFamily="34" charset="0"/>
                <a:cs typeface="Tahoma" pitchFamily="34" charset="0"/>
              </a:rPr>
              <a:t>Проект бюджета на</a:t>
            </a:r>
            <a:r>
              <a:rPr lang="en-US" sz="36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ru-RU" sz="3600" b="1" dirty="0">
                <a:latin typeface="Tahoma" pitchFamily="34" charset="0"/>
                <a:cs typeface="Tahoma" pitchFamily="34" charset="0"/>
              </a:rPr>
              <a:t>2025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9399FDC-3E98-7C94-3559-267EBA64D10D}"/>
              </a:ext>
            </a:extLst>
          </p:cNvPr>
          <p:cNvSpPr/>
          <p:nvPr/>
        </p:nvSpPr>
        <p:spPr>
          <a:xfrm>
            <a:off x="468313" y="1341438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545188-833B-96EC-0B40-0782D5C4DD09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6AA059-ADB1-04B5-D6A8-853E9ED527A5}"/>
              </a:ext>
            </a:extLst>
          </p:cNvPr>
          <p:cNvSpPr txBox="1"/>
          <p:nvPr/>
        </p:nvSpPr>
        <p:spPr>
          <a:xfrm>
            <a:off x="323850" y="6311900"/>
            <a:ext cx="6477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10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E9D3184-F9F7-C4EB-39F3-8B4E5E9A01FD}"/>
              </a:ext>
            </a:extLst>
          </p:cNvPr>
          <p:cNvSpPr txBox="1"/>
          <p:nvPr/>
        </p:nvSpPr>
        <p:spPr>
          <a:xfrm>
            <a:off x="160342" y="50578"/>
            <a:ext cx="9144000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ct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«Охрана окружающей среды на территории городского округа Тольятти на 2022-2026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665163" y="1700213"/>
            <a:ext cx="8280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u="sng">
                <a:latin typeface="Tahoma" panose="020B0604030504040204" pitchFamily="34" charset="0"/>
                <a:cs typeface="Tahoma" panose="020B0604030504040204" pitchFamily="34" charset="0"/>
              </a:rPr>
              <a:t>Предельный объем финансирования на 2025 год – 74 367 тыс.руб.</a:t>
            </a:r>
            <a:endParaRPr lang="ru-RU" altLang="ru-RU" sz="1400"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D3458809-BCE1-95A1-136F-949C66E31E62}"/>
              </a:ext>
            </a:extLst>
          </p:cNvPr>
          <p:cNvGraphicFramePr>
            <a:graphicFrameLocks/>
          </p:cNvGraphicFramePr>
          <p:nvPr/>
        </p:nvGraphicFramePr>
        <p:xfrm>
          <a:off x="452437" y="1042987"/>
          <a:ext cx="8584059" cy="4772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AF23B55-5EB4-CD6A-51C2-9DAA3D542F05}"/>
              </a:ext>
            </a:extLst>
          </p:cNvPr>
          <p:cNvSpPr/>
          <p:nvPr/>
        </p:nvSpPr>
        <p:spPr>
          <a:xfrm>
            <a:off x="468313" y="1557338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5EB74EA-DF17-B860-015E-7E7EC70E8D3F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6B3647-309A-D350-CEFD-D07A9EF76950}"/>
              </a:ext>
            </a:extLst>
          </p:cNvPr>
          <p:cNvSpPr txBox="1"/>
          <p:nvPr/>
        </p:nvSpPr>
        <p:spPr>
          <a:xfrm>
            <a:off x="323850" y="6165850"/>
            <a:ext cx="5683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11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7E48F6-90D9-BD0A-4C61-7E335ABDD274}"/>
              </a:ext>
            </a:extLst>
          </p:cNvPr>
          <p:cNvSpPr txBox="1"/>
          <p:nvPr/>
        </p:nvSpPr>
        <p:spPr>
          <a:xfrm>
            <a:off x="24322" y="395935"/>
            <a:ext cx="8964488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«Благоустройство территорий городского округа Тольятти на 2025-2030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438" name="Rectangle 1"/>
          <p:cNvSpPr>
            <a:spLocks noChangeArrowheads="1"/>
          </p:cNvSpPr>
          <p:nvPr/>
        </p:nvSpPr>
        <p:spPr bwMode="auto">
          <a:xfrm>
            <a:off x="755650" y="1757363"/>
            <a:ext cx="7993063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r>
              <a:rPr lang="ru-RU" altLang="ru-RU" sz="1600" b="1" u="sng">
                <a:latin typeface="Tahoma" panose="020B0604030504040204" pitchFamily="34" charset="0"/>
                <a:cs typeface="Tahoma" panose="020B0604030504040204" pitchFamily="34" charset="0"/>
              </a:rPr>
              <a:t>Предельный объем финансирования на 2025 г. -  930 720 тыс.руб. </a:t>
            </a:r>
            <a:endParaRPr lang="ru-RU" altLang="ru-RU" sz="1400"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D3D97EC7-92C4-C626-B2B3-693D4070EA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182663"/>
              </p:ext>
            </p:extLst>
          </p:nvPr>
        </p:nvGraphicFramePr>
        <p:xfrm>
          <a:off x="251521" y="1350042"/>
          <a:ext cx="9145016" cy="4887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53D4631-8C3D-9907-DCA6-70C113DC6CC7}"/>
              </a:ext>
            </a:extLst>
          </p:cNvPr>
          <p:cNvSpPr/>
          <p:nvPr/>
        </p:nvSpPr>
        <p:spPr>
          <a:xfrm>
            <a:off x="468313" y="1268413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EE12AFD-D533-6D8F-B5CA-23F275EF8D98}"/>
              </a:ext>
            </a:extLst>
          </p:cNvPr>
          <p:cNvSpPr/>
          <p:nvPr/>
        </p:nvSpPr>
        <p:spPr>
          <a:xfrm>
            <a:off x="3779838" y="6165850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BD8D00-D00C-F518-154D-3860348AFB22}"/>
              </a:ext>
            </a:extLst>
          </p:cNvPr>
          <p:cNvSpPr txBox="1"/>
          <p:nvPr/>
        </p:nvSpPr>
        <p:spPr>
          <a:xfrm>
            <a:off x="331788" y="6186488"/>
            <a:ext cx="6397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2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F54149-7A7C-22D6-F1EC-F02321EB1440}"/>
              </a:ext>
            </a:extLst>
          </p:cNvPr>
          <p:cNvSpPr txBox="1"/>
          <p:nvPr/>
        </p:nvSpPr>
        <p:spPr>
          <a:xfrm>
            <a:off x="357007" y="296280"/>
            <a:ext cx="8712968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Bookman Old Style" pitchFamily="18" charset="0"/>
              </a:rPr>
              <a:t>Другие вопросы в области жилищно-коммунального хозяйства</a:t>
            </a:r>
          </a:p>
        </p:txBody>
      </p:sp>
      <p:sp>
        <p:nvSpPr>
          <p:cNvPr id="19462" name="Прямоугольник 8"/>
          <p:cNvSpPr>
            <a:spLocks noChangeArrowheads="1"/>
          </p:cNvSpPr>
          <p:nvPr/>
        </p:nvSpPr>
        <p:spPr bwMode="auto">
          <a:xfrm>
            <a:off x="331788" y="1484313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ahoma" panose="020B0604030504040204" pitchFamily="34" charset="0"/>
                <a:cs typeface="Tahoma" panose="020B0604030504040204" pitchFamily="34" charset="0"/>
              </a:rPr>
              <a:t>Помимо программных мероприятий, в 2025 году планируются непрограммные расходы в размере 46 210 тыс. руб.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5AE1F034-DAD5-6B1F-D9BA-47A1A524F1D3}"/>
              </a:ext>
            </a:extLst>
          </p:cNvPr>
          <p:cNvGraphicFramePr>
            <a:graphicFrameLocks/>
          </p:cNvGraphicFramePr>
          <p:nvPr/>
        </p:nvGraphicFramePr>
        <p:xfrm>
          <a:off x="-196850" y="1807369"/>
          <a:ext cx="9553575" cy="471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BE32E4-C4B1-E858-A103-A83F722468D2}"/>
              </a:ext>
            </a:extLst>
          </p:cNvPr>
          <p:cNvSpPr/>
          <p:nvPr/>
        </p:nvSpPr>
        <p:spPr>
          <a:xfrm>
            <a:off x="468313" y="549275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EE59152-011E-0BE4-F644-122A76D49414}"/>
              </a:ext>
            </a:extLst>
          </p:cNvPr>
          <p:cNvSpPr/>
          <p:nvPr/>
        </p:nvSpPr>
        <p:spPr>
          <a:xfrm>
            <a:off x="1476375" y="765175"/>
            <a:ext cx="7667625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71893AB-31B6-FA8D-7DC6-11FD3C7E4376}"/>
              </a:ext>
            </a:extLst>
          </p:cNvPr>
          <p:cNvSpPr/>
          <p:nvPr/>
        </p:nvSpPr>
        <p:spPr>
          <a:xfrm>
            <a:off x="2627313" y="981075"/>
            <a:ext cx="6516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323850" y="2641600"/>
            <a:ext cx="846931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>
                <a:solidFill>
                  <a:srgbClr val="376092"/>
                </a:solidFill>
                <a:latin typeface="Georgia" panose="02040502050405020303" pitchFamily="18" charset="0"/>
              </a:rPr>
              <a:t>БЛАГОДАРИМ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>
                <a:solidFill>
                  <a:srgbClr val="376092"/>
                </a:solidFill>
                <a:latin typeface="Georgia" panose="02040502050405020303" pitchFamily="18" charset="0"/>
              </a:rPr>
              <a:t>ЗА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>
                <a:solidFill>
                  <a:srgbClr val="376092"/>
                </a:solidFill>
                <a:latin typeface="Georgia" panose="02040502050405020303" pitchFamily="18" charset="0"/>
              </a:rPr>
              <a:t>ВНИМАНИЕ!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1E5F47F-6EE8-5FC9-1D3F-F4A0FD08FBDA}"/>
              </a:ext>
            </a:extLst>
          </p:cNvPr>
          <p:cNvSpPr/>
          <p:nvPr/>
        </p:nvSpPr>
        <p:spPr>
          <a:xfrm>
            <a:off x="2627313" y="6092825"/>
            <a:ext cx="6516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88C1F30-2C69-D2E1-8195-B385ECBEC553}"/>
              </a:ext>
            </a:extLst>
          </p:cNvPr>
          <p:cNvSpPr/>
          <p:nvPr/>
        </p:nvSpPr>
        <p:spPr>
          <a:xfrm>
            <a:off x="468313" y="765175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9C8063-6113-5320-BC85-F6BD10F3FC19}"/>
              </a:ext>
            </a:extLst>
          </p:cNvPr>
          <p:cNvSpPr txBox="1"/>
          <p:nvPr/>
        </p:nvSpPr>
        <p:spPr>
          <a:xfrm>
            <a:off x="1043608" y="217092"/>
            <a:ext cx="7920880" cy="4770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Цель и ресурсное обеспечение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E3C2185-D425-E998-D779-0D2B63FA6FF4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250825" y="1052513"/>
            <a:ext cx="8642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ahoma" panose="020B0604030504040204" pitchFamily="34" charset="0"/>
                <a:cs typeface="Tahoma" panose="020B0604030504040204" pitchFamily="34" charset="0"/>
              </a:rPr>
              <a:t>Цель - </a:t>
            </a:r>
            <a:r>
              <a:rPr lang="ru-RU" altLang="ru-RU" sz="1800">
                <a:latin typeface="Tahoma" panose="020B0604030504040204" pitchFamily="34" charset="0"/>
                <a:cs typeface="Tahoma" panose="020B0604030504040204" pitchFamily="34" charset="0"/>
              </a:rPr>
              <a:t>Цель:  Обеспечение реализации государственной и муниципальной политики в сфере городского хозяйства, направленной на обеспечение надежного, эффективного его функционирования и развития на территории городского округа Тольятти.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5D2DD2-52F5-E1A5-3C34-94AA3895336A}"/>
              </a:ext>
            </a:extLst>
          </p:cNvPr>
          <p:cNvSpPr txBox="1"/>
          <p:nvPr/>
        </p:nvSpPr>
        <p:spPr>
          <a:xfrm>
            <a:off x="250825" y="6165850"/>
            <a:ext cx="2809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55650" y="3068638"/>
            <a:ext cx="7848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33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Ресурсное обеспечение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>
                <a:latin typeface="Tahoma" panose="020B0604030504040204" pitchFamily="34" charset="0"/>
                <a:cs typeface="Tahoma" panose="020B0604030504040204" pitchFamily="34" charset="0"/>
              </a:rPr>
              <a:t>Департаменту городского хозяйства администрации на 2025 год доведен предельный объем бюджетных средств в сумме </a:t>
            </a:r>
            <a:r>
              <a:rPr lang="en-US" altLang="ru-RU" sz="1800" b="1">
                <a:latin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ru-RU" altLang="ru-RU" sz="1800" b="1">
                <a:latin typeface="Tahoma" panose="020B0604030504040204" pitchFamily="34" charset="0"/>
                <a:cs typeface="Tahoma" panose="020B0604030504040204" pitchFamily="34" charset="0"/>
              </a:rPr>
              <a:t>780 411</a:t>
            </a:r>
            <a:r>
              <a:rPr lang="en-US" altLang="ru-RU" sz="1800" b="1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800" b="1">
                <a:latin typeface="Tahoma" panose="020B0604030504040204" pitchFamily="34" charset="0"/>
                <a:cs typeface="Tahoma" panose="020B0604030504040204" pitchFamily="34" charset="0"/>
              </a:rPr>
              <a:t>тыс. руб.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88C1F30-2C69-D2E1-8195-B385ECBEC553}"/>
              </a:ext>
            </a:extLst>
          </p:cNvPr>
          <p:cNvSpPr/>
          <p:nvPr/>
        </p:nvSpPr>
        <p:spPr>
          <a:xfrm>
            <a:off x="468313" y="1190625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9C8063-6113-5320-BC85-F6BD10F3FC19}"/>
              </a:ext>
            </a:extLst>
          </p:cNvPr>
          <p:cNvSpPr txBox="1"/>
          <p:nvPr/>
        </p:nvSpPr>
        <p:spPr>
          <a:xfrm>
            <a:off x="1043608" y="217092"/>
            <a:ext cx="7920880" cy="95410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Распределение финансирования по видам расходов: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E3C2185-D425-E998-D779-0D2B63FA6FF4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5D2DD2-52F5-E1A5-3C34-94AA3895336A}"/>
              </a:ext>
            </a:extLst>
          </p:cNvPr>
          <p:cNvSpPr txBox="1"/>
          <p:nvPr/>
        </p:nvSpPr>
        <p:spPr>
          <a:xfrm>
            <a:off x="250825" y="6165850"/>
            <a:ext cx="2809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E1506A1E-E6C3-425F-B4C0-9C7FCE58546E}"/>
              </a:ext>
            </a:extLst>
          </p:cNvPr>
          <p:cNvGraphicFramePr>
            <a:graphicFrameLocks/>
          </p:cNvGraphicFramePr>
          <p:nvPr/>
        </p:nvGraphicFramePr>
        <p:xfrm>
          <a:off x="1314557" y="1401472"/>
          <a:ext cx="7433907" cy="4901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AEBC79-3C84-E9C1-4773-8DEB7408044F}"/>
              </a:ext>
            </a:extLst>
          </p:cNvPr>
          <p:cNvSpPr/>
          <p:nvPr/>
        </p:nvSpPr>
        <p:spPr>
          <a:xfrm>
            <a:off x="468313" y="765175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D7C597B-912A-3D93-9683-9D78E269379C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8F168A-015A-2BE9-6246-D5575390D906}"/>
              </a:ext>
            </a:extLst>
          </p:cNvPr>
          <p:cNvSpPr txBox="1"/>
          <p:nvPr/>
        </p:nvSpPr>
        <p:spPr>
          <a:xfrm>
            <a:off x="188913" y="6294438"/>
            <a:ext cx="279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165314-5984-E958-F222-C631B0F697C2}"/>
              </a:ext>
            </a:extLst>
          </p:cNvPr>
          <p:cNvSpPr txBox="1"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Распределение финансирования, в том числе по муниципальным программам: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0" y="928688"/>
            <a:ext cx="9144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9" name="Rectangle 1"/>
          <p:cNvSpPr>
            <a:spLocks noChangeArrowheads="1"/>
          </p:cNvSpPr>
          <p:nvPr/>
        </p:nvSpPr>
        <p:spPr bwMode="auto">
          <a:xfrm>
            <a:off x="0" y="2262188"/>
            <a:ext cx="9144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ru-RU" altLang="ru-RU" sz="1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4213" y="1576388"/>
          <a:ext cx="8064500" cy="4445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4296">
                  <a:extLst>
                    <a:ext uri="{9D8B030D-6E8A-4147-A177-3AD203B41FA5}">
                      <a16:colId xmlns:a16="http://schemas.microsoft.com/office/drawing/2014/main" val="1510212832"/>
                    </a:ext>
                  </a:extLst>
                </a:gridCol>
                <a:gridCol w="1710204">
                  <a:extLst>
                    <a:ext uri="{9D8B030D-6E8A-4147-A177-3AD203B41FA5}">
                      <a16:colId xmlns:a16="http://schemas.microsoft.com/office/drawing/2014/main" val="550484690"/>
                    </a:ext>
                  </a:extLst>
                </a:gridCol>
              </a:tblGrid>
              <a:tr h="891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Предварительное распределение бюджетных ассигнований на 2025 год, тыс.руб.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742529"/>
                  </a:ext>
                </a:extLst>
              </a:tr>
              <a:tr h="685958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МП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2021 - 2025 годы»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18 940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59081"/>
                  </a:ext>
                </a:extLst>
              </a:tr>
              <a:tr h="46645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МП «Охрана, защита и воспроизводство лесов, расположенных в границах городского округа Тольятти, на 2024-2030 годы»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62 430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02823"/>
                  </a:ext>
                </a:extLst>
              </a:tr>
              <a:tr h="30182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МП «Капитальный ремонт многоквартирных домов городского округа Тольятти на 2024-2028 годы»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10 503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698053"/>
                  </a:ext>
                </a:extLst>
              </a:tr>
              <a:tr h="4527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МП «Ремонт помещений, находящихся в муниципальной собственности городского округа Тольятти, на 2023-2027 годы»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067716"/>
                  </a:ext>
                </a:extLst>
              </a:tr>
              <a:tr h="452732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МП «Содержание и ремонт объектов и сетей инженерной инфраструктуры городского округа Тольятти на 2023 -2027 годы»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637 141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80777"/>
                  </a:ext>
                </a:extLst>
              </a:tr>
              <a:tr h="30182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МП «Охрана окружающей среды на территории городского округа Тольятти на 2022-2026 годы»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74 367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028150"/>
                  </a:ext>
                </a:extLst>
              </a:tr>
              <a:tr h="30182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МП "Благоустройство территории городского округа Тольятти на </a:t>
                      </a:r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2025-2030 годы» </a:t>
                      </a:r>
                      <a:endParaRPr lang="ru-RU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930 720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169729"/>
                  </a:ext>
                </a:extLst>
              </a:tr>
              <a:tr h="30182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46 210</a:t>
                      </a:r>
                    </a:p>
                  </a:txBody>
                  <a:tcPr marL="9525" marR="9525" marT="952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822709"/>
                  </a:ext>
                </a:extLst>
              </a:tr>
              <a:tr h="28810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1 780 411</a:t>
                      </a:r>
                    </a:p>
                  </a:txBody>
                  <a:tcPr marL="9525" marR="9525" marT="9527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1004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F6B2444-EEC9-9A1C-AD26-2E366EA7A601}"/>
              </a:ext>
            </a:extLst>
          </p:cNvPr>
          <p:cNvSpPr/>
          <p:nvPr/>
        </p:nvSpPr>
        <p:spPr>
          <a:xfrm>
            <a:off x="468313" y="765175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984BA4A-66F7-D5B8-6E75-E7BFFE840180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19C933-4EA6-F5D3-641F-84C23678191C}"/>
              </a:ext>
            </a:extLst>
          </p:cNvPr>
          <p:cNvSpPr txBox="1"/>
          <p:nvPr/>
        </p:nvSpPr>
        <p:spPr>
          <a:xfrm>
            <a:off x="179388" y="6237288"/>
            <a:ext cx="279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9137D7-3142-6F76-4374-F2EEFE35AB75}"/>
              </a:ext>
            </a:extLst>
          </p:cNvPr>
          <p:cNvSpPr txBox="1"/>
          <p:nvPr/>
        </p:nvSpPr>
        <p:spPr>
          <a:xfrm>
            <a:off x="0" y="197703"/>
            <a:ext cx="9144000" cy="83099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Распределение финансирования, в том числе по муниципальным программам:</a:t>
            </a:r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928688"/>
            <a:ext cx="9144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0" y="2262188"/>
            <a:ext cx="9144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ru-RU" altLang="ru-RU" sz="1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775F50A9-9631-3065-2EF3-836F434A07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139756"/>
              </p:ext>
            </p:extLst>
          </p:nvPr>
        </p:nvGraphicFramePr>
        <p:xfrm>
          <a:off x="166687" y="1360153"/>
          <a:ext cx="8810625" cy="4896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1331913" y="4149725"/>
            <a:ext cx="360362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F6B2444-EEC9-9A1C-AD26-2E366EA7A601}"/>
              </a:ext>
            </a:extLst>
          </p:cNvPr>
          <p:cNvSpPr/>
          <p:nvPr/>
        </p:nvSpPr>
        <p:spPr>
          <a:xfrm>
            <a:off x="468313" y="765175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984BA4A-66F7-D5B8-6E75-E7BFFE840180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19C933-4EA6-F5D3-641F-84C23678191C}"/>
              </a:ext>
            </a:extLst>
          </p:cNvPr>
          <p:cNvSpPr txBox="1"/>
          <p:nvPr/>
        </p:nvSpPr>
        <p:spPr>
          <a:xfrm>
            <a:off x="179388" y="6237288"/>
            <a:ext cx="279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9137D7-3142-6F76-4374-F2EEFE35AB75}"/>
              </a:ext>
            </a:extLst>
          </p:cNvPr>
          <p:cNvSpPr txBox="1"/>
          <p:nvPr/>
        </p:nvSpPr>
        <p:spPr>
          <a:xfrm>
            <a:off x="0" y="197703"/>
            <a:ext cx="9144000" cy="193899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«Защита населения и территорий от чрезвычайных ситуаций в мирное и военное время, обеспечение первичных мер пожарной безопасности и безопасности людей на водных объектах в городском округе Тольятти на 2021 - 2025 годы»</a:t>
            </a:r>
          </a:p>
        </p:txBody>
      </p:sp>
      <p:sp>
        <p:nvSpPr>
          <p:cNvPr id="12294" name="Rectangle 1"/>
          <p:cNvSpPr>
            <a:spLocks noChangeArrowheads="1"/>
          </p:cNvSpPr>
          <p:nvPr/>
        </p:nvSpPr>
        <p:spPr bwMode="auto">
          <a:xfrm>
            <a:off x="0" y="928688"/>
            <a:ext cx="9144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5" name="Rectangle 1"/>
          <p:cNvSpPr>
            <a:spLocks noChangeArrowheads="1"/>
          </p:cNvSpPr>
          <p:nvPr/>
        </p:nvSpPr>
        <p:spPr bwMode="auto">
          <a:xfrm>
            <a:off x="0" y="2262188"/>
            <a:ext cx="91440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ru-RU" altLang="ru-RU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96" name="Rectangle 1"/>
          <p:cNvSpPr>
            <a:spLocks noChangeArrowheads="1"/>
          </p:cNvSpPr>
          <p:nvPr/>
        </p:nvSpPr>
        <p:spPr bwMode="auto">
          <a:xfrm>
            <a:off x="755650" y="2397125"/>
            <a:ext cx="8208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ru-RU" altLang="ru-RU" sz="1600" b="1" u="sng">
                <a:latin typeface="Tahoma" panose="020B0604030504040204" pitchFamily="34" charset="0"/>
                <a:cs typeface="Tahoma" panose="020B0604030504040204" pitchFamily="34" charset="0"/>
              </a:rPr>
              <a:t>Предельный объем финансирования на 2025 год -  18 940 тыс.руб.</a:t>
            </a:r>
            <a:endParaRPr lang="ru-RU" altLang="ru-RU" sz="17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B0EB2FAB-60A0-77F7-DE4D-257B743F00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326817"/>
              </p:ext>
            </p:extLst>
          </p:nvPr>
        </p:nvGraphicFramePr>
        <p:xfrm>
          <a:off x="35496" y="2424022"/>
          <a:ext cx="9217024" cy="4275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AF23B55-5EB4-CD6A-51C2-9DAA3D542F05}"/>
              </a:ext>
            </a:extLst>
          </p:cNvPr>
          <p:cNvSpPr/>
          <p:nvPr/>
        </p:nvSpPr>
        <p:spPr>
          <a:xfrm>
            <a:off x="468313" y="1557338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5EB74EA-DF17-B860-015E-7E7EC70E8D3F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6B3647-309A-D350-CEFD-D07A9EF76950}"/>
              </a:ext>
            </a:extLst>
          </p:cNvPr>
          <p:cNvSpPr txBox="1"/>
          <p:nvPr/>
        </p:nvSpPr>
        <p:spPr>
          <a:xfrm>
            <a:off x="323850" y="6165850"/>
            <a:ext cx="431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7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7E48F6-90D9-BD0A-4C61-7E335ABDD274}"/>
              </a:ext>
            </a:extLst>
          </p:cNvPr>
          <p:cNvSpPr txBox="1"/>
          <p:nvPr/>
        </p:nvSpPr>
        <p:spPr>
          <a:xfrm>
            <a:off x="-71313" y="11085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«Охрана, защита и воспроизводство лесов, расположенных в границах городского округа Тольятти, на 20</a:t>
            </a:r>
            <a:r>
              <a:rPr lang="en-US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24</a:t>
            </a: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-20</a:t>
            </a:r>
            <a:r>
              <a:rPr lang="en-US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30</a:t>
            </a: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 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331788" y="1679575"/>
            <a:ext cx="8561387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2300"/>
              </a:lnSpc>
              <a:spcBef>
                <a:spcPct val="0"/>
              </a:spcBef>
              <a:buFontTx/>
              <a:buNone/>
            </a:pPr>
            <a:r>
              <a:rPr lang="ru-RU" altLang="ru-RU" sz="1600" b="1" u="sng">
                <a:latin typeface="Tahoma" panose="020B0604030504040204" pitchFamily="34" charset="0"/>
                <a:cs typeface="Tahoma" panose="020B0604030504040204" pitchFamily="34" charset="0"/>
              </a:rPr>
              <a:t>Предельный объем финансирования на 2025 г. -  62 430 тыс.руб. </a:t>
            </a:r>
            <a:endParaRPr lang="ru-RU" altLang="ru-RU" sz="1400"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F5B00E28-C42C-012D-F444-E1221631AA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796984"/>
              </p:ext>
            </p:extLst>
          </p:nvPr>
        </p:nvGraphicFramePr>
        <p:xfrm>
          <a:off x="-142875" y="247650"/>
          <a:ext cx="9429750" cy="6493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90609A8-0E16-CB20-1F97-658EB1B226AF}"/>
              </a:ext>
            </a:extLst>
          </p:cNvPr>
          <p:cNvSpPr/>
          <p:nvPr/>
        </p:nvSpPr>
        <p:spPr>
          <a:xfrm>
            <a:off x="468313" y="3300413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11307A-2DFD-8569-4A83-2A01AD7590A5}"/>
              </a:ext>
            </a:extLst>
          </p:cNvPr>
          <p:cNvSpPr txBox="1"/>
          <p:nvPr/>
        </p:nvSpPr>
        <p:spPr>
          <a:xfrm>
            <a:off x="323850" y="6256338"/>
            <a:ext cx="3603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8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5364" name="TextBox 16"/>
          <p:cNvSpPr txBox="1">
            <a:spLocks noChangeArrowheads="1"/>
          </p:cNvSpPr>
          <p:nvPr/>
        </p:nvSpPr>
        <p:spPr bwMode="auto">
          <a:xfrm>
            <a:off x="-396875" y="134938"/>
            <a:ext cx="8964613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0033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МП «Ремонт помещений, находящихся в муниципальной собственности городского округа Тольятти, на 2023-2027 годы»</a:t>
            </a:r>
            <a:endParaRPr lang="ru-RU" altLang="ru-RU" sz="2800" b="1">
              <a:solidFill>
                <a:srgbClr val="561FD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65" name="Прямоугольник 9"/>
          <p:cNvSpPr>
            <a:spLocks noChangeArrowheads="1"/>
          </p:cNvSpPr>
          <p:nvPr/>
        </p:nvSpPr>
        <p:spPr bwMode="auto">
          <a:xfrm>
            <a:off x="474663" y="3562350"/>
            <a:ext cx="8459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ahoma" panose="020B0604030504040204" pitchFamily="34" charset="0"/>
                <a:cs typeface="Tahoma" panose="020B0604030504040204" pitchFamily="34" charset="0"/>
              </a:rPr>
              <a:t>Предельный объем  финансирования на 2025 год – 10 603 тыс. руб.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04E10D-4488-7787-C433-B9913BEE95F3}"/>
              </a:ext>
            </a:extLst>
          </p:cNvPr>
          <p:cNvSpPr txBox="1"/>
          <p:nvPr/>
        </p:nvSpPr>
        <p:spPr>
          <a:xfrm>
            <a:off x="197856" y="1474006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ct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«Капитальный ремонт многоквартирных домов городского округа Тольятти </a:t>
            </a:r>
          </a:p>
          <a:p>
            <a:pPr algn="ctr" defTabSz="4492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на 2024-2028 годы» 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B0EB2FAB-60A0-77F7-DE4D-257B743F00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036279"/>
              </p:ext>
            </p:extLst>
          </p:nvPr>
        </p:nvGraphicFramePr>
        <p:xfrm>
          <a:off x="123384" y="3651800"/>
          <a:ext cx="9162344" cy="253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C9CD9EB-550F-67B0-5719-C49132C07165}"/>
              </a:ext>
            </a:extLst>
          </p:cNvPr>
          <p:cNvSpPr/>
          <p:nvPr/>
        </p:nvSpPr>
        <p:spPr>
          <a:xfrm>
            <a:off x="468313" y="1557338"/>
            <a:ext cx="8675687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D9D863E-B45D-C733-B83E-53111A2EBB50}"/>
              </a:ext>
            </a:extLst>
          </p:cNvPr>
          <p:cNvSpPr/>
          <p:nvPr/>
        </p:nvSpPr>
        <p:spPr>
          <a:xfrm>
            <a:off x="3779838" y="6326188"/>
            <a:ext cx="5364162" cy="215900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F5D695-ABFB-3B07-10FA-F872ECE76058}"/>
              </a:ext>
            </a:extLst>
          </p:cNvPr>
          <p:cNvSpPr txBox="1"/>
          <p:nvPr/>
        </p:nvSpPr>
        <p:spPr>
          <a:xfrm>
            <a:off x="328613" y="6107113"/>
            <a:ext cx="279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9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8EBE59-C465-5472-B4B3-3D4F2C8F7F22}"/>
              </a:ext>
            </a:extLst>
          </p:cNvPr>
          <p:cNvSpPr txBox="1"/>
          <p:nvPr/>
        </p:nvSpPr>
        <p:spPr>
          <a:xfrm>
            <a:off x="0" y="217092"/>
            <a:ext cx="8964488" cy="1384995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>
            <a:spAutoFit/>
          </a:bodyPr>
          <a:lstStyle/>
          <a:p>
            <a:pPr algn="ctr" defTabSz="449263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МП «Содержание и ремонт объектов и сетей инженерной инфраструктуры городского округа Тольятти на 2023 -2027 годы»</a:t>
            </a:r>
            <a:endParaRPr lang="ru-RU" sz="2800" b="1" dirty="0">
              <a:solidFill>
                <a:srgbClr val="561FDF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4CD5E63D-58F6-AAC6-D640-C417C230A9BA}"/>
              </a:ext>
            </a:extLst>
          </p:cNvPr>
          <p:cNvGraphicFramePr>
            <a:graphicFrameLocks/>
          </p:cNvGraphicFramePr>
          <p:nvPr/>
        </p:nvGraphicFramePr>
        <p:xfrm>
          <a:off x="468313" y="1773238"/>
          <a:ext cx="8492959" cy="503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F5476768-1056-128A-FD72-CD057203CD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488859"/>
              </p:ext>
            </p:extLst>
          </p:nvPr>
        </p:nvGraphicFramePr>
        <p:xfrm>
          <a:off x="468312" y="1878013"/>
          <a:ext cx="8568183" cy="4575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4939</TotalTime>
  <Words>587</Words>
  <Application>Microsoft Office PowerPoint</Application>
  <PresentationFormat>Экран (4:3)</PresentationFormat>
  <Paragraphs>98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Georgia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Коновалова Альфия Минигакиловна</cp:lastModifiedBy>
  <cp:revision>275</cp:revision>
  <cp:lastPrinted>2024-09-10T10:16:25Z</cp:lastPrinted>
  <dcterms:created xsi:type="dcterms:W3CDTF">2017-06-15T13:15:30Z</dcterms:created>
  <dcterms:modified xsi:type="dcterms:W3CDTF">2024-09-10T12:28:20Z</dcterms:modified>
</cp:coreProperties>
</file>