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3" r:id="rId3"/>
    <p:sldId id="266" r:id="rId4"/>
    <p:sldId id="285" r:id="rId5"/>
    <p:sldId id="265" r:id="rId6"/>
    <p:sldId id="259" r:id="rId7"/>
    <p:sldId id="273" r:id="rId8"/>
    <p:sldId id="272" r:id="rId9"/>
    <p:sldId id="274" r:id="rId10"/>
    <p:sldId id="271" r:id="rId11"/>
    <p:sldId id="276" r:id="rId12"/>
    <p:sldId id="277" r:id="rId13"/>
    <p:sldId id="278" r:id="rId14"/>
    <p:sldId id="279" r:id="rId15"/>
    <p:sldId id="293" r:id="rId16"/>
    <p:sldId id="287" r:id="rId17"/>
    <p:sldId id="290" r:id="rId18"/>
    <p:sldId id="289" r:id="rId19"/>
    <p:sldId id="292" r:id="rId20"/>
    <p:sldId id="281" r:id="rId21"/>
  </p:sldIdLst>
  <p:sldSz cx="12192000" cy="6858000"/>
  <p:notesSz cx="9929813" cy="6797675"/>
  <p:embeddedFontLst>
    <p:embeddedFont>
      <p:font typeface="Cera Pro Medium" panose="020B060402020202020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era Pro Light" panose="020B0604020202020204" charset="0"/>
      <p:regular r:id="rId28"/>
      <p:italic r:id="rId29"/>
    </p:embeddedFont>
    <p:embeddedFont>
      <p:font typeface="Cera Pro" panose="020B0604020202020204" charset="0"/>
      <p:regular r:id="rId30"/>
      <p:bold r:id="rId31"/>
      <p:italic r:id="rId32"/>
      <p:boldItalic r:id="rId33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648" autoAdjust="0"/>
  </p:normalViewPr>
  <p:slideViewPr>
    <p:cSldViewPr>
      <p:cViewPr>
        <p:scale>
          <a:sx n="120" d="100"/>
          <a:sy n="120" d="100"/>
        </p:scale>
        <p:origin x="-72" y="-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975" y="209425"/>
            <a:ext cx="6278880" cy="975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4748" y="1983148"/>
            <a:ext cx="5994400" cy="2470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80998" y="6440216"/>
            <a:ext cx="159384" cy="218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78099" y="496442"/>
            <a:ext cx="4914265" cy="5990590"/>
            <a:chOff x="7278099" y="496442"/>
            <a:chExt cx="4914265" cy="5990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8099" y="558069"/>
              <a:ext cx="4913901" cy="5676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2367" y="496442"/>
              <a:ext cx="3892733" cy="599004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53157" y="4601082"/>
            <a:ext cx="7600243" cy="118494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8415">
              <a:lnSpc>
                <a:spcPct val="100000"/>
              </a:lnSpc>
            </a:pPr>
            <a:endParaRPr lang="en-US" sz="2400" spc="-20" dirty="0" smtClean="0">
              <a:solidFill>
                <a:srgbClr val="1D1D1B"/>
              </a:solidFill>
              <a:latin typeface="Bebas Neue Book"/>
              <a:cs typeface="Bebas Neue Book"/>
            </a:endParaRPr>
          </a:p>
          <a:p>
            <a:pPr marL="18415">
              <a:lnSpc>
                <a:spcPct val="100000"/>
              </a:lnSpc>
            </a:pPr>
            <a:endParaRPr lang="en-US" sz="2400" spc="-20" dirty="0">
              <a:solidFill>
                <a:srgbClr val="1D1D1B"/>
              </a:solidFill>
              <a:latin typeface="Bebas Neue Book"/>
              <a:cs typeface="Bebas Neue Book"/>
            </a:endParaRPr>
          </a:p>
          <a:p>
            <a:pPr marL="18415">
              <a:lnSpc>
                <a:spcPct val="100000"/>
              </a:lnSpc>
            </a:pPr>
            <a:r>
              <a:rPr sz="2400" spc="-20" dirty="0" smtClean="0">
                <a:solidFill>
                  <a:srgbClr val="1D1D1B"/>
                </a:solidFill>
                <a:latin typeface="Bebas Neue Book"/>
                <a:cs typeface="Bebas Neue Book"/>
              </a:rPr>
              <a:t>202</a:t>
            </a:r>
            <a:r>
              <a:rPr lang="ru-RU" sz="2400" spc="-20" dirty="0" smtClean="0">
                <a:solidFill>
                  <a:srgbClr val="1D1D1B"/>
                </a:solidFill>
                <a:latin typeface="Bebas Neue Book"/>
                <a:cs typeface="Bebas Neue Book"/>
              </a:rPr>
              <a:t>4</a:t>
            </a:r>
            <a:endParaRPr sz="2400" dirty="0">
              <a:latin typeface="Bebas Neue Book"/>
              <a:cs typeface="Bebas Neue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81798" y="558069"/>
            <a:ext cx="629285" cy="688340"/>
            <a:chOff x="2228689" y="511439"/>
            <a:chExt cx="629285" cy="6883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6669" y="511439"/>
              <a:ext cx="313690" cy="5727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9120" y="693369"/>
              <a:ext cx="33845" cy="692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73055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22224" y="0"/>
                  </a:moveTo>
                  <a:lnTo>
                    <a:pt x="1435" y="14020"/>
                  </a:lnTo>
                  <a:lnTo>
                    <a:pt x="0" y="16992"/>
                  </a:lnTo>
                  <a:lnTo>
                    <a:pt x="304" y="17500"/>
                  </a:lnTo>
                  <a:lnTo>
                    <a:pt x="520" y="17792"/>
                  </a:lnTo>
                  <a:lnTo>
                    <a:pt x="8039" y="30454"/>
                  </a:lnTo>
                  <a:lnTo>
                    <a:pt x="18580" y="31203"/>
                  </a:lnTo>
                  <a:lnTo>
                    <a:pt x="25742" y="26377"/>
                  </a:lnTo>
                  <a:lnTo>
                    <a:pt x="34353" y="22898"/>
                  </a:lnTo>
                  <a:lnTo>
                    <a:pt x="37325" y="21755"/>
                  </a:lnTo>
                  <a:lnTo>
                    <a:pt x="36906" y="21717"/>
                  </a:lnTo>
                  <a:lnTo>
                    <a:pt x="35648" y="21399"/>
                  </a:lnTo>
                  <a:lnTo>
                    <a:pt x="33286" y="20459"/>
                  </a:lnTo>
                  <a:lnTo>
                    <a:pt x="22910" y="15824"/>
                  </a:lnTo>
                  <a:lnTo>
                    <a:pt x="23228" y="2387"/>
                  </a:lnTo>
                  <a:lnTo>
                    <a:pt x="23329" y="2082"/>
                  </a:lnTo>
                  <a:lnTo>
                    <a:pt x="23274" y="533"/>
                  </a:lnTo>
                  <a:lnTo>
                    <a:pt x="22948" y="177"/>
                  </a:lnTo>
                  <a:lnTo>
                    <a:pt x="22224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2125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419" y="48958"/>
                  </a:moveTo>
                  <a:lnTo>
                    <a:pt x="1054" y="49390"/>
                  </a:lnTo>
                  <a:lnTo>
                    <a:pt x="660" y="49987"/>
                  </a:lnTo>
                  <a:lnTo>
                    <a:pt x="0" y="51092"/>
                  </a:lnTo>
                  <a:lnTo>
                    <a:pt x="9737" y="55077"/>
                  </a:lnTo>
                  <a:lnTo>
                    <a:pt x="19010" y="55954"/>
                  </a:lnTo>
                  <a:lnTo>
                    <a:pt x="26080" y="55276"/>
                  </a:lnTo>
                  <a:lnTo>
                    <a:pt x="29034" y="54635"/>
                  </a:lnTo>
                  <a:lnTo>
                    <a:pt x="32582" y="53149"/>
                  </a:lnTo>
                  <a:lnTo>
                    <a:pt x="15398" y="53136"/>
                  </a:lnTo>
                  <a:lnTo>
                    <a:pt x="8928" y="53098"/>
                  </a:lnTo>
                  <a:lnTo>
                    <a:pt x="2481" y="48996"/>
                  </a:lnTo>
                  <a:lnTo>
                    <a:pt x="639" y="48983"/>
                  </a:lnTo>
                  <a:lnTo>
                    <a:pt x="419" y="48958"/>
                  </a:lnTo>
                  <a:close/>
                </a:path>
                <a:path w="99694" h="56515">
                  <a:moveTo>
                    <a:pt x="33993" y="52565"/>
                  </a:moveTo>
                  <a:lnTo>
                    <a:pt x="23088" y="52565"/>
                  </a:lnTo>
                  <a:lnTo>
                    <a:pt x="17627" y="53149"/>
                  </a:lnTo>
                  <a:lnTo>
                    <a:pt x="32582" y="53149"/>
                  </a:lnTo>
                  <a:lnTo>
                    <a:pt x="33993" y="52565"/>
                  </a:lnTo>
                  <a:close/>
                </a:path>
                <a:path w="99694" h="56515">
                  <a:moveTo>
                    <a:pt x="17749" y="53136"/>
                  </a:moveTo>
                  <a:close/>
                </a:path>
                <a:path w="99694" h="56515">
                  <a:moveTo>
                    <a:pt x="51828" y="0"/>
                  </a:moveTo>
                  <a:lnTo>
                    <a:pt x="50101" y="952"/>
                  </a:lnTo>
                  <a:lnTo>
                    <a:pt x="37906" y="4600"/>
                  </a:lnTo>
                  <a:lnTo>
                    <a:pt x="31548" y="7894"/>
                  </a:lnTo>
                  <a:lnTo>
                    <a:pt x="28964" y="12705"/>
                  </a:lnTo>
                  <a:lnTo>
                    <a:pt x="28092" y="20904"/>
                  </a:lnTo>
                  <a:lnTo>
                    <a:pt x="21497" y="35381"/>
                  </a:lnTo>
                  <a:lnTo>
                    <a:pt x="14197" y="43786"/>
                  </a:lnTo>
                  <a:lnTo>
                    <a:pt x="7427" y="47757"/>
                  </a:lnTo>
                  <a:lnTo>
                    <a:pt x="2425" y="48933"/>
                  </a:lnTo>
                  <a:lnTo>
                    <a:pt x="9524" y="53098"/>
                  </a:lnTo>
                  <a:lnTo>
                    <a:pt x="17749" y="53136"/>
                  </a:lnTo>
                  <a:lnTo>
                    <a:pt x="23088" y="52565"/>
                  </a:lnTo>
                  <a:lnTo>
                    <a:pt x="33993" y="52565"/>
                  </a:lnTo>
                  <a:lnTo>
                    <a:pt x="50520" y="31584"/>
                  </a:lnTo>
                  <a:lnTo>
                    <a:pt x="51059" y="29730"/>
                  </a:lnTo>
                  <a:lnTo>
                    <a:pt x="51625" y="28244"/>
                  </a:lnTo>
                  <a:lnTo>
                    <a:pt x="52053" y="28244"/>
                  </a:lnTo>
                  <a:lnTo>
                    <a:pt x="52933" y="26555"/>
                  </a:lnTo>
                  <a:lnTo>
                    <a:pt x="53884" y="23850"/>
                  </a:lnTo>
                  <a:lnTo>
                    <a:pt x="54038" y="23482"/>
                  </a:lnTo>
                  <a:lnTo>
                    <a:pt x="60439" y="13703"/>
                  </a:lnTo>
                  <a:lnTo>
                    <a:pt x="72389" y="11976"/>
                  </a:lnTo>
                  <a:lnTo>
                    <a:pt x="73926" y="11658"/>
                  </a:lnTo>
                  <a:lnTo>
                    <a:pt x="78730" y="11658"/>
                  </a:lnTo>
                  <a:lnTo>
                    <a:pt x="76551" y="9258"/>
                  </a:lnTo>
                  <a:lnTo>
                    <a:pt x="70281" y="9258"/>
                  </a:lnTo>
                  <a:lnTo>
                    <a:pt x="61252" y="6324"/>
                  </a:lnTo>
                  <a:lnTo>
                    <a:pt x="53873" y="1752"/>
                  </a:lnTo>
                  <a:lnTo>
                    <a:pt x="51828" y="0"/>
                  </a:lnTo>
                  <a:close/>
                </a:path>
                <a:path w="99694" h="56515">
                  <a:moveTo>
                    <a:pt x="1663" y="48475"/>
                  </a:moveTo>
                  <a:lnTo>
                    <a:pt x="1320" y="48983"/>
                  </a:lnTo>
                  <a:lnTo>
                    <a:pt x="749" y="48996"/>
                  </a:lnTo>
                  <a:lnTo>
                    <a:pt x="2481" y="48996"/>
                  </a:lnTo>
                  <a:lnTo>
                    <a:pt x="1663" y="48475"/>
                  </a:lnTo>
                  <a:close/>
                </a:path>
                <a:path w="99694" h="56515">
                  <a:moveTo>
                    <a:pt x="78730" y="11658"/>
                  </a:moveTo>
                  <a:lnTo>
                    <a:pt x="73926" y="11658"/>
                  </a:lnTo>
                  <a:lnTo>
                    <a:pt x="74739" y="11836"/>
                  </a:lnTo>
                  <a:lnTo>
                    <a:pt x="75323" y="12471"/>
                  </a:lnTo>
                  <a:lnTo>
                    <a:pt x="75222" y="13436"/>
                  </a:lnTo>
                  <a:lnTo>
                    <a:pt x="75031" y="14071"/>
                  </a:lnTo>
                  <a:lnTo>
                    <a:pt x="74688" y="28384"/>
                  </a:lnTo>
                  <a:lnTo>
                    <a:pt x="86537" y="32727"/>
                  </a:lnTo>
                  <a:lnTo>
                    <a:pt x="88823" y="33705"/>
                  </a:lnTo>
                  <a:lnTo>
                    <a:pt x="90919" y="33731"/>
                  </a:lnTo>
                  <a:lnTo>
                    <a:pt x="96164" y="31102"/>
                  </a:lnTo>
                  <a:lnTo>
                    <a:pt x="96296" y="30568"/>
                  </a:lnTo>
                  <a:lnTo>
                    <a:pt x="90373" y="30568"/>
                  </a:lnTo>
                  <a:lnTo>
                    <a:pt x="89179" y="30518"/>
                  </a:lnTo>
                  <a:lnTo>
                    <a:pt x="87600" y="29845"/>
                  </a:lnTo>
                  <a:lnTo>
                    <a:pt x="77812" y="26174"/>
                  </a:lnTo>
                  <a:lnTo>
                    <a:pt x="78029" y="17399"/>
                  </a:lnTo>
                  <a:lnTo>
                    <a:pt x="78041" y="14782"/>
                  </a:lnTo>
                  <a:lnTo>
                    <a:pt x="78892" y="11836"/>
                  </a:lnTo>
                  <a:lnTo>
                    <a:pt x="78730" y="11658"/>
                  </a:lnTo>
                  <a:close/>
                </a:path>
                <a:path w="99694" h="56515">
                  <a:moveTo>
                    <a:pt x="96856" y="17424"/>
                  </a:moveTo>
                  <a:lnTo>
                    <a:pt x="91503" y="17424"/>
                  </a:lnTo>
                  <a:lnTo>
                    <a:pt x="92990" y="17729"/>
                  </a:lnTo>
                  <a:lnTo>
                    <a:pt x="95453" y="20497"/>
                  </a:lnTo>
                  <a:lnTo>
                    <a:pt x="94825" y="23926"/>
                  </a:lnTo>
                  <a:lnTo>
                    <a:pt x="94699" y="24523"/>
                  </a:lnTo>
                  <a:lnTo>
                    <a:pt x="94340" y="25717"/>
                  </a:lnTo>
                  <a:lnTo>
                    <a:pt x="94094" y="26708"/>
                  </a:lnTo>
                  <a:lnTo>
                    <a:pt x="93141" y="29184"/>
                  </a:lnTo>
                  <a:lnTo>
                    <a:pt x="90373" y="30568"/>
                  </a:lnTo>
                  <a:lnTo>
                    <a:pt x="96296" y="30568"/>
                  </a:lnTo>
                  <a:lnTo>
                    <a:pt x="97291" y="26555"/>
                  </a:lnTo>
                  <a:lnTo>
                    <a:pt x="99161" y="20078"/>
                  </a:lnTo>
                  <a:lnTo>
                    <a:pt x="96856" y="17424"/>
                  </a:lnTo>
                  <a:close/>
                </a:path>
                <a:path w="99694" h="56515">
                  <a:moveTo>
                    <a:pt x="52053" y="28244"/>
                  </a:moveTo>
                  <a:lnTo>
                    <a:pt x="51625" y="28244"/>
                  </a:lnTo>
                  <a:lnTo>
                    <a:pt x="51274" y="29184"/>
                  </a:lnTo>
                  <a:lnTo>
                    <a:pt x="50863" y="30530"/>
                  </a:lnTo>
                  <a:lnTo>
                    <a:pt x="52053" y="28244"/>
                  </a:lnTo>
                  <a:close/>
                </a:path>
                <a:path w="99694" h="56515">
                  <a:moveTo>
                    <a:pt x="92151" y="14211"/>
                  </a:moveTo>
                  <a:lnTo>
                    <a:pt x="88836" y="14719"/>
                  </a:lnTo>
                  <a:lnTo>
                    <a:pt x="88260" y="14871"/>
                  </a:lnTo>
                  <a:lnTo>
                    <a:pt x="85839" y="15595"/>
                  </a:lnTo>
                  <a:lnTo>
                    <a:pt x="84099" y="17399"/>
                  </a:lnTo>
                  <a:lnTo>
                    <a:pt x="80429" y="17945"/>
                  </a:lnTo>
                  <a:lnTo>
                    <a:pt x="78358" y="18110"/>
                  </a:lnTo>
                  <a:lnTo>
                    <a:pt x="78930" y="21450"/>
                  </a:lnTo>
                  <a:lnTo>
                    <a:pt x="80340" y="23926"/>
                  </a:lnTo>
                  <a:lnTo>
                    <a:pt x="81902" y="25717"/>
                  </a:lnTo>
                  <a:lnTo>
                    <a:pt x="85940" y="25349"/>
                  </a:lnTo>
                  <a:lnTo>
                    <a:pt x="85636" y="25044"/>
                  </a:lnTo>
                  <a:lnTo>
                    <a:pt x="85229" y="24523"/>
                  </a:lnTo>
                  <a:lnTo>
                    <a:pt x="86296" y="23850"/>
                  </a:lnTo>
                  <a:lnTo>
                    <a:pt x="85483" y="22580"/>
                  </a:lnTo>
                  <a:lnTo>
                    <a:pt x="85255" y="21513"/>
                  </a:lnTo>
                  <a:lnTo>
                    <a:pt x="86220" y="18986"/>
                  </a:lnTo>
                  <a:lnTo>
                    <a:pt x="88711" y="17945"/>
                  </a:lnTo>
                  <a:lnTo>
                    <a:pt x="89347" y="17767"/>
                  </a:lnTo>
                  <a:lnTo>
                    <a:pt x="91503" y="17424"/>
                  </a:lnTo>
                  <a:lnTo>
                    <a:pt x="96856" y="17424"/>
                  </a:lnTo>
                  <a:lnTo>
                    <a:pt x="94640" y="14871"/>
                  </a:lnTo>
                  <a:lnTo>
                    <a:pt x="92151" y="14211"/>
                  </a:lnTo>
                  <a:close/>
                </a:path>
                <a:path w="99694" h="56515">
                  <a:moveTo>
                    <a:pt x="78099" y="14581"/>
                  </a:moveTo>
                  <a:lnTo>
                    <a:pt x="78041" y="14782"/>
                  </a:lnTo>
                  <a:lnTo>
                    <a:pt x="78099" y="14581"/>
                  </a:lnTo>
                  <a:close/>
                </a:path>
                <a:path w="99694" h="56515">
                  <a:moveTo>
                    <a:pt x="78162" y="14363"/>
                  </a:moveTo>
                  <a:lnTo>
                    <a:pt x="78099" y="14581"/>
                  </a:lnTo>
                  <a:lnTo>
                    <a:pt x="78162" y="14363"/>
                  </a:lnTo>
                  <a:close/>
                </a:path>
                <a:path w="99694" h="56515">
                  <a:moveTo>
                    <a:pt x="74282" y="8432"/>
                  </a:moveTo>
                  <a:lnTo>
                    <a:pt x="71843" y="8953"/>
                  </a:lnTo>
                  <a:lnTo>
                    <a:pt x="71259" y="9042"/>
                  </a:lnTo>
                  <a:lnTo>
                    <a:pt x="70281" y="9258"/>
                  </a:lnTo>
                  <a:lnTo>
                    <a:pt x="76551" y="9258"/>
                  </a:lnTo>
                  <a:lnTo>
                    <a:pt x="76136" y="8801"/>
                  </a:lnTo>
                  <a:lnTo>
                    <a:pt x="74282" y="8432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00616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8966" y="15722"/>
                  </a:moveTo>
                  <a:lnTo>
                    <a:pt x="8382" y="15595"/>
                  </a:lnTo>
                  <a:lnTo>
                    <a:pt x="7785" y="15405"/>
                  </a:lnTo>
                  <a:lnTo>
                    <a:pt x="7162" y="15138"/>
                  </a:lnTo>
                  <a:lnTo>
                    <a:pt x="3251" y="13703"/>
                  </a:lnTo>
                  <a:lnTo>
                    <a:pt x="0" y="9829"/>
                  </a:lnTo>
                  <a:lnTo>
                    <a:pt x="1612" y="11950"/>
                  </a:lnTo>
                  <a:lnTo>
                    <a:pt x="5067" y="15773"/>
                  </a:lnTo>
                  <a:lnTo>
                    <a:pt x="8966" y="15722"/>
                  </a:lnTo>
                  <a:close/>
                </a:path>
                <a:path w="16510" h="15875">
                  <a:moveTo>
                    <a:pt x="16040" y="3187"/>
                  </a:moveTo>
                  <a:lnTo>
                    <a:pt x="11963" y="0"/>
                  </a:lnTo>
                  <a:lnTo>
                    <a:pt x="11036" y="12"/>
                  </a:lnTo>
                  <a:lnTo>
                    <a:pt x="9982" y="177"/>
                  </a:lnTo>
                  <a:lnTo>
                    <a:pt x="9258" y="393"/>
                  </a:lnTo>
                  <a:lnTo>
                    <a:pt x="6858" y="1397"/>
                  </a:lnTo>
                  <a:lnTo>
                    <a:pt x="5892" y="3924"/>
                  </a:lnTo>
                  <a:lnTo>
                    <a:pt x="6121" y="4991"/>
                  </a:lnTo>
                  <a:lnTo>
                    <a:pt x="6934" y="6261"/>
                  </a:lnTo>
                  <a:lnTo>
                    <a:pt x="5359" y="7264"/>
                  </a:lnTo>
                  <a:lnTo>
                    <a:pt x="5638" y="7632"/>
                  </a:lnTo>
                  <a:lnTo>
                    <a:pt x="4584" y="7759"/>
                  </a:lnTo>
                  <a:lnTo>
                    <a:pt x="4343" y="7912"/>
                  </a:lnTo>
                  <a:lnTo>
                    <a:pt x="2451" y="8026"/>
                  </a:lnTo>
                  <a:lnTo>
                    <a:pt x="5041" y="11061"/>
                  </a:lnTo>
                  <a:lnTo>
                    <a:pt x="8077" y="12192"/>
                  </a:lnTo>
                  <a:lnTo>
                    <a:pt x="9715" y="12890"/>
                  </a:lnTo>
                  <a:lnTo>
                    <a:pt x="10998" y="12979"/>
                  </a:lnTo>
                  <a:lnTo>
                    <a:pt x="13779" y="11595"/>
                  </a:lnTo>
                  <a:lnTo>
                    <a:pt x="14732" y="9118"/>
                  </a:lnTo>
                  <a:lnTo>
                    <a:pt x="15354" y="6858"/>
                  </a:lnTo>
                  <a:lnTo>
                    <a:pt x="16040" y="3187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2397" y="666851"/>
              <a:ext cx="12280" cy="127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9644" y="610693"/>
              <a:ext cx="239269" cy="5575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48255" y="1092783"/>
              <a:ext cx="138430" cy="107314"/>
            </a:xfrm>
            <a:custGeom>
              <a:avLst/>
              <a:gdLst/>
              <a:ahLst/>
              <a:cxnLst/>
              <a:rect l="l" t="t" r="r" b="b"/>
              <a:pathLst>
                <a:path w="138430" h="107315">
                  <a:moveTo>
                    <a:pt x="39662" y="65532"/>
                  </a:moveTo>
                  <a:lnTo>
                    <a:pt x="39408" y="65633"/>
                  </a:lnTo>
                  <a:lnTo>
                    <a:pt x="39662" y="65532"/>
                  </a:lnTo>
                  <a:close/>
                </a:path>
                <a:path w="138430" h="107315">
                  <a:moveTo>
                    <a:pt x="94475" y="99415"/>
                  </a:moveTo>
                  <a:lnTo>
                    <a:pt x="94005" y="96596"/>
                  </a:lnTo>
                  <a:lnTo>
                    <a:pt x="82740" y="91719"/>
                  </a:lnTo>
                  <a:lnTo>
                    <a:pt x="74968" y="87261"/>
                  </a:lnTo>
                  <a:lnTo>
                    <a:pt x="70472" y="84010"/>
                  </a:lnTo>
                  <a:lnTo>
                    <a:pt x="69011" y="82753"/>
                  </a:lnTo>
                  <a:lnTo>
                    <a:pt x="61239" y="77101"/>
                  </a:lnTo>
                  <a:lnTo>
                    <a:pt x="60363" y="76466"/>
                  </a:lnTo>
                  <a:lnTo>
                    <a:pt x="54394" y="77101"/>
                  </a:lnTo>
                  <a:lnTo>
                    <a:pt x="51752" y="76047"/>
                  </a:lnTo>
                  <a:lnTo>
                    <a:pt x="49504" y="74803"/>
                  </a:lnTo>
                  <a:lnTo>
                    <a:pt x="47599" y="73482"/>
                  </a:lnTo>
                  <a:lnTo>
                    <a:pt x="32804" y="73406"/>
                  </a:lnTo>
                  <a:lnTo>
                    <a:pt x="20218" y="70878"/>
                  </a:lnTo>
                  <a:lnTo>
                    <a:pt x="15544" y="69278"/>
                  </a:lnTo>
                  <a:lnTo>
                    <a:pt x="11468" y="67894"/>
                  </a:lnTo>
                  <a:lnTo>
                    <a:pt x="8191" y="66446"/>
                  </a:lnTo>
                  <a:lnTo>
                    <a:pt x="4267" y="69278"/>
                  </a:lnTo>
                  <a:lnTo>
                    <a:pt x="12" y="67945"/>
                  </a:lnTo>
                  <a:lnTo>
                    <a:pt x="11633" y="76936"/>
                  </a:lnTo>
                  <a:lnTo>
                    <a:pt x="22161" y="78193"/>
                  </a:lnTo>
                  <a:lnTo>
                    <a:pt x="34429" y="82448"/>
                  </a:lnTo>
                  <a:lnTo>
                    <a:pt x="39611" y="94386"/>
                  </a:lnTo>
                  <a:lnTo>
                    <a:pt x="47320" y="106972"/>
                  </a:lnTo>
                  <a:lnTo>
                    <a:pt x="52349" y="104927"/>
                  </a:lnTo>
                  <a:lnTo>
                    <a:pt x="64465" y="101612"/>
                  </a:lnTo>
                  <a:lnTo>
                    <a:pt x="74422" y="99987"/>
                  </a:lnTo>
                  <a:lnTo>
                    <a:pt x="81153" y="99466"/>
                  </a:lnTo>
                  <a:lnTo>
                    <a:pt x="83629" y="99415"/>
                  </a:lnTo>
                  <a:lnTo>
                    <a:pt x="94475" y="99415"/>
                  </a:lnTo>
                  <a:close/>
                </a:path>
                <a:path w="138430" h="107315">
                  <a:moveTo>
                    <a:pt x="109677" y="21996"/>
                  </a:moveTo>
                  <a:lnTo>
                    <a:pt x="108851" y="18707"/>
                  </a:lnTo>
                  <a:lnTo>
                    <a:pt x="108254" y="16344"/>
                  </a:lnTo>
                  <a:lnTo>
                    <a:pt x="102768" y="14528"/>
                  </a:lnTo>
                  <a:lnTo>
                    <a:pt x="105422" y="4635"/>
                  </a:lnTo>
                  <a:lnTo>
                    <a:pt x="106667" y="0"/>
                  </a:lnTo>
                  <a:lnTo>
                    <a:pt x="96037" y="4635"/>
                  </a:lnTo>
                  <a:lnTo>
                    <a:pt x="93891" y="4584"/>
                  </a:lnTo>
                  <a:lnTo>
                    <a:pt x="89776" y="5372"/>
                  </a:lnTo>
                  <a:lnTo>
                    <a:pt x="87172" y="8394"/>
                  </a:lnTo>
                  <a:lnTo>
                    <a:pt x="89395" y="14528"/>
                  </a:lnTo>
                  <a:lnTo>
                    <a:pt x="89496" y="16344"/>
                  </a:lnTo>
                  <a:lnTo>
                    <a:pt x="89141" y="22644"/>
                  </a:lnTo>
                  <a:lnTo>
                    <a:pt x="98628" y="18707"/>
                  </a:lnTo>
                  <a:lnTo>
                    <a:pt x="102501" y="19710"/>
                  </a:lnTo>
                  <a:lnTo>
                    <a:pt x="104368" y="22707"/>
                  </a:lnTo>
                  <a:lnTo>
                    <a:pt x="106311" y="22009"/>
                  </a:lnTo>
                  <a:lnTo>
                    <a:pt x="109677" y="21996"/>
                  </a:lnTo>
                  <a:close/>
                </a:path>
                <a:path w="138430" h="107315">
                  <a:moveTo>
                    <a:pt x="138023" y="59182"/>
                  </a:moveTo>
                  <a:lnTo>
                    <a:pt x="126695" y="59499"/>
                  </a:lnTo>
                  <a:lnTo>
                    <a:pt x="125907" y="51371"/>
                  </a:lnTo>
                  <a:lnTo>
                    <a:pt x="119138" y="47904"/>
                  </a:lnTo>
                  <a:lnTo>
                    <a:pt x="113474" y="47396"/>
                  </a:lnTo>
                  <a:lnTo>
                    <a:pt x="111379" y="47218"/>
                  </a:lnTo>
                  <a:lnTo>
                    <a:pt x="107683" y="47396"/>
                  </a:lnTo>
                  <a:lnTo>
                    <a:pt x="107759" y="42214"/>
                  </a:lnTo>
                  <a:lnTo>
                    <a:pt x="107835" y="37807"/>
                  </a:lnTo>
                  <a:lnTo>
                    <a:pt x="98717" y="37807"/>
                  </a:lnTo>
                  <a:lnTo>
                    <a:pt x="94627" y="37338"/>
                  </a:lnTo>
                  <a:lnTo>
                    <a:pt x="90385" y="39535"/>
                  </a:lnTo>
                  <a:lnTo>
                    <a:pt x="87033" y="42214"/>
                  </a:lnTo>
                  <a:lnTo>
                    <a:pt x="82575" y="40208"/>
                  </a:lnTo>
                  <a:lnTo>
                    <a:pt x="80276" y="38836"/>
                  </a:lnTo>
                  <a:lnTo>
                    <a:pt x="78841" y="41262"/>
                  </a:lnTo>
                  <a:lnTo>
                    <a:pt x="76708" y="43853"/>
                  </a:lnTo>
                  <a:lnTo>
                    <a:pt x="73609" y="45605"/>
                  </a:lnTo>
                  <a:lnTo>
                    <a:pt x="64338" y="51435"/>
                  </a:lnTo>
                  <a:lnTo>
                    <a:pt x="63500" y="59499"/>
                  </a:lnTo>
                  <a:lnTo>
                    <a:pt x="63385" y="63042"/>
                  </a:lnTo>
                  <a:lnTo>
                    <a:pt x="63207" y="64033"/>
                  </a:lnTo>
                  <a:lnTo>
                    <a:pt x="66306" y="67449"/>
                  </a:lnTo>
                  <a:lnTo>
                    <a:pt x="70421" y="66725"/>
                  </a:lnTo>
                  <a:lnTo>
                    <a:pt x="70789" y="78308"/>
                  </a:lnTo>
                  <a:lnTo>
                    <a:pt x="74663" y="83375"/>
                  </a:lnTo>
                  <a:lnTo>
                    <a:pt x="79121" y="84531"/>
                  </a:lnTo>
                  <a:lnTo>
                    <a:pt x="81267" y="84340"/>
                  </a:lnTo>
                  <a:lnTo>
                    <a:pt x="91948" y="93345"/>
                  </a:lnTo>
                  <a:lnTo>
                    <a:pt x="99225" y="93992"/>
                  </a:lnTo>
                  <a:lnTo>
                    <a:pt x="103365" y="90957"/>
                  </a:lnTo>
                  <a:lnTo>
                    <a:pt x="104686" y="88900"/>
                  </a:lnTo>
                  <a:lnTo>
                    <a:pt x="105943" y="84645"/>
                  </a:lnTo>
                  <a:lnTo>
                    <a:pt x="105638" y="84340"/>
                  </a:lnTo>
                  <a:lnTo>
                    <a:pt x="102958" y="81661"/>
                  </a:lnTo>
                  <a:lnTo>
                    <a:pt x="112077" y="81826"/>
                  </a:lnTo>
                  <a:lnTo>
                    <a:pt x="112141" y="81661"/>
                  </a:lnTo>
                  <a:lnTo>
                    <a:pt x="114122" y="76949"/>
                  </a:lnTo>
                  <a:lnTo>
                    <a:pt x="128663" y="77444"/>
                  </a:lnTo>
                  <a:lnTo>
                    <a:pt x="129641" y="76949"/>
                  </a:lnTo>
                  <a:lnTo>
                    <a:pt x="135686" y="73926"/>
                  </a:lnTo>
                  <a:lnTo>
                    <a:pt x="137896" y="69519"/>
                  </a:lnTo>
                  <a:lnTo>
                    <a:pt x="138010" y="67449"/>
                  </a:lnTo>
                  <a:lnTo>
                    <a:pt x="138023" y="66725"/>
                  </a:lnTo>
                  <a:lnTo>
                    <a:pt x="138023" y="59499"/>
                  </a:lnTo>
                  <a:lnTo>
                    <a:pt x="138023" y="59182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53347" y="1096479"/>
              <a:ext cx="156210" cy="97790"/>
            </a:xfrm>
            <a:custGeom>
              <a:avLst/>
              <a:gdLst/>
              <a:ahLst/>
              <a:cxnLst/>
              <a:rect l="l" t="t" r="r" b="b"/>
              <a:pathLst>
                <a:path w="156210" h="97790">
                  <a:moveTo>
                    <a:pt x="78854" y="91643"/>
                  </a:moveTo>
                  <a:lnTo>
                    <a:pt x="49771" y="78752"/>
                  </a:lnTo>
                  <a:lnTo>
                    <a:pt x="42240" y="73647"/>
                  </a:lnTo>
                  <a:lnTo>
                    <a:pt x="35814" y="71120"/>
                  </a:lnTo>
                  <a:lnTo>
                    <a:pt x="32969" y="70129"/>
                  </a:lnTo>
                  <a:lnTo>
                    <a:pt x="24599" y="69786"/>
                  </a:lnTo>
                  <a:lnTo>
                    <a:pt x="17018" y="67894"/>
                  </a:lnTo>
                  <a:lnTo>
                    <a:pt x="11595" y="66103"/>
                  </a:lnTo>
                  <a:lnTo>
                    <a:pt x="8102" y="65239"/>
                  </a:lnTo>
                  <a:lnTo>
                    <a:pt x="4826" y="64071"/>
                  </a:lnTo>
                  <a:lnTo>
                    <a:pt x="2476" y="63157"/>
                  </a:lnTo>
                  <a:lnTo>
                    <a:pt x="1930" y="63461"/>
                  </a:lnTo>
                  <a:lnTo>
                    <a:pt x="1066" y="63893"/>
                  </a:lnTo>
                  <a:lnTo>
                    <a:pt x="0" y="64211"/>
                  </a:lnTo>
                  <a:lnTo>
                    <a:pt x="11811" y="69748"/>
                  </a:lnTo>
                  <a:lnTo>
                    <a:pt x="21640" y="70739"/>
                  </a:lnTo>
                  <a:lnTo>
                    <a:pt x="33274" y="75450"/>
                  </a:lnTo>
                  <a:lnTo>
                    <a:pt x="42075" y="95567"/>
                  </a:lnTo>
                  <a:lnTo>
                    <a:pt x="45212" y="97777"/>
                  </a:lnTo>
                  <a:lnTo>
                    <a:pt x="42227" y="86931"/>
                  </a:lnTo>
                  <a:lnTo>
                    <a:pt x="48996" y="87083"/>
                  </a:lnTo>
                  <a:lnTo>
                    <a:pt x="61087" y="88265"/>
                  </a:lnTo>
                  <a:lnTo>
                    <a:pt x="70523" y="89776"/>
                  </a:lnTo>
                  <a:lnTo>
                    <a:pt x="76657" y="91084"/>
                  </a:lnTo>
                  <a:lnTo>
                    <a:pt x="78854" y="91643"/>
                  </a:lnTo>
                  <a:close/>
                </a:path>
                <a:path w="156210" h="97790">
                  <a:moveTo>
                    <a:pt x="95986" y="101"/>
                  </a:moveTo>
                  <a:lnTo>
                    <a:pt x="91859" y="1778"/>
                  </a:lnTo>
                  <a:lnTo>
                    <a:pt x="91109" y="7988"/>
                  </a:lnTo>
                  <a:lnTo>
                    <a:pt x="87045" y="10807"/>
                  </a:lnTo>
                  <a:lnTo>
                    <a:pt x="84747" y="15354"/>
                  </a:lnTo>
                  <a:lnTo>
                    <a:pt x="90576" y="13589"/>
                  </a:lnTo>
                  <a:lnTo>
                    <a:pt x="94043" y="12636"/>
                  </a:lnTo>
                  <a:lnTo>
                    <a:pt x="95758" y="5778"/>
                  </a:lnTo>
                  <a:lnTo>
                    <a:pt x="95986" y="101"/>
                  </a:lnTo>
                  <a:close/>
                </a:path>
                <a:path w="156210" h="97790">
                  <a:moveTo>
                    <a:pt x="99593" y="85204"/>
                  </a:moveTo>
                  <a:lnTo>
                    <a:pt x="93624" y="81432"/>
                  </a:lnTo>
                  <a:lnTo>
                    <a:pt x="87020" y="75768"/>
                  </a:lnTo>
                  <a:lnTo>
                    <a:pt x="82308" y="74510"/>
                  </a:lnTo>
                  <a:lnTo>
                    <a:pt x="85445" y="87718"/>
                  </a:lnTo>
                  <a:lnTo>
                    <a:pt x="94564" y="86779"/>
                  </a:lnTo>
                  <a:lnTo>
                    <a:pt x="99593" y="85204"/>
                  </a:lnTo>
                  <a:close/>
                </a:path>
                <a:path w="156210" h="97790">
                  <a:moveTo>
                    <a:pt x="112306" y="22301"/>
                  </a:moveTo>
                  <a:lnTo>
                    <a:pt x="82550" y="22301"/>
                  </a:lnTo>
                  <a:lnTo>
                    <a:pt x="76695" y="22301"/>
                  </a:lnTo>
                  <a:lnTo>
                    <a:pt x="77609" y="23774"/>
                  </a:lnTo>
                  <a:lnTo>
                    <a:pt x="78193" y="25412"/>
                  </a:lnTo>
                  <a:lnTo>
                    <a:pt x="78117" y="27076"/>
                  </a:lnTo>
                  <a:lnTo>
                    <a:pt x="101257" y="24536"/>
                  </a:lnTo>
                  <a:lnTo>
                    <a:pt x="112306" y="22301"/>
                  </a:lnTo>
                  <a:close/>
                </a:path>
                <a:path w="156210" h="97790">
                  <a:moveTo>
                    <a:pt x="129463" y="61785"/>
                  </a:moveTo>
                  <a:lnTo>
                    <a:pt x="127101" y="55816"/>
                  </a:lnTo>
                  <a:lnTo>
                    <a:pt x="121132" y="58166"/>
                  </a:lnTo>
                  <a:lnTo>
                    <a:pt x="126949" y="60680"/>
                  </a:lnTo>
                  <a:lnTo>
                    <a:pt x="125539" y="63982"/>
                  </a:lnTo>
                  <a:lnTo>
                    <a:pt x="85356" y="51854"/>
                  </a:lnTo>
                  <a:lnTo>
                    <a:pt x="84442" y="51092"/>
                  </a:lnTo>
                  <a:lnTo>
                    <a:pt x="83870" y="50622"/>
                  </a:lnTo>
                  <a:lnTo>
                    <a:pt x="74917" y="44335"/>
                  </a:lnTo>
                  <a:lnTo>
                    <a:pt x="70662" y="40881"/>
                  </a:lnTo>
                  <a:lnTo>
                    <a:pt x="85293" y="39928"/>
                  </a:lnTo>
                  <a:lnTo>
                    <a:pt x="94881" y="42608"/>
                  </a:lnTo>
                  <a:lnTo>
                    <a:pt x="87490" y="44335"/>
                  </a:lnTo>
                  <a:lnTo>
                    <a:pt x="86080" y="47790"/>
                  </a:lnTo>
                  <a:lnTo>
                    <a:pt x="88747" y="51092"/>
                  </a:lnTo>
                  <a:lnTo>
                    <a:pt x="92202" y="52197"/>
                  </a:lnTo>
                  <a:lnTo>
                    <a:pt x="104787" y="47485"/>
                  </a:lnTo>
                  <a:lnTo>
                    <a:pt x="113271" y="51092"/>
                  </a:lnTo>
                  <a:lnTo>
                    <a:pt x="107454" y="57696"/>
                  </a:lnTo>
                  <a:lnTo>
                    <a:pt x="100063" y="57543"/>
                  </a:lnTo>
                  <a:lnTo>
                    <a:pt x="113118" y="59893"/>
                  </a:lnTo>
                  <a:lnTo>
                    <a:pt x="116420" y="57696"/>
                  </a:lnTo>
                  <a:lnTo>
                    <a:pt x="119710" y="55499"/>
                  </a:lnTo>
                  <a:lnTo>
                    <a:pt x="126479" y="50622"/>
                  </a:lnTo>
                  <a:lnTo>
                    <a:pt x="118160" y="47485"/>
                  </a:lnTo>
                  <a:lnTo>
                    <a:pt x="115633" y="46532"/>
                  </a:lnTo>
                  <a:lnTo>
                    <a:pt x="115112" y="46380"/>
                  </a:lnTo>
                  <a:lnTo>
                    <a:pt x="103835" y="43078"/>
                  </a:lnTo>
                  <a:lnTo>
                    <a:pt x="99745" y="46380"/>
                  </a:lnTo>
                  <a:lnTo>
                    <a:pt x="102425" y="40246"/>
                  </a:lnTo>
                  <a:lnTo>
                    <a:pt x="101866" y="39928"/>
                  </a:lnTo>
                  <a:lnTo>
                    <a:pt x="101473" y="39700"/>
                  </a:lnTo>
                  <a:lnTo>
                    <a:pt x="95821" y="36474"/>
                  </a:lnTo>
                  <a:lnTo>
                    <a:pt x="86855" y="35534"/>
                  </a:lnTo>
                  <a:lnTo>
                    <a:pt x="82613" y="38366"/>
                  </a:lnTo>
                  <a:lnTo>
                    <a:pt x="78689" y="39700"/>
                  </a:lnTo>
                  <a:lnTo>
                    <a:pt x="75552" y="38773"/>
                  </a:lnTo>
                  <a:lnTo>
                    <a:pt x="73482" y="37604"/>
                  </a:lnTo>
                  <a:lnTo>
                    <a:pt x="72199" y="39217"/>
                  </a:lnTo>
                  <a:lnTo>
                    <a:pt x="70561" y="40754"/>
                  </a:lnTo>
                  <a:lnTo>
                    <a:pt x="68503" y="41922"/>
                  </a:lnTo>
                  <a:lnTo>
                    <a:pt x="68199" y="42113"/>
                  </a:lnTo>
                  <a:lnTo>
                    <a:pt x="67703" y="42481"/>
                  </a:lnTo>
                  <a:lnTo>
                    <a:pt x="68046" y="44577"/>
                  </a:lnTo>
                  <a:lnTo>
                    <a:pt x="66890" y="46532"/>
                  </a:lnTo>
                  <a:lnTo>
                    <a:pt x="65163" y="51257"/>
                  </a:lnTo>
                  <a:lnTo>
                    <a:pt x="72555" y="51092"/>
                  </a:lnTo>
                  <a:lnTo>
                    <a:pt x="72402" y="63792"/>
                  </a:lnTo>
                  <a:lnTo>
                    <a:pt x="70040" y="61302"/>
                  </a:lnTo>
                  <a:lnTo>
                    <a:pt x="69405" y="71043"/>
                  </a:lnTo>
                  <a:lnTo>
                    <a:pt x="72872" y="76390"/>
                  </a:lnTo>
                  <a:lnTo>
                    <a:pt x="77901" y="82054"/>
                  </a:lnTo>
                  <a:lnTo>
                    <a:pt x="77266" y="75768"/>
                  </a:lnTo>
                  <a:lnTo>
                    <a:pt x="76327" y="67906"/>
                  </a:lnTo>
                  <a:lnTo>
                    <a:pt x="72580" y="63995"/>
                  </a:lnTo>
                  <a:lnTo>
                    <a:pt x="89535" y="64147"/>
                  </a:lnTo>
                  <a:lnTo>
                    <a:pt x="94665" y="71018"/>
                  </a:lnTo>
                  <a:lnTo>
                    <a:pt x="101193" y="72351"/>
                  </a:lnTo>
                  <a:lnTo>
                    <a:pt x="106845" y="71018"/>
                  </a:lnTo>
                  <a:lnTo>
                    <a:pt x="109181" y="69964"/>
                  </a:lnTo>
                  <a:lnTo>
                    <a:pt x="122110" y="71069"/>
                  </a:lnTo>
                  <a:lnTo>
                    <a:pt x="124218" y="69964"/>
                  </a:lnTo>
                  <a:lnTo>
                    <a:pt x="126949" y="68541"/>
                  </a:lnTo>
                  <a:lnTo>
                    <a:pt x="127990" y="67983"/>
                  </a:lnTo>
                  <a:lnTo>
                    <a:pt x="129438" y="64147"/>
                  </a:lnTo>
                  <a:lnTo>
                    <a:pt x="129463" y="61785"/>
                  </a:lnTo>
                  <a:close/>
                </a:path>
                <a:path w="156210" h="97790">
                  <a:moveTo>
                    <a:pt x="155714" y="5283"/>
                  </a:moveTo>
                  <a:lnTo>
                    <a:pt x="155232" y="0"/>
                  </a:lnTo>
                  <a:lnTo>
                    <a:pt x="137668" y="9588"/>
                  </a:lnTo>
                  <a:lnTo>
                    <a:pt x="120777" y="15976"/>
                  </a:lnTo>
                  <a:lnTo>
                    <a:pt x="86080" y="22212"/>
                  </a:lnTo>
                  <a:lnTo>
                    <a:pt x="112712" y="22212"/>
                  </a:lnTo>
                  <a:lnTo>
                    <a:pt x="120230" y="20688"/>
                  </a:lnTo>
                  <a:lnTo>
                    <a:pt x="133070" y="17183"/>
                  </a:lnTo>
                  <a:lnTo>
                    <a:pt x="137795" y="15646"/>
                  </a:lnTo>
                  <a:lnTo>
                    <a:pt x="155714" y="5283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3959" y="1138300"/>
              <a:ext cx="6642" cy="256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56455" y="1083891"/>
              <a:ext cx="76104" cy="826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65742" y="1137170"/>
              <a:ext cx="29248" cy="1577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43159" y="1040348"/>
              <a:ext cx="314471" cy="12734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3345" y="693369"/>
              <a:ext cx="33858" cy="692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375940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15100" y="0"/>
                  </a:moveTo>
                  <a:lnTo>
                    <a:pt x="14376" y="177"/>
                  </a:lnTo>
                  <a:lnTo>
                    <a:pt x="14040" y="533"/>
                  </a:lnTo>
                  <a:lnTo>
                    <a:pt x="13995" y="2082"/>
                  </a:lnTo>
                  <a:lnTo>
                    <a:pt x="14096" y="2387"/>
                  </a:lnTo>
                  <a:lnTo>
                    <a:pt x="14414" y="15824"/>
                  </a:lnTo>
                  <a:lnTo>
                    <a:pt x="4038" y="20459"/>
                  </a:lnTo>
                  <a:lnTo>
                    <a:pt x="1676" y="21399"/>
                  </a:lnTo>
                  <a:lnTo>
                    <a:pt x="419" y="21717"/>
                  </a:lnTo>
                  <a:lnTo>
                    <a:pt x="0" y="21755"/>
                  </a:lnTo>
                  <a:lnTo>
                    <a:pt x="2971" y="22898"/>
                  </a:lnTo>
                  <a:lnTo>
                    <a:pt x="11582" y="26377"/>
                  </a:lnTo>
                  <a:lnTo>
                    <a:pt x="18745" y="31203"/>
                  </a:lnTo>
                  <a:lnTo>
                    <a:pt x="29286" y="30454"/>
                  </a:lnTo>
                  <a:lnTo>
                    <a:pt x="36804" y="17792"/>
                  </a:lnTo>
                  <a:lnTo>
                    <a:pt x="37020" y="17500"/>
                  </a:lnTo>
                  <a:lnTo>
                    <a:pt x="37325" y="16992"/>
                  </a:lnTo>
                  <a:lnTo>
                    <a:pt x="35890" y="14020"/>
                  </a:lnTo>
                  <a:lnTo>
                    <a:pt x="35255" y="12192"/>
                  </a:lnTo>
                  <a:lnTo>
                    <a:pt x="35090" y="11798"/>
                  </a:lnTo>
                  <a:lnTo>
                    <a:pt x="29946" y="3937"/>
                  </a:lnTo>
                  <a:lnTo>
                    <a:pt x="21666" y="1346"/>
                  </a:lnTo>
                  <a:lnTo>
                    <a:pt x="18046" y="533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6590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74412" y="28244"/>
                  </a:moveTo>
                  <a:lnTo>
                    <a:pt x="47536" y="28244"/>
                  </a:lnTo>
                  <a:lnTo>
                    <a:pt x="48152" y="29870"/>
                  </a:lnTo>
                  <a:lnTo>
                    <a:pt x="48641" y="31584"/>
                  </a:lnTo>
                  <a:lnTo>
                    <a:pt x="70167" y="54635"/>
                  </a:lnTo>
                  <a:lnTo>
                    <a:pt x="73079" y="55276"/>
                  </a:lnTo>
                  <a:lnTo>
                    <a:pt x="80146" y="55954"/>
                  </a:lnTo>
                  <a:lnTo>
                    <a:pt x="89418" y="55077"/>
                  </a:lnTo>
                  <a:lnTo>
                    <a:pt x="94132" y="53149"/>
                  </a:lnTo>
                  <a:lnTo>
                    <a:pt x="81340" y="53136"/>
                  </a:lnTo>
                  <a:lnTo>
                    <a:pt x="76073" y="52565"/>
                  </a:lnTo>
                  <a:lnTo>
                    <a:pt x="90545" y="52565"/>
                  </a:lnTo>
                  <a:lnTo>
                    <a:pt x="96735" y="48933"/>
                  </a:lnTo>
                  <a:lnTo>
                    <a:pt x="91734" y="47757"/>
                  </a:lnTo>
                  <a:lnTo>
                    <a:pt x="84964" y="43786"/>
                  </a:lnTo>
                  <a:lnTo>
                    <a:pt x="77663" y="35381"/>
                  </a:lnTo>
                  <a:lnTo>
                    <a:pt x="74412" y="28244"/>
                  </a:lnTo>
                  <a:close/>
                </a:path>
                <a:path w="99694" h="56515">
                  <a:moveTo>
                    <a:pt x="69951" y="54597"/>
                  </a:moveTo>
                  <a:lnTo>
                    <a:pt x="70127" y="54635"/>
                  </a:lnTo>
                  <a:lnTo>
                    <a:pt x="69951" y="54597"/>
                  </a:lnTo>
                  <a:close/>
                </a:path>
                <a:path w="99694" h="56515">
                  <a:moveTo>
                    <a:pt x="97497" y="48475"/>
                  </a:moveTo>
                  <a:lnTo>
                    <a:pt x="90233" y="53098"/>
                  </a:lnTo>
                  <a:lnTo>
                    <a:pt x="81534" y="53149"/>
                  </a:lnTo>
                  <a:lnTo>
                    <a:pt x="94132" y="53149"/>
                  </a:lnTo>
                  <a:lnTo>
                    <a:pt x="99161" y="51092"/>
                  </a:lnTo>
                  <a:lnTo>
                    <a:pt x="98501" y="49987"/>
                  </a:lnTo>
                  <a:lnTo>
                    <a:pt x="98107" y="49390"/>
                  </a:lnTo>
                  <a:lnTo>
                    <a:pt x="98686" y="48996"/>
                  </a:lnTo>
                  <a:lnTo>
                    <a:pt x="97840" y="48983"/>
                  </a:lnTo>
                  <a:lnTo>
                    <a:pt x="97497" y="48475"/>
                  </a:lnTo>
                  <a:close/>
                </a:path>
                <a:path w="99694" h="56515">
                  <a:moveTo>
                    <a:pt x="81412" y="53136"/>
                  </a:moveTo>
                  <a:close/>
                </a:path>
                <a:path w="99694" h="56515">
                  <a:moveTo>
                    <a:pt x="90545" y="52565"/>
                  </a:moveTo>
                  <a:lnTo>
                    <a:pt x="76073" y="52565"/>
                  </a:lnTo>
                  <a:lnTo>
                    <a:pt x="81412" y="53136"/>
                  </a:lnTo>
                  <a:lnTo>
                    <a:pt x="89636" y="53098"/>
                  </a:lnTo>
                  <a:lnTo>
                    <a:pt x="90545" y="52565"/>
                  </a:lnTo>
                  <a:close/>
                </a:path>
                <a:path w="99694" h="56515">
                  <a:moveTo>
                    <a:pt x="98742" y="48958"/>
                  </a:moveTo>
                  <a:lnTo>
                    <a:pt x="98412" y="48996"/>
                  </a:lnTo>
                  <a:lnTo>
                    <a:pt x="98686" y="48996"/>
                  </a:lnTo>
                  <a:close/>
                </a:path>
                <a:path w="99694" h="56515">
                  <a:moveTo>
                    <a:pt x="7010" y="14211"/>
                  </a:moveTo>
                  <a:lnTo>
                    <a:pt x="4521" y="14871"/>
                  </a:lnTo>
                  <a:lnTo>
                    <a:pt x="0" y="20078"/>
                  </a:lnTo>
                  <a:lnTo>
                    <a:pt x="1911" y="26708"/>
                  </a:lnTo>
                  <a:lnTo>
                    <a:pt x="2997" y="31102"/>
                  </a:lnTo>
                  <a:lnTo>
                    <a:pt x="8242" y="33731"/>
                  </a:lnTo>
                  <a:lnTo>
                    <a:pt x="10337" y="33705"/>
                  </a:lnTo>
                  <a:lnTo>
                    <a:pt x="12623" y="32727"/>
                  </a:lnTo>
                  <a:lnTo>
                    <a:pt x="18513" y="30568"/>
                  </a:lnTo>
                  <a:lnTo>
                    <a:pt x="8788" y="30568"/>
                  </a:lnTo>
                  <a:lnTo>
                    <a:pt x="6019" y="29184"/>
                  </a:lnTo>
                  <a:lnTo>
                    <a:pt x="5067" y="26708"/>
                  </a:lnTo>
                  <a:lnTo>
                    <a:pt x="4820" y="25717"/>
                  </a:lnTo>
                  <a:lnTo>
                    <a:pt x="4461" y="24523"/>
                  </a:lnTo>
                  <a:lnTo>
                    <a:pt x="3708" y="20497"/>
                  </a:lnTo>
                  <a:lnTo>
                    <a:pt x="6086" y="17767"/>
                  </a:lnTo>
                  <a:lnTo>
                    <a:pt x="7658" y="17424"/>
                  </a:lnTo>
                  <a:lnTo>
                    <a:pt x="15220" y="17424"/>
                  </a:lnTo>
                  <a:lnTo>
                    <a:pt x="15062" y="17399"/>
                  </a:lnTo>
                  <a:lnTo>
                    <a:pt x="13322" y="15595"/>
                  </a:lnTo>
                  <a:lnTo>
                    <a:pt x="10858" y="14859"/>
                  </a:lnTo>
                  <a:lnTo>
                    <a:pt x="10325" y="14719"/>
                  </a:lnTo>
                  <a:lnTo>
                    <a:pt x="7010" y="14211"/>
                  </a:lnTo>
                  <a:close/>
                </a:path>
                <a:path w="99694" h="56515">
                  <a:moveTo>
                    <a:pt x="24131" y="14363"/>
                  </a:moveTo>
                  <a:lnTo>
                    <a:pt x="21056" y="14363"/>
                  </a:lnTo>
                  <a:lnTo>
                    <a:pt x="21132" y="14782"/>
                  </a:lnTo>
                  <a:lnTo>
                    <a:pt x="21131" y="17399"/>
                  </a:lnTo>
                  <a:lnTo>
                    <a:pt x="21348" y="26174"/>
                  </a:lnTo>
                  <a:lnTo>
                    <a:pt x="11493" y="29870"/>
                  </a:lnTo>
                  <a:lnTo>
                    <a:pt x="9982" y="30518"/>
                  </a:lnTo>
                  <a:lnTo>
                    <a:pt x="8788" y="30568"/>
                  </a:lnTo>
                  <a:lnTo>
                    <a:pt x="18513" y="30568"/>
                  </a:lnTo>
                  <a:lnTo>
                    <a:pt x="24472" y="28384"/>
                  </a:lnTo>
                  <a:lnTo>
                    <a:pt x="24131" y="14363"/>
                  </a:lnTo>
                  <a:close/>
                </a:path>
                <a:path w="99694" h="56515">
                  <a:moveTo>
                    <a:pt x="69634" y="11658"/>
                  </a:moveTo>
                  <a:lnTo>
                    <a:pt x="25234" y="11658"/>
                  </a:lnTo>
                  <a:lnTo>
                    <a:pt x="26771" y="11976"/>
                  </a:lnTo>
                  <a:lnTo>
                    <a:pt x="38722" y="13703"/>
                  </a:lnTo>
                  <a:lnTo>
                    <a:pt x="45123" y="23482"/>
                  </a:lnTo>
                  <a:lnTo>
                    <a:pt x="45306" y="23926"/>
                  </a:lnTo>
                  <a:lnTo>
                    <a:pt x="46228" y="26555"/>
                  </a:lnTo>
                  <a:lnTo>
                    <a:pt x="48298" y="30530"/>
                  </a:lnTo>
                  <a:lnTo>
                    <a:pt x="48069" y="29730"/>
                  </a:lnTo>
                  <a:lnTo>
                    <a:pt x="47811" y="28968"/>
                  </a:lnTo>
                  <a:lnTo>
                    <a:pt x="47536" y="28244"/>
                  </a:lnTo>
                  <a:lnTo>
                    <a:pt x="74412" y="28244"/>
                  </a:lnTo>
                  <a:lnTo>
                    <a:pt x="71069" y="20904"/>
                  </a:lnTo>
                  <a:lnTo>
                    <a:pt x="70196" y="12705"/>
                  </a:lnTo>
                  <a:lnTo>
                    <a:pt x="69634" y="11658"/>
                  </a:lnTo>
                  <a:close/>
                </a:path>
                <a:path w="99694" h="56515">
                  <a:moveTo>
                    <a:pt x="17181" y="17729"/>
                  </a:moveTo>
                  <a:lnTo>
                    <a:pt x="9677" y="17729"/>
                  </a:lnTo>
                  <a:lnTo>
                    <a:pt x="9855" y="17767"/>
                  </a:lnTo>
                  <a:lnTo>
                    <a:pt x="10541" y="17970"/>
                  </a:lnTo>
                  <a:lnTo>
                    <a:pt x="12941" y="18986"/>
                  </a:lnTo>
                  <a:lnTo>
                    <a:pt x="13906" y="21513"/>
                  </a:lnTo>
                  <a:lnTo>
                    <a:pt x="13677" y="22580"/>
                  </a:lnTo>
                  <a:lnTo>
                    <a:pt x="13100" y="23482"/>
                  </a:lnTo>
                  <a:lnTo>
                    <a:pt x="12985" y="23926"/>
                  </a:lnTo>
                  <a:lnTo>
                    <a:pt x="13931" y="24523"/>
                  </a:lnTo>
                  <a:lnTo>
                    <a:pt x="13525" y="25044"/>
                  </a:lnTo>
                  <a:lnTo>
                    <a:pt x="13220" y="25349"/>
                  </a:lnTo>
                  <a:lnTo>
                    <a:pt x="17259" y="25717"/>
                  </a:lnTo>
                  <a:lnTo>
                    <a:pt x="18821" y="23926"/>
                  </a:lnTo>
                  <a:lnTo>
                    <a:pt x="20231" y="21450"/>
                  </a:lnTo>
                  <a:lnTo>
                    <a:pt x="20802" y="18110"/>
                  </a:lnTo>
                  <a:lnTo>
                    <a:pt x="18732" y="17945"/>
                  </a:lnTo>
                  <a:lnTo>
                    <a:pt x="17181" y="17729"/>
                  </a:lnTo>
                  <a:close/>
                </a:path>
                <a:path w="99694" h="56515">
                  <a:moveTo>
                    <a:pt x="9761" y="17752"/>
                  </a:moveTo>
                  <a:close/>
                </a:path>
                <a:path w="99694" h="56515">
                  <a:moveTo>
                    <a:pt x="15220" y="17424"/>
                  </a:moveTo>
                  <a:lnTo>
                    <a:pt x="7658" y="17424"/>
                  </a:lnTo>
                  <a:lnTo>
                    <a:pt x="9761" y="17752"/>
                  </a:lnTo>
                  <a:lnTo>
                    <a:pt x="17181" y="17729"/>
                  </a:lnTo>
                  <a:lnTo>
                    <a:pt x="15220" y="17424"/>
                  </a:lnTo>
                  <a:close/>
                </a:path>
                <a:path w="99694" h="56515">
                  <a:moveTo>
                    <a:pt x="21061" y="14579"/>
                  </a:moveTo>
                  <a:lnTo>
                    <a:pt x="21066" y="14782"/>
                  </a:lnTo>
                  <a:lnTo>
                    <a:pt x="21061" y="14579"/>
                  </a:lnTo>
                  <a:close/>
                </a:path>
                <a:path w="99694" h="56515">
                  <a:moveTo>
                    <a:pt x="24879" y="8432"/>
                  </a:moveTo>
                  <a:lnTo>
                    <a:pt x="23025" y="8801"/>
                  </a:lnTo>
                  <a:lnTo>
                    <a:pt x="20430" y="11658"/>
                  </a:lnTo>
                  <a:lnTo>
                    <a:pt x="20309" y="11976"/>
                  </a:lnTo>
                  <a:lnTo>
                    <a:pt x="21061" y="14579"/>
                  </a:lnTo>
                  <a:lnTo>
                    <a:pt x="21056" y="14363"/>
                  </a:lnTo>
                  <a:lnTo>
                    <a:pt x="24131" y="14363"/>
                  </a:lnTo>
                  <a:lnTo>
                    <a:pt x="24019" y="13703"/>
                  </a:lnTo>
                  <a:lnTo>
                    <a:pt x="23939" y="13436"/>
                  </a:lnTo>
                  <a:lnTo>
                    <a:pt x="23837" y="12471"/>
                  </a:lnTo>
                  <a:lnTo>
                    <a:pt x="24422" y="11836"/>
                  </a:lnTo>
                  <a:lnTo>
                    <a:pt x="25234" y="11658"/>
                  </a:lnTo>
                  <a:lnTo>
                    <a:pt x="69634" y="11658"/>
                  </a:lnTo>
                  <a:lnTo>
                    <a:pt x="68345" y="9258"/>
                  </a:lnTo>
                  <a:lnTo>
                    <a:pt x="28879" y="9258"/>
                  </a:lnTo>
                  <a:lnTo>
                    <a:pt x="27901" y="9042"/>
                  </a:lnTo>
                  <a:lnTo>
                    <a:pt x="27317" y="8953"/>
                  </a:lnTo>
                  <a:lnTo>
                    <a:pt x="24879" y="8432"/>
                  </a:lnTo>
                  <a:close/>
                </a:path>
                <a:path w="99694" h="56515">
                  <a:moveTo>
                    <a:pt x="47332" y="0"/>
                  </a:moveTo>
                  <a:lnTo>
                    <a:pt x="45288" y="1752"/>
                  </a:lnTo>
                  <a:lnTo>
                    <a:pt x="37909" y="6324"/>
                  </a:lnTo>
                  <a:lnTo>
                    <a:pt x="28879" y="9258"/>
                  </a:lnTo>
                  <a:lnTo>
                    <a:pt x="68345" y="9258"/>
                  </a:lnTo>
                  <a:lnTo>
                    <a:pt x="67613" y="7894"/>
                  </a:lnTo>
                  <a:lnTo>
                    <a:pt x="61255" y="4600"/>
                  </a:lnTo>
                  <a:lnTo>
                    <a:pt x="49060" y="952"/>
                  </a:lnTo>
                  <a:lnTo>
                    <a:pt x="47332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69654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3589" y="8026"/>
                  </a:moveTo>
                  <a:lnTo>
                    <a:pt x="12687" y="7912"/>
                  </a:lnTo>
                  <a:lnTo>
                    <a:pt x="11772" y="7797"/>
                  </a:lnTo>
                  <a:lnTo>
                    <a:pt x="11455" y="7759"/>
                  </a:lnTo>
                  <a:lnTo>
                    <a:pt x="10401" y="7632"/>
                  </a:lnTo>
                  <a:lnTo>
                    <a:pt x="10680" y="7264"/>
                  </a:lnTo>
                  <a:lnTo>
                    <a:pt x="9105" y="6261"/>
                  </a:lnTo>
                  <a:lnTo>
                    <a:pt x="9918" y="4991"/>
                  </a:lnTo>
                  <a:lnTo>
                    <a:pt x="10147" y="3924"/>
                  </a:lnTo>
                  <a:lnTo>
                    <a:pt x="9182" y="1397"/>
                  </a:lnTo>
                  <a:lnTo>
                    <a:pt x="6781" y="393"/>
                  </a:lnTo>
                  <a:lnTo>
                    <a:pt x="5842" y="139"/>
                  </a:lnTo>
                  <a:lnTo>
                    <a:pt x="5003" y="12"/>
                  </a:lnTo>
                  <a:lnTo>
                    <a:pt x="4076" y="0"/>
                  </a:lnTo>
                  <a:lnTo>
                    <a:pt x="3251" y="177"/>
                  </a:lnTo>
                  <a:lnTo>
                    <a:pt x="2527" y="482"/>
                  </a:lnTo>
                  <a:lnTo>
                    <a:pt x="1879" y="876"/>
                  </a:lnTo>
                  <a:lnTo>
                    <a:pt x="1346" y="1320"/>
                  </a:lnTo>
                  <a:lnTo>
                    <a:pt x="0" y="3187"/>
                  </a:lnTo>
                  <a:lnTo>
                    <a:pt x="685" y="6858"/>
                  </a:lnTo>
                  <a:lnTo>
                    <a:pt x="1092" y="8229"/>
                  </a:lnTo>
                  <a:lnTo>
                    <a:pt x="1308" y="9118"/>
                  </a:lnTo>
                  <a:lnTo>
                    <a:pt x="2260" y="11595"/>
                  </a:lnTo>
                  <a:lnTo>
                    <a:pt x="5041" y="12979"/>
                  </a:lnTo>
                  <a:lnTo>
                    <a:pt x="6223" y="12928"/>
                  </a:lnTo>
                  <a:lnTo>
                    <a:pt x="7962" y="12192"/>
                  </a:lnTo>
                  <a:lnTo>
                    <a:pt x="10998" y="11061"/>
                  </a:lnTo>
                  <a:lnTo>
                    <a:pt x="13589" y="8026"/>
                  </a:lnTo>
                  <a:close/>
                </a:path>
                <a:path w="16510" h="15875">
                  <a:moveTo>
                    <a:pt x="16040" y="9829"/>
                  </a:moveTo>
                  <a:lnTo>
                    <a:pt x="12788" y="13703"/>
                  </a:lnTo>
                  <a:lnTo>
                    <a:pt x="8877" y="15138"/>
                  </a:lnTo>
                  <a:lnTo>
                    <a:pt x="8255" y="15405"/>
                  </a:lnTo>
                  <a:lnTo>
                    <a:pt x="7658" y="15595"/>
                  </a:lnTo>
                  <a:lnTo>
                    <a:pt x="7073" y="15722"/>
                  </a:lnTo>
                  <a:lnTo>
                    <a:pt x="10972" y="15773"/>
                  </a:lnTo>
                  <a:lnTo>
                    <a:pt x="14427" y="11950"/>
                  </a:lnTo>
                  <a:lnTo>
                    <a:pt x="16040" y="982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1646" y="666851"/>
              <a:ext cx="12280" cy="127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37415" y="610693"/>
              <a:ext cx="300641" cy="58905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05722" y="1138300"/>
              <a:ext cx="6642" cy="256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53760" y="1083891"/>
              <a:ext cx="76104" cy="8264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91346" y="1137171"/>
              <a:ext cx="29248" cy="1577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532797" y="546162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5" h="20320">
                  <a:moveTo>
                    <a:pt x="16090" y="0"/>
                  </a:moveTo>
                  <a:lnTo>
                    <a:pt x="10363" y="0"/>
                  </a:lnTo>
                  <a:lnTo>
                    <a:pt x="4635" y="0"/>
                  </a:lnTo>
                  <a:lnTo>
                    <a:pt x="0" y="4533"/>
                  </a:lnTo>
                  <a:lnTo>
                    <a:pt x="0" y="15697"/>
                  </a:lnTo>
                  <a:lnTo>
                    <a:pt x="4635" y="20231"/>
                  </a:lnTo>
                  <a:lnTo>
                    <a:pt x="16090" y="20231"/>
                  </a:lnTo>
                  <a:lnTo>
                    <a:pt x="20726" y="15697"/>
                  </a:lnTo>
                  <a:lnTo>
                    <a:pt x="20726" y="4533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22779" y="551598"/>
              <a:ext cx="128905" cy="86995"/>
            </a:xfrm>
            <a:custGeom>
              <a:avLst/>
              <a:gdLst/>
              <a:ahLst/>
              <a:cxnLst/>
              <a:rect l="l" t="t" r="r" b="b"/>
              <a:pathLst>
                <a:path w="128905" h="86995">
                  <a:moveTo>
                    <a:pt x="9779" y="84848"/>
                  </a:moveTo>
                  <a:lnTo>
                    <a:pt x="6121" y="70827"/>
                  </a:lnTo>
                  <a:lnTo>
                    <a:pt x="4025" y="69240"/>
                  </a:lnTo>
                  <a:lnTo>
                    <a:pt x="1981" y="67500"/>
                  </a:lnTo>
                  <a:lnTo>
                    <a:pt x="0" y="65570"/>
                  </a:lnTo>
                  <a:lnTo>
                    <a:pt x="2451" y="82880"/>
                  </a:lnTo>
                  <a:lnTo>
                    <a:pt x="9779" y="84848"/>
                  </a:lnTo>
                  <a:close/>
                </a:path>
                <a:path w="128905" h="86995">
                  <a:moveTo>
                    <a:pt x="24650" y="86410"/>
                  </a:moveTo>
                  <a:lnTo>
                    <a:pt x="23406" y="84480"/>
                  </a:lnTo>
                  <a:lnTo>
                    <a:pt x="21894" y="82042"/>
                  </a:lnTo>
                  <a:lnTo>
                    <a:pt x="20256" y="79222"/>
                  </a:lnTo>
                  <a:lnTo>
                    <a:pt x="15798" y="77216"/>
                  </a:lnTo>
                  <a:lnTo>
                    <a:pt x="11290" y="74650"/>
                  </a:lnTo>
                  <a:lnTo>
                    <a:pt x="6959" y="71450"/>
                  </a:lnTo>
                  <a:lnTo>
                    <a:pt x="7823" y="73469"/>
                  </a:lnTo>
                  <a:lnTo>
                    <a:pt x="22682" y="86194"/>
                  </a:lnTo>
                  <a:lnTo>
                    <a:pt x="24650" y="86410"/>
                  </a:lnTo>
                  <a:close/>
                </a:path>
                <a:path w="128905" h="86995">
                  <a:moveTo>
                    <a:pt x="125171" y="2095"/>
                  </a:moveTo>
                  <a:lnTo>
                    <a:pt x="123024" y="0"/>
                  </a:lnTo>
                  <a:lnTo>
                    <a:pt x="120370" y="0"/>
                  </a:lnTo>
                  <a:lnTo>
                    <a:pt x="117716" y="0"/>
                  </a:lnTo>
                  <a:lnTo>
                    <a:pt x="115570" y="2095"/>
                  </a:lnTo>
                  <a:lnTo>
                    <a:pt x="115570" y="7277"/>
                  </a:lnTo>
                  <a:lnTo>
                    <a:pt x="117716" y="9372"/>
                  </a:lnTo>
                  <a:lnTo>
                    <a:pt x="123024" y="9372"/>
                  </a:lnTo>
                  <a:lnTo>
                    <a:pt x="125171" y="7277"/>
                  </a:lnTo>
                  <a:lnTo>
                    <a:pt x="125171" y="2095"/>
                  </a:lnTo>
                  <a:close/>
                </a:path>
                <a:path w="128905" h="86995">
                  <a:moveTo>
                    <a:pt x="128663" y="23241"/>
                  </a:moveTo>
                  <a:lnTo>
                    <a:pt x="126123" y="24320"/>
                  </a:lnTo>
                  <a:lnTo>
                    <a:pt x="123329" y="24917"/>
                  </a:lnTo>
                  <a:lnTo>
                    <a:pt x="117551" y="24917"/>
                  </a:lnTo>
                  <a:lnTo>
                    <a:pt x="114858" y="24371"/>
                  </a:lnTo>
                  <a:lnTo>
                    <a:pt x="112407" y="23368"/>
                  </a:lnTo>
                  <a:lnTo>
                    <a:pt x="112839" y="34937"/>
                  </a:lnTo>
                  <a:lnTo>
                    <a:pt x="113563" y="58127"/>
                  </a:lnTo>
                  <a:lnTo>
                    <a:pt x="115404" y="57962"/>
                  </a:lnTo>
                  <a:lnTo>
                    <a:pt x="115125" y="56908"/>
                  </a:lnTo>
                  <a:lnTo>
                    <a:pt x="115100" y="56781"/>
                  </a:lnTo>
                  <a:lnTo>
                    <a:pt x="114833" y="56908"/>
                  </a:lnTo>
                  <a:lnTo>
                    <a:pt x="115087" y="56743"/>
                  </a:lnTo>
                  <a:lnTo>
                    <a:pt x="120345" y="54406"/>
                  </a:lnTo>
                  <a:lnTo>
                    <a:pt x="125056" y="55943"/>
                  </a:lnTo>
                  <a:lnTo>
                    <a:pt x="126682" y="56629"/>
                  </a:lnTo>
                  <a:lnTo>
                    <a:pt x="126923" y="54406"/>
                  </a:lnTo>
                  <a:lnTo>
                    <a:pt x="127622" y="47929"/>
                  </a:lnTo>
                  <a:lnTo>
                    <a:pt x="128206" y="40068"/>
                  </a:lnTo>
                  <a:lnTo>
                    <a:pt x="128536" y="32131"/>
                  </a:lnTo>
                  <a:lnTo>
                    <a:pt x="128638" y="24917"/>
                  </a:lnTo>
                  <a:lnTo>
                    <a:pt x="128663" y="23241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39644" y="579589"/>
              <a:ext cx="8255" cy="19685"/>
            </a:xfrm>
            <a:custGeom>
              <a:avLst/>
              <a:gdLst/>
              <a:ahLst/>
              <a:cxnLst/>
              <a:rect l="l" t="t" r="r" b="b"/>
              <a:pathLst>
                <a:path w="8255" h="19684">
                  <a:moveTo>
                    <a:pt x="7531" y="5448"/>
                  </a:moveTo>
                  <a:lnTo>
                    <a:pt x="6858" y="4419"/>
                  </a:lnTo>
                  <a:lnTo>
                    <a:pt x="7264" y="3098"/>
                  </a:lnTo>
                  <a:lnTo>
                    <a:pt x="6794" y="1689"/>
                  </a:lnTo>
                  <a:lnTo>
                    <a:pt x="4076" y="0"/>
                  </a:lnTo>
                  <a:lnTo>
                    <a:pt x="1955" y="495"/>
                  </a:lnTo>
                  <a:lnTo>
                    <a:pt x="25" y="3175"/>
                  </a:lnTo>
                  <a:lnTo>
                    <a:pt x="0" y="4597"/>
                  </a:lnTo>
                  <a:lnTo>
                    <a:pt x="673" y="5626"/>
                  </a:lnTo>
                  <a:lnTo>
                    <a:pt x="266" y="6946"/>
                  </a:lnTo>
                  <a:lnTo>
                    <a:pt x="736" y="8356"/>
                  </a:lnTo>
                  <a:lnTo>
                    <a:pt x="2082" y="9194"/>
                  </a:lnTo>
                  <a:lnTo>
                    <a:pt x="2400" y="9334"/>
                  </a:lnTo>
                  <a:lnTo>
                    <a:pt x="3289" y="8953"/>
                  </a:lnTo>
                  <a:lnTo>
                    <a:pt x="4305" y="8902"/>
                  </a:lnTo>
                  <a:lnTo>
                    <a:pt x="5194" y="9245"/>
                  </a:lnTo>
                  <a:lnTo>
                    <a:pt x="5765" y="8978"/>
                  </a:lnTo>
                  <a:lnTo>
                    <a:pt x="6286" y="8559"/>
                  </a:lnTo>
                  <a:lnTo>
                    <a:pt x="7505" y="6870"/>
                  </a:lnTo>
                  <a:lnTo>
                    <a:pt x="7531" y="5448"/>
                  </a:lnTo>
                  <a:close/>
                </a:path>
                <a:path w="8255" h="19684">
                  <a:moveTo>
                    <a:pt x="8255" y="15976"/>
                  </a:moveTo>
                  <a:lnTo>
                    <a:pt x="8140" y="14224"/>
                  </a:lnTo>
                  <a:lnTo>
                    <a:pt x="7086" y="13131"/>
                  </a:lnTo>
                  <a:lnTo>
                    <a:pt x="6972" y="13512"/>
                  </a:lnTo>
                  <a:lnTo>
                    <a:pt x="6794" y="13893"/>
                  </a:lnTo>
                  <a:lnTo>
                    <a:pt x="5384" y="15862"/>
                  </a:lnTo>
                  <a:lnTo>
                    <a:pt x="3149" y="16370"/>
                  </a:lnTo>
                  <a:lnTo>
                    <a:pt x="1320" y="15240"/>
                  </a:lnTo>
                  <a:lnTo>
                    <a:pt x="1117" y="15074"/>
                  </a:lnTo>
                  <a:lnTo>
                    <a:pt x="939" y="14884"/>
                  </a:lnTo>
                  <a:lnTo>
                    <a:pt x="533" y="16256"/>
                  </a:lnTo>
                  <a:lnTo>
                    <a:pt x="1028" y="17729"/>
                  </a:lnTo>
                  <a:lnTo>
                    <a:pt x="3873" y="19481"/>
                  </a:lnTo>
                  <a:lnTo>
                    <a:pt x="6096" y="18973"/>
                  </a:lnTo>
                  <a:lnTo>
                    <a:pt x="8255" y="15976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8689" y="696067"/>
              <a:ext cx="477389" cy="47162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539250" y="588111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089" y="4089"/>
                  </a:moveTo>
                  <a:lnTo>
                    <a:pt x="7747" y="1981"/>
                  </a:lnTo>
                  <a:lnTo>
                    <a:pt x="6146" y="990"/>
                  </a:lnTo>
                  <a:lnTo>
                    <a:pt x="4546" y="0"/>
                  </a:lnTo>
                  <a:lnTo>
                    <a:pt x="2311" y="508"/>
                  </a:lnTo>
                  <a:lnTo>
                    <a:pt x="0" y="3746"/>
                  </a:lnTo>
                  <a:lnTo>
                    <a:pt x="342" y="5867"/>
                  </a:lnTo>
                  <a:lnTo>
                    <a:pt x="3543" y="7835"/>
                  </a:lnTo>
                  <a:lnTo>
                    <a:pt x="5778" y="7327"/>
                  </a:lnTo>
                  <a:lnTo>
                    <a:pt x="8089" y="4089"/>
                  </a:lnTo>
                  <a:close/>
                </a:path>
                <a:path w="8889" h="19684">
                  <a:moveTo>
                    <a:pt x="8356" y="16090"/>
                  </a:moveTo>
                  <a:lnTo>
                    <a:pt x="7696" y="14960"/>
                  </a:lnTo>
                  <a:lnTo>
                    <a:pt x="8064" y="13550"/>
                  </a:lnTo>
                  <a:lnTo>
                    <a:pt x="7543" y="12065"/>
                  </a:lnTo>
                  <a:lnTo>
                    <a:pt x="4597" y="10236"/>
                  </a:lnTo>
                  <a:lnTo>
                    <a:pt x="2247" y="10769"/>
                  </a:lnTo>
                  <a:lnTo>
                    <a:pt x="152" y="13690"/>
                  </a:lnTo>
                  <a:lnTo>
                    <a:pt x="101" y="15189"/>
                  </a:lnTo>
                  <a:lnTo>
                    <a:pt x="762" y="16306"/>
                  </a:lnTo>
                  <a:lnTo>
                    <a:pt x="482" y="17399"/>
                  </a:lnTo>
                  <a:lnTo>
                    <a:pt x="723" y="18542"/>
                  </a:lnTo>
                  <a:lnTo>
                    <a:pt x="1435" y="19367"/>
                  </a:lnTo>
                  <a:lnTo>
                    <a:pt x="3594" y="18884"/>
                  </a:lnTo>
                  <a:lnTo>
                    <a:pt x="5537" y="18961"/>
                  </a:lnTo>
                  <a:lnTo>
                    <a:pt x="7086" y="19227"/>
                  </a:lnTo>
                  <a:lnTo>
                    <a:pt x="7366" y="18884"/>
                  </a:lnTo>
                  <a:lnTo>
                    <a:pt x="8305" y="17576"/>
                  </a:lnTo>
                  <a:lnTo>
                    <a:pt x="8356" y="16306"/>
                  </a:lnTo>
                  <a:lnTo>
                    <a:pt x="8356" y="1609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474255" y="719869"/>
            <a:ext cx="1910714" cy="4445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sz="95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50" b="0" spc="13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5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5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5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5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5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5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5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50" b="0" spc="10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5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50" dirty="0">
              <a:latin typeface="Cera Pro Medium"/>
              <a:cs typeface="Cera Pro Medium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body" idx="1"/>
          </p:nvPr>
        </p:nvSpPr>
        <p:spPr>
          <a:xfrm>
            <a:off x="544748" y="1983148"/>
            <a:ext cx="8599252" cy="1826782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 marR="5080" algn="just">
              <a:lnSpc>
                <a:spcPts val="6120"/>
              </a:lnSpc>
              <a:spcBef>
                <a:spcPts val="1045"/>
              </a:spcBef>
            </a:pPr>
            <a:r>
              <a:rPr lang="ru-RU" sz="5400" dirty="0" smtClean="0"/>
              <a:t>Оценка</a:t>
            </a:r>
          </a:p>
          <a:p>
            <a:pPr marL="12700" marR="5080" algn="just">
              <a:lnSpc>
                <a:spcPts val="6120"/>
              </a:lnSpc>
              <a:spcBef>
                <a:spcPts val="1045"/>
              </a:spcBef>
            </a:pPr>
            <a:r>
              <a:rPr lang="ru-RU" sz="5400" dirty="0" smtClean="0"/>
              <a:t>стандартных издержек</a:t>
            </a:r>
            <a:endParaRPr sz="5400" spc="-10" dirty="0"/>
          </a:p>
        </p:txBody>
      </p:sp>
      <p:sp>
        <p:nvSpPr>
          <p:cNvPr id="36" name="object 36"/>
          <p:cNvSpPr/>
          <p:nvPr/>
        </p:nvSpPr>
        <p:spPr>
          <a:xfrm>
            <a:off x="589503" y="1639586"/>
            <a:ext cx="2797810" cy="0"/>
          </a:xfrm>
          <a:custGeom>
            <a:avLst/>
            <a:gdLst/>
            <a:ahLst/>
            <a:cxnLst/>
            <a:rect l="l" t="t" r="r" b="b"/>
            <a:pathLst>
              <a:path w="2797810">
                <a:moveTo>
                  <a:pt x="0" y="0"/>
                </a:moveTo>
                <a:lnTo>
                  <a:pt x="2797543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674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974" y="209425"/>
            <a:ext cx="7986825" cy="611833"/>
          </a:xfrm>
          <a:prstGeom prst="rect">
            <a:avLst/>
          </a:prstGeom>
        </p:spPr>
        <p:txBody>
          <a:bodyPr vert="horz" wrap="square" lIns="0" tIns="85216" rIns="0" bIns="0" rtlCol="0">
            <a:spAutoFit/>
          </a:bodyPr>
          <a:lstStyle/>
          <a:p>
            <a:pPr marL="12700">
              <a:lnSpc>
                <a:spcPts val="4065"/>
              </a:lnSpc>
              <a:spcBef>
                <a:spcPts val="100"/>
              </a:spcBef>
            </a:pPr>
            <a:r>
              <a:rPr lang="ru-RU" dirty="0"/>
              <a:t>ОЦЕНКА СТАНДАРТНЫХ ИЗДЕРЖЕК</a:t>
            </a:r>
            <a:endParaRPr sz="2150" dirty="0">
              <a:latin typeface="Bebas Neue Book"/>
              <a:cs typeface="Bebas Neue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3" y="511157"/>
            <a:ext cx="1810385" cy="4222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xfrm>
            <a:off x="11674044" y="6440216"/>
            <a:ext cx="26633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10</a:t>
            </a:fld>
            <a:endParaRPr spc="5" dirty="0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710353"/>
              </p:ext>
            </p:extLst>
          </p:nvPr>
        </p:nvGraphicFramePr>
        <p:xfrm>
          <a:off x="402159" y="1600200"/>
          <a:ext cx="11201400" cy="131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  <a:gridCol w="1219200"/>
                <a:gridCol w="1295400"/>
              </a:tblGrid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Документ</a:t>
                      </a:r>
                      <a:endParaRPr lang="ru-RU" sz="14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Временные издержки (минут)</a:t>
                      </a:r>
                      <a:endParaRPr lang="ru-RU" sz="14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Расходные материалы (лист)</a:t>
                      </a:r>
                      <a:endParaRPr lang="ru-RU" sz="14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Отчет о достижении результата предоставления гранта (ежеквартальный)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624910"/>
              </p:ext>
            </p:extLst>
          </p:nvPr>
        </p:nvGraphicFramePr>
        <p:xfrm>
          <a:off x="457200" y="3124200"/>
          <a:ext cx="11125200" cy="271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0600"/>
                <a:gridCol w="1219200"/>
                <a:gridCol w="1295400"/>
              </a:tblGrid>
              <a:tr h="463200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Отчет об осуществлении расходов, источником финансового обеспечения которых является грант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(ежеквартальный)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000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Отчет о реализации плана мероприятий по достижению результатов предоставления гранта (контрольных точек)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413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Отчет о деятельности получателя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гранта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6383">
                <a:tc>
                  <a:txBody>
                    <a:bodyPr/>
                    <a:lstStyle/>
                    <a:p>
                      <a:pPr marL="0" marR="0" indent="45720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Другие действия, предусмотренные Порядком: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ru-RU" sz="100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7324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425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94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674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974" y="209425"/>
            <a:ext cx="7986825" cy="611833"/>
          </a:xfrm>
          <a:prstGeom prst="rect">
            <a:avLst/>
          </a:prstGeom>
        </p:spPr>
        <p:txBody>
          <a:bodyPr vert="horz" wrap="square" lIns="0" tIns="85216" rIns="0" bIns="0" rtlCol="0">
            <a:spAutoFit/>
          </a:bodyPr>
          <a:lstStyle/>
          <a:p>
            <a:pPr marL="12700">
              <a:lnSpc>
                <a:spcPts val="4065"/>
              </a:lnSpc>
              <a:spcBef>
                <a:spcPts val="100"/>
              </a:spcBef>
            </a:pPr>
            <a:r>
              <a:rPr lang="ru-RU" dirty="0"/>
              <a:t>ОЦЕНКА СТАНДАРТНЫХ ИЗДЕРЖЕК</a:t>
            </a:r>
            <a:endParaRPr sz="2150" dirty="0">
              <a:latin typeface="Bebas Neue Book"/>
              <a:cs typeface="Bebas Neue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3" y="511157"/>
            <a:ext cx="1810385" cy="4222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xfrm>
            <a:off x="11674044" y="6440216"/>
            <a:ext cx="26633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11</a:t>
            </a:fld>
            <a:endParaRPr spc="5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6510" y="1524000"/>
            <a:ext cx="1132753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/>
              <a:t>Информационные издержки получателя гранта</a:t>
            </a:r>
            <a:endParaRPr lang="ru-RU" sz="1400" dirty="0" smtClean="0">
              <a:effectLst/>
            </a:endParaRPr>
          </a:p>
          <a:p>
            <a:r>
              <a:rPr lang="ru-RU" sz="1400" b="1" dirty="0"/>
              <a:t>2.1. Временные издержки:</a:t>
            </a:r>
            <a:endParaRPr lang="ru-RU" sz="1400" dirty="0" smtClean="0">
              <a:effectLst/>
            </a:endParaRPr>
          </a:p>
          <a:p>
            <a:r>
              <a:rPr lang="ru-RU" sz="1400" dirty="0"/>
              <a:t>Сумма временных издержек субъектов предпринимательской деятельности рассчитывается в соответствии с формулой:</a:t>
            </a:r>
            <a:endParaRPr lang="ru-RU" sz="1400" dirty="0" smtClean="0">
              <a:effectLst/>
            </a:endParaRPr>
          </a:p>
          <a:p>
            <a:r>
              <a:rPr lang="en-US" sz="1400" dirty="0" smtClean="0"/>
              <a:t>	</a:t>
            </a:r>
            <a:endParaRPr lang="ru-RU" sz="1400" dirty="0" smtClean="0"/>
          </a:p>
          <a:p>
            <a:r>
              <a:rPr lang="ru-RU" sz="1400" dirty="0"/>
              <a:t>	</a:t>
            </a:r>
            <a:r>
              <a:rPr lang="ru-RU" sz="1400" dirty="0" err="1" smtClean="0"/>
              <a:t>W</a:t>
            </a:r>
            <a:r>
              <a:rPr lang="ru-RU" sz="1400" baseline="-25000" dirty="0" err="1" smtClean="0"/>
              <a:t>д</a:t>
            </a:r>
            <a:r>
              <a:rPr lang="ru-RU" sz="1400" dirty="0" smtClean="0"/>
              <a:t> </a:t>
            </a:r>
            <a:r>
              <a:rPr lang="ru-RU" sz="1400" dirty="0"/>
              <a:t>= </a:t>
            </a:r>
            <a:r>
              <a:rPr lang="ru-RU" sz="1400" dirty="0" err="1"/>
              <a:t>t</a:t>
            </a:r>
            <a:r>
              <a:rPr lang="ru-RU" sz="1400" baseline="-25000" dirty="0" err="1"/>
              <a:t>д</a:t>
            </a:r>
            <a:r>
              <a:rPr lang="ru-RU" sz="1400" dirty="0"/>
              <a:t> x w x k x </a:t>
            </a:r>
            <a:r>
              <a:rPr lang="ru-RU" sz="1400" dirty="0" err="1"/>
              <a:t>f</a:t>
            </a:r>
            <a:r>
              <a:rPr lang="ru-RU" sz="1400" baseline="-25000" dirty="0" err="1"/>
              <a:t>д</a:t>
            </a:r>
            <a:r>
              <a:rPr lang="ru-RU" sz="1400" dirty="0"/>
              <a:t> x q,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где:</a:t>
            </a:r>
          </a:p>
          <a:p>
            <a:r>
              <a:rPr lang="ru-RU" sz="1400" dirty="0" err="1"/>
              <a:t>t</a:t>
            </a:r>
            <a:r>
              <a:rPr lang="ru-RU" sz="1400" baseline="-25000" dirty="0" err="1"/>
              <a:t>д</a:t>
            </a:r>
            <a:r>
              <a:rPr lang="ru-RU" sz="1400" dirty="0"/>
              <a:t> - затраты рабочего времени, необходимого на выполнение действия (человеко-часов);</a:t>
            </a:r>
          </a:p>
          <a:p>
            <a:r>
              <a:rPr lang="ru-RU" sz="1400" dirty="0"/>
              <a:t>w - средняя стоимость часа работы работников, занятых выполнением действия (рублей);</a:t>
            </a:r>
          </a:p>
          <a:p>
            <a:r>
              <a:rPr lang="ru-RU" sz="1400" dirty="0"/>
              <a:t>k - коэффициент налоговых отчислений и иных обязательных платежей, связанных с оплатой труда штатных работников (единиц), размер которого в общем случае принимается равным 1,302;</a:t>
            </a:r>
          </a:p>
          <a:p>
            <a:r>
              <a:rPr lang="ru-RU" sz="1400" dirty="0" err="1"/>
              <a:t>f</a:t>
            </a:r>
            <a:r>
              <a:rPr lang="ru-RU" sz="1400" baseline="-25000" dirty="0" err="1"/>
              <a:t>д</a:t>
            </a:r>
            <a:r>
              <a:rPr lang="ru-RU" sz="1400" dirty="0"/>
              <a:t> - частота выполнения действия j-м году (раз);</a:t>
            </a:r>
          </a:p>
          <a:p>
            <a:r>
              <a:rPr lang="ru-RU" sz="1400" dirty="0"/>
              <a:t>q - численность объектов расчета в совокупности (группе) объектов расчета.</a:t>
            </a:r>
          </a:p>
          <a:p>
            <a:r>
              <a:rPr lang="ru-RU" sz="1400" dirty="0"/>
              <a:t>Средняя заработная плата в Самарской области 58461 рублей (по данным территориального органа   Федеральной службы государственной статистики по Самарской области за    январь – март 2024 года), среднее количество рабочих часов в месяц 164, </a:t>
            </a:r>
            <a:r>
              <a:rPr lang="ru-RU" sz="1400" dirty="0" smtClean="0"/>
              <a:t>Следовательно, стоимость заработной платы сотрудника (чел./час) составляет 356,5 рубля (1 мин. – 6 рублей). </a:t>
            </a:r>
          </a:p>
          <a:p>
            <a:endParaRPr lang="ru-RU" sz="1400" dirty="0" smtClean="0">
              <a:effectLst/>
            </a:endParaRPr>
          </a:p>
          <a:p>
            <a:r>
              <a:rPr lang="ru-RU" sz="1400" dirty="0"/>
              <a:t>Время ожидание в очереди на подачу документов составляет 10 минут. При условии, что после получения консультации, заявителю необходимо исправить некоторые документы, возьмем в расчете удвоенные значения. </a:t>
            </a:r>
            <a:endParaRPr lang="ru-RU" sz="1400" dirty="0" smtClean="0">
              <a:effectLst/>
            </a:endParaRPr>
          </a:p>
          <a:p>
            <a:r>
              <a:rPr lang="ru-RU" dirty="0"/>
              <a:t> </a:t>
            </a:r>
          </a:p>
          <a:p>
            <a:r>
              <a:rPr lang="en-US" sz="1400" dirty="0" smtClean="0"/>
              <a:t>	</a:t>
            </a:r>
            <a:r>
              <a:rPr lang="ru-RU" sz="1400" dirty="0" err="1" smtClean="0"/>
              <a:t>W</a:t>
            </a:r>
            <a:r>
              <a:rPr lang="ru-RU" sz="1400" baseline="-25000" dirty="0" err="1" smtClean="0"/>
              <a:t>д</a:t>
            </a:r>
            <a:r>
              <a:rPr lang="ru-RU" sz="1400" dirty="0" smtClean="0"/>
              <a:t> </a:t>
            </a:r>
            <a:r>
              <a:rPr lang="ru-RU" sz="1400" dirty="0"/>
              <a:t>=(</a:t>
            </a:r>
            <a:r>
              <a:rPr lang="ru-RU" sz="1400" dirty="0" smtClean="0"/>
              <a:t>7,08 (425 мин.) </a:t>
            </a:r>
            <a:r>
              <a:rPr lang="ru-RU" sz="1400" dirty="0"/>
              <a:t>+ </a:t>
            </a:r>
            <a:r>
              <a:rPr lang="ru-RU" sz="1400" dirty="0" smtClean="0"/>
              <a:t>0,33 (20 мин.)) </a:t>
            </a:r>
            <a:r>
              <a:rPr lang="ru-RU" sz="1400" dirty="0"/>
              <a:t>х </a:t>
            </a:r>
            <a:r>
              <a:rPr lang="ru-RU" sz="1400" dirty="0" smtClean="0"/>
              <a:t>356,5 </a:t>
            </a:r>
            <a:r>
              <a:rPr lang="ru-RU" sz="1400" dirty="0"/>
              <a:t>х 1,302 х 1х 1= </a:t>
            </a:r>
            <a:r>
              <a:rPr lang="ru-RU" sz="1400" dirty="0" smtClean="0"/>
              <a:t>3 439,4 руб</a:t>
            </a:r>
            <a:r>
              <a:rPr lang="ru-RU" sz="1400" dirty="0"/>
              <a:t>.</a:t>
            </a:r>
          </a:p>
          <a:p>
            <a:r>
              <a:rPr lang="ru-RU" b="1" dirty="0"/>
              <a:t> 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7713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674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974" y="209425"/>
            <a:ext cx="7986825" cy="611833"/>
          </a:xfrm>
          <a:prstGeom prst="rect">
            <a:avLst/>
          </a:prstGeom>
        </p:spPr>
        <p:txBody>
          <a:bodyPr vert="horz" wrap="square" lIns="0" tIns="85216" rIns="0" bIns="0" rtlCol="0">
            <a:spAutoFit/>
          </a:bodyPr>
          <a:lstStyle/>
          <a:p>
            <a:pPr marL="12700">
              <a:lnSpc>
                <a:spcPts val="4065"/>
              </a:lnSpc>
              <a:spcBef>
                <a:spcPts val="100"/>
              </a:spcBef>
            </a:pPr>
            <a:r>
              <a:rPr lang="ru-RU" dirty="0"/>
              <a:t>ОЦЕНКА СТАНДАРТНЫХ ИЗДЕРЖЕК</a:t>
            </a:r>
            <a:endParaRPr sz="2150" dirty="0">
              <a:latin typeface="Bebas Neue Book"/>
              <a:cs typeface="Bebas Neue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3" y="511157"/>
            <a:ext cx="1810385" cy="4222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xfrm>
            <a:off x="11674044" y="6440216"/>
            <a:ext cx="26633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12</a:t>
            </a:fld>
            <a:endParaRPr spc="5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9084" y="1752600"/>
            <a:ext cx="1154281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2.2. Издержки, связанные с приобретениями:</a:t>
            </a:r>
            <a:endParaRPr lang="ru-RU" sz="1400" dirty="0" smtClean="0">
              <a:effectLst/>
            </a:endParaRPr>
          </a:p>
          <a:p>
            <a:endParaRPr lang="en-US" sz="1400" b="1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2.2.1</a:t>
            </a:r>
            <a:r>
              <a:rPr lang="ru-RU" sz="1400" b="1" dirty="0"/>
              <a:t>. Покупка расходных материалов:</a:t>
            </a:r>
            <a:endParaRPr lang="ru-RU" sz="1400" dirty="0" smtClean="0">
              <a:effectLst/>
            </a:endParaRPr>
          </a:p>
          <a:p>
            <a:endParaRPr lang="en-US" sz="1400" dirty="0" smtClean="0"/>
          </a:p>
          <a:p>
            <a:r>
              <a:rPr lang="ru-RU" sz="1400" dirty="0" smtClean="0"/>
              <a:t>Сумма </a:t>
            </a:r>
            <a:r>
              <a:rPr lang="ru-RU" sz="1400" dirty="0"/>
              <a:t>затрат на каждое из приобретений, необходимых для выполнения требования (</a:t>
            </a:r>
            <a:r>
              <a:rPr lang="ru-RU" sz="1400" dirty="0" err="1"/>
              <a:t>A</a:t>
            </a:r>
            <a:r>
              <a:rPr lang="ru-RU" sz="1400" baseline="-25000" dirty="0" err="1"/>
              <a:t>от</a:t>
            </a:r>
            <a:r>
              <a:rPr lang="ru-RU" sz="1400" dirty="0"/>
              <a:t>) (рублей), рассчитывается по формуле:</a:t>
            </a:r>
            <a:endParaRPr lang="ru-RU" sz="1400" dirty="0" smtClean="0">
              <a:effectLst/>
            </a:endParaRPr>
          </a:p>
          <a:p>
            <a:r>
              <a:rPr lang="en-US" sz="1400" dirty="0" smtClean="0"/>
              <a:t>	</a:t>
            </a:r>
          </a:p>
          <a:p>
            <a:r>
              <a:rPr lang="en-US" sz="1400" dirty="0"/>
              <a:t>	</a:t>
            </a:r>
            <a:r>
              <a:rPr lang="ru-RU" sz="1400" dirty="0" err="1" smtClean="0"/>
              <a:t>Aот</a:t>
            </a:r>
            <a:r>
              <a:rPr lang="ru-RU" sz="1400" dirty="0" smtClean="0"/>
              <a:t> </a:t>
            </a:r>
            <a:r>
              <a:rPr lang="ru-RU" sz="1400" dirty="0"/>
              <a:t>= MP x Q x </a:t>
            </a:r>
            <a:r>
              <a:rPr lang="ru-RU" sz="1400" dirty="0" err="1"/>
              <a:t>f</a:t>
            </a:r>
            <a:r>
              <a:rPr lang="ru-RU" sz="1400" baseline="-25000" dirty="0" err="1"/>
              <a:t>п</a:t>
            </a:r>
            <a:r>
              <a:rPr lang="ru-RU" sz="1400" dirty="0"/>
              <a:t> x q,</a:t>
            </a:r>
            <a:endParaRPr lang="ru-RU" sz="1400" dirty="0" smtClean="0">
              <a:effectLst/>
            </a:endParaRPr>
          </a:p>
          <a:p>
            <a:r>
              <a:rPr lang="ru-RU" sz="1400" dirty="0"/>
              <a:t>где:</a:t>
            </a:r>
            <a:endParaRPr lang="ru-RU" sz="1400" dirty="0" smtClean="0">
              <a:effectLst/>
            </a:endParaRPr>
          </a:p>
          <a:p>
            <a:r>
              <a:rPr lang="ru-RU" sz="1400" dirty="0" smtClean="0"/>
              <a:t>MP </a:t>
            </a:r>
            <a:r>
              <a:rPr lang="ru-RU" sz="1400" dirty="0"/>
              <a:t>– средняя цена на соответствующий товар, работу или услугу (рублей);</a:t>
            </a:r>
            <a:endParaRPr lang="ru-RU" sz="1400" dirty="0" smtClean="0">
              <a:effectLst/>
            </a:endParaRPr>
          </a:p>
          <a:p>
            <a:r>
              <a:rPr lang="ru-RU" sz="1400" dirty="0" smtClean="0"/>
              <a:t>Q </a:t>
            </a:r>
            <a:r>
              <a:rPr lang="ru-RU" sz="1400" dirty="0"/>
              <a:t>– количество единиц товара, работ или услуг одного вида в одном приобретении (единиц);</a:t>
            </a:r>
            <a:endParaRPr lang="ru-RU" sz="1400" dirty="0" smtClean="0">
              <a:effectLst/>
            </a:endParaRPr>
          </a:p>
          <a:p>
            <a:r>
              <a:rPr lang="ru-RU" sz="1400" dirty="0" err="1" smtClean="0"/>
              <a:t>F</a:t>
            </a:r>
            <a:r>
              <a:rPr lang="ru-RU" sz="1400" baseline="-25000" dirty="0" err="1" smtClean="0"/>
              <a:t>п</a:t>
            </a:r>
            <a:r>
              <a:rPr lang="ru-RU" sz="1400" dirty="0" smtClean="0"/>
              <a:t> </a:t>
            </a:r>
            <a:r>
              <a:rPr lang="ru-RU" sz="1400" dirty="0"/>
              <a:t>– частота осуществления приобретений, включая приобретение оборудования (</a:t>
            </a:r>
            <a:r>
              <a:rPr lang="ru-RU" sz="1400" dirty="0" err="1"/>
              <a:t>fпо</a:t>
            </a:r>
            <a:r>
              <a:rPr lang="ru-RU" sz="1400" dirty="0"/>
              <a:t>) и приобретение работ, услуг (</a:t>
            </a:r>
            <a:r>
              <a:rPr lang="ru-RU" sz="1400" dirty="0" err="1"/>
              <a:t>fпу</a:t>
            </a:r>
            <a:r>
              <a:rPr lang="ru-RU" sz="1400" dirty="0"/>
              <a:t>) (раз);</a:t>
            </a:r>
            <a:endParaRPr lang="ru-RU" sz="1400" dirty="0" smtClean="0">
              <a:effectLst/>
            </a:endParaRPr>
          </a:p>
          <a:p>
            <a:r>
              <a:rPr lang="ru-RU" sz="1400" dirty="0" smtClean="0"/>
              <a:t>q </a:t>
            </a:r>
            <a:r>
              <a:rPr lang="ru-RU" sz="1400" dirty="0"/>
              <a:t>– численность объектов расчета в совокупности (группе) объектов расчета.</a:t>
            </a:r>
            <a:endParaRPr lang="ru-RU" sz="1400" dirty="0" smtClean="0">
              <a:effectLst/>
            </a:endParaRPr>
          </a:p>
          <a:p>
            <a:endParaRPr lang="ru-RU" sz="1400" dirty="0" smtClean="0"/>
          </a:p>
          <a:p>
            <a:r>
              <a:rPr lang="ru-RU" sz="1400" dirty="0" smtClean="0"/>
              <a:t>Стоимость 1 листа бумаги, картридж, амортизационные расходы равны 1,3 руб.</a:t>
            </a:r>
            <a:endParaRPr lang="ru-RU" sz="1400" dirty="0" smtClean="0">
              <a:effectLst/>
            </a:endParaRPr>
          </a:p>
          <a:p>
            <a:endParaRPr lang="ru-RU" sz="1400" dirty="0" smtClean="0"/>
          </a:p>
          <a:p>
            <a:r>
              <a:rPr lang="ru-RU" sz="1400" dirty="0" err="1" smtClean="0"/>
              <a:t>A</a:t>
            </a:r>
            <a:r>
              <a:rPr lang="ru-RU" sz="1400" baseline="-25000" dirty="0" err="1" smtClean="0"/>
              <a:t>от</a:t>
            </a:r>
            <a:r>
              <a:rPr lang="ru-RU" sz="1400" dirty="0" smtClean="0"/>
              <a:t> = 1,3 </a:t>
            </a:r>
            <a:r>
              <a:rPr lang="ru-RU" sz="1400" dirty="0"/>
              <a:t>рубля (стоимость 1 листа бумаги, картридж) х 115 х 1 х 1 = </a:t>
            </a:r>
            <a:r>
              <a:rPr lang="ru-RU" sz="1400" dirty="0" smtClean="0"/>
              <a:t>149,5 </a:t>
            </a:r>
            <a:r>
              <a:rPr lang="ru-RU" sz="1400" dirty="0"/>
              <a:t>руб.</a:t>
            </a:r>
            <a:endParaRPr lang="ru-RU" sz="1400" dirty="0" smtClean="0">
              <a:effectLst/>
            </a:endParaRPr>
          </a:p>
          <a:p>
            <a:r>
              <a:rPr lang="ru-RU" b="1" dirty="0"/>
              <a:t> 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8472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674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974" y="209425"/>
            <a:ext cx="7986825" cy="611833"/>
          </a:xfrm>
          <a:prstGeom prst="rect">
            <a:avLst/>
          </a:prstGeom>
        </p:spPr>
        <p:txBody>
          <a:bodyPr vert="horz" wrap="square" lIns="0" tIns="85216" rIns="0" bIns="0" rtlCol="0">
            <a:spAutoFit/>
          </a:bodyPr>
          <a:lstStyle/>
          <a:p>
            <a:pPr marL="12700">
              <a:lnSpc>
                <a:spcPts val="4065"/>
              </a:lnSpc>
              <a:spcBef>
                <a:spcPts val="100"/>
              </a:spcBef>
            </a:pPr>
            <a:r>
              <a:rPr lang="ru-RU" dirty="0"/>
              <a:t>ОЦЕНКА СТАНДАРТНЫХ ИЗДЕРЖЕК</a:t>
            </a:r>
            <a:endParaRPr sz="2150" dirty="0">
              <a:latin typeface="Bebas Neue Book"/>
              <a:cs typeface="Bebas Neue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3" y="511157"/>
            <a:ext cx="1810385" cy="4222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xfrm>
            <a:off x="11674044" y="6440216"/>
            <a:ext cx="26633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13</a:t>
            </a:fld>
            <a:endParaRPr spc="5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1674" y="1752600"/>
            <a:ext cx="115502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2.2.2. Транспортные расходы</a:t>
            </a:r>
            <a:endParaRPr lang="ru-RU" sz="1400" dirty="0" smtClean="0">
              <a:effectLst/>
            </a:endParaRPr>
          </a:p>
          <a:p>
            <a:r>
              <a:rPr lang="ru-RU" sz="1400" dirty="0"/>
              <a:t>Средняя стоимость проезда составляет 450 рублей и 120 минут в одну сторону (из условного центра муниципального образования до г. Самара).</a:t>
            </a:r>
            <a:endParaRPr lang="ru-RU" sz="1400" dirty="0" smtClean="0">
              <a:effectLst/>
            </a:endParaRPr>
          </a:p>
          <a:p>
            <a:r>
              <a:rPr lang="ru-RU" sz="1400" dirty="0"/>
              <a:t>Для расчета учтем поездку туда и обратно – 900 рублей и 240 </a:t>
            </a:r>
            <a:r>
              <a:rPr lang="ru-RU" sz="1400" dirty="0" smtClean="0"/>
              <a:t>минут (4 часа).</a:t>
            </a:r>
            <a:endParaRPr lang="ru-RU" sz="1400" dirty="0" smtClean="0">
              <a:effectLst/>
            </a:endParaRPr>
          </a:p>
          <a:p>
            <a:r>
              <a:rPr lang="ru-RU" sz="1400" dirty="0"/>
              <a:t>При условии, что после получения консультации, заявителю необходимо исправить некоторые документы, возьмем в расчете удвоенные транспортные издержки – 1 800 рублей и 480 </a:t>
            </a:r>
            <a:r>
              <a:rPr lang="ru-RU" sz="1400" dirty="0" smtClean="0"/>
              <a:t>минут (8 часов).</a:t>
            </a:r>
            <a:endParaRPr lang="ru-RU" sz="1400" dirty="0" smtClean="0">
              <a:effectLst/>
            </a:endParaRPr>
          </a:p>
          <a:p>
            <a:r>
              <a:rPr lang="ru-RU" sz="1400" dirty="0"/>
              <a:t>Оплата труда сотрудника на поездку составляет: </a:t>
            </a:r>
            <a:endParaRPr lang="ru-RU" sz="1400" dirty="0" smtClean="0">
              <a:effectLst/>
            </a:endParaRPr>
          </a:p>
          <a:p>
            <a:r>
              <a:rPr lang="en-US" sz="1400" dirty="0" smtClean="0"/>
              <a:t>	</a:t>
            </a:r>
            <a:r>
              <a:rPr lang="ru-RU" sz="1400" dirty="0" err="1" smtClean="0"/>
              <a:t>W</a:t>
            </a:r>
            <a:r>
              <a:rPr lang="ru-RU" sz="1400" baseline="-25000" dirty="0" err="1" smtClean="0"/>
              <a:t>д</a:t>
            </a:r>
            <a:r>
              <a:rPr lang="ru-RU" sz="1400" dirty="0" smtClean="0"/>
              <a:t> </a:t>
            </a:r>
            <a:r>
              <a:rPr lang="ru-RU" sz="1400" dirty="0"/>
              <a:t>= </a:t>
            </a:r>
            <a:r>
              <a:rPr lang="ru-RU" sz="1400" dirty="0" err="1"/>
              <a:t>t</a:t>
            </a:r>
            <a:r>
              <a:rPr lang="ru-RU" sz="1400" baseline="-25000" dirty="0" err="1"/>
              <a:t>д</a:t>
            </a:r>
            <a:r>
              <a:rPr lang="ru-RU" sz="1400" dirty="0"/>
              <a:t> x w x k x </a:t>
            </a:r>
            <a:r>
              <a:rPr lang="ru-RU" sz="1400" dirty="0" err="1"/>
              <a:t>f</a:t>
            </a:r>
            <a:r>
              <a:rPr lang="ru-RU" sz="1400" baseline="-25000" dirty="0" err="1"/>
              <a:t>д</a:t>
            </a:r>
            <a:r>
              <a:rPr lang="ru-RU" sz="1400" dirty="0"/>
              <a:t> x q,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где:</a:t>
            </a:r>
          </a:p>
          <a:p>
            <a:r>
              <a:rPr lang="ru-RU" sz="1400" dirty="0" err="1"/>
              <a:t>t</a:t>
            </a:r>
            <a:r>
              <a:rPr lang="ru-RU" sz="1400" baseline="-25000" dirty="0" err="1"/>
              <a:t>д</a:t>
            </a:r>
            <a:r>
              <a:rPr lang="ru-RU" sz="1400" dirty="0"/>
              <a:t> - затраты рабочего времени, необходимого на выполнение действия (человеко-часов);</a:t>
            </a:r>
          </a:p>
          <a:p>
            <a:r>
              <a:rPr lang="ru-RU" sz="1400" dirty="0"/>
              <a:t>w - средняя стоимость часа работы работников, занятых выполнением действия (рублей);</a:t>
            </a:r>
          </a:p>
          <a:p>
            <a:r>
              <a:rPr lang="ru-RU" sz="1400" dirty="0"/>
              <a:t>k - коэффициент налоговых отчислений и иных обязательных платежей, связанных с оплатой труда штатных работников (единиц), размер которого в общем случае принимается равным 1,302;</a:t>
            </a:r>
          </a:p>
          <a:p>
            <a:r>
              <a:rPr lang="ru-RU" sz="1400" dirty="0" err="1"/>
              <a:t>f</a:t>
            </a:r>
            <a:r>
              <a:rPr lang="ru-RU" sz="1400" baseline="-25000" dirty="0" err="1"/>
              <a:t>д</a:t>
            </a:r>
            <a:r>
              <a:rPr lang="ru-RU" sz="1400" dirty="0"/>
              <a:t> - частота выполнения действия j-м году (раз);</a:t>
            </a:r>
          </a:p>
          <a:p>
            <a:r>
              <a:rPr lang="ru-RU" sz="1400" dirty="0"/>
              <a:t>q - численность объектов расчета в совокупности (группе) объектов расчета.</a:t>
            </a:r>
          </a:p>
          <a:p>
            <a:r>
              <a:rPr lang="ru-RU" sz="1400" dirty="0"/>
              <a:t>Средняя заработная плата в Самарской области 58 461 рублей (по данным территориального органа </a:t>
            </a:r>
            <a:r>
              <a:rPr lang="ru-RU" sz="1400" dirty="0" smtClean="0"/>
              <a:t> </a:t>
            </a:r>
            <a:r>
              <a:rPr lang="ru-RU" sz="1400" dirty="0"/>
              <a:t>Федеральной службы государственной статистики по Самарской области за </a:t>
            </a:r>
            <a:r>
              <a:rPr lang="ru-RU" sz="1400" dirty="0" smtClean="0"/>
              <a:t> </a:t>
            </a:r>
            <a:r>
              <a:rPr lang="ru-RU" sz="1400" dirty="0"/>
              <a:t>январь – март 2024 года), среднее количество рабочих часов в месяц 164, </a:t>
            </a:r>
            <a:r>
              <a:rPr lang="ru-RU" sz="1400" dirty="0" smtClean="0"/>
              <a:t>Следовательно, стоимость заработной платы сотрудника (чел./час) составляет 356,5 рубля (1 мин. – 6 рублей). </a:t>
            </a:r>
            <a:endParaRPr lang="ru-RU" sz="1400" dirty="0" smtClean="0">
              <a:effectLst/>
            </a:endParaRPr>
          </a:p>
          <a:p>
            <a:r>
              <a:rPr lang="ru-RU" sz="1400" dirty="0"/>
              <a:t> </a:t>
            </a:r>
          </a:p>
          <a:p>
            <a:r>
              <a:rPr lang="en-US" sz="1400" dirty="0" smtClean="0"/>
              <a:t>	</a:t>
            </a:r>
            <a:r>
              <a:rPr lang="ru-RU" sz="1400" dirty="0" err="1" smtClean="0"/>
              <a:t>W</a:t>
            </a:r>
            <a:r>
              <a:rPr lang="ru-RU" sz="1400" baseline="-25000" dirty="0" err="1" smtClean="0"/>
              <a:t>д</a:t>
            </a:r>
            <a:r>
              <a:rPr lang="ru-RU" sz="1400" dirty="0" smtClean="0"/>
              <a:t> </a:t>
            </a:r>
            <a:r>
              <a:rPr lang="ru-RU" sz="1400" dirty="0"/>
              <a:t>=(8 х </a:t>
            </a:r>
            <a:r>
              <a:rPr lang="ru-RU" sz="1400" dirty="0" smtClean="0"/>
              <a:t>356,5 </a:t>
            </a:r>
            <a:r>
              <a:rPr lang="ru-RU" sz="1400" dirty="0"/>
              <a:t>х 1,302 х 1 х 1) + 1800 = 5 </a:t>
            </a:r>
            <a:r>
              <a:rPr lang="ru-RU" sz="1400" dirty="0" smtClean="0"/>
              <a:t>513,3 </a:t>
            </a:r>
            <a:r>
              <a:rPr lang="ru-RU" sz="1400" dirty="0"/>
              <a:t>руб. </a:t>
            </a:r>
          </a:p>
          <a:p>
            <a:r>
              <a:rPr lang="ru-RU" b="1" dirty="0"/>
              <a:t> 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4044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674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974" y="209425"/>
            <a:ext cx="7986825" cy="611833"/>
          </a:xfrm>
          <a:prstGeom prst="rect">
            <a:avLst/>
          </a:prstGeom>
        </p:spPr>
        <p:txBody>
          <a:bodyPr vert="horz" wrap="square" lIns="0" tIns="85216" rIns="0" bIns="0" rtlCol="0">
            <a:spAutoFit/>
          </a:bodyPr>
          <a:lstStyle/>
          <a:p>
            <a:pPr marL="12700">
              <a:lnSpc>
                <a:spcPts val="4065"/>
              </a:lnSpc>
              <a:spcBef>
                <a:spcPts val="100"/>
              </a:spcBef>
            </a:pPr>
            <a:r>
              <a:rPr lang="ru-RU" dirty="0"/>
              <a:t>ОЦЕНКА СТАНДАРТНЫХ ИЗДЕРЖЕК</a:t>
            </a:r>
            <a:endParaRPr sz="2150" dirty="0">
              <a:latin typeface="Bebas Neue Book"/>
              <a:cs typeface="Bebas Neue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3" y="511157"/>
            <a:ext cx="1810385" cy="4222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xfrm>
            <a:off x="11674044" y="6440216"/>
            <a:ext cx="26633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14</a:t>
            </a:fld>
            <a:endParaRPr spc="5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060" y="1704892"/>
            <a:ext cx="53833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Итого получатель гранта </a:t>
            </a:r>
            <a:endParaRPr lang="en-US" sz="1400" b="1" dirty="0" smtClean="0"/>
          </a:p>
          <a:p>
            <a:r>
              <a:rPr lang="ru-RU" sz="1400" b="1" dirty="0" smtClean="0"/>
              <a:t>несет </a:t>
            </a:r>
            <a:r>
              <a:rPr lang="ru-RU" sz="1400" b="1" dirty="0"/>
              <a:t>следующие издержки</a:t>
            </a:r>
            <a:br>
              <a:rPr lang="ru-RU" sz="1400" b="1" dirty="0"/>
            </a:br>
            <a:r>
              <a:rPr lang="ru-RU" sz="1400" b="1" dirty="0"/>
              <a:t>(вместе с подачей документов на получение гранта</a:t>
            </a:r>
            <a:r>
              <a:rPr lang="ru-RU" sz="1400" b="1" dirty="0" smtClean="0"/>
              <a:t>):</a:t>
            </a:r>
            <a:r>
              <a:rPr lang="ru-RU" sz="1400" dirty="0" smtClean="0"/>
              <a:t> </a:t>
            </a:r>
            <a:endParaRPr lang="ru-RU" sz="1400" dirty="0"/>
          </a:p>
          <a:p>
            <a:r>
              <a:rPr lang="ru-RU" sz="1400" dirty="0" smtClean="0"/>
              <a:t>на расходные материалы, время работы сотрудников, транспортные расходы:</a:t>
            </a:r>
            <a:endParaRPr lang="ru-RU" sz="1400" dirty="0"/>
          </a:p>
          <a:p>
            <a:r>
              <a:rPr lang="ru-RU" sz="1400" dirty="0" smtClean="0"/>
              <a:t>3 439,4 руб</a:t>
            </a:r>
            <a:r>
              <a:rPr lang="ru-RU" sz="1400" dirty="0"/>
              <a:t>. + </a:t>
            </a:r>
            <a:r>
              <a:rPr lang="ru-RU" sz="1400" dirty="0" smtClean="0"/>
              <a:t>149,5 </a:t>
            </a:r>
            <a:r>
              <a:rPr lang="ru-RU" sz="1400" dirty="0"/>
              <a:t>руб.+ </a:t>
            </a:r>
            <a:r>
              <a:rPr lang="ru-RU" sz="1400" dirty="0" smtClean="0"/>
              <a:t>4 080,2 руб</a:t>
            </a:r>
            <a:r>
              <a:rPr lang="ru-RU" sz="1400" dirty="0"/>
              <a:t>.+ 5 </a:t>
            </a:r>
            <a:r>
              <a:rPr lang="ru-RU" sz="1400" dirty="0" smtClean="0"/>
              <a:t>513,3 </a:t>
            </a:r>
            <a:r>
              <a:rPr lang="ru-RU" sz="1400" dirty="0"/>
              <a:t>руб. = </a:t>
            </a:r>
            <a:r>
              <a:rPr lang="ru-RU" sz="1400" dirty="0" smtClean="0"/>
              <a:t>                  13 182,4 руб</a:t>
            </a:r>
            <a:r>
              <a:rPr lang="ru-RU" sz="1400" dirty="0"/>
              <a:t>.</a:t>
            </a:r>
          </a:p>
          <a:p>
            <a:endParaRPr lang="en-US" sz="1400" dirty="0" smtClean="0"/>
          </a:p>
          <a:p>
            <a:r>
              <a:rPr lang="ru-RU" sz="1400" dirty="0" smtClean="0"/>
              <a:t>В </a:t>
            </a:r>
            <a:r>
              <a:rPr lang="ru-RU" sz="1400" dirty="0"/>
              <a:t>2023 году грант получили 125 </a:t>
            </a:r>
            <a:r>
              <a:rPr lang="ru-RU" sz="1400" dirty="0" smtClean="0"/>
              <a:t>заявителей</a:t>
            </a:r>
          </a:p>
          <a:p>
            <a:r>
              <a:rPr lang="ru-RU" sz="1400" dirty="0" smtClean="0"/>
              <a:t>141 </a:t>
            </a:r>
            <a:r>
              <a:rPr lang="ru-RU" sz="1400" dirty="0"/>
              <a:t>СМСП подал заявку на участие в конкурсном отборе.</a:t>
            </a:r>
          </a:p>
          <a:p>
            <a:endParaRPr lang="en-US" sz="1400" dirty="0" smtClean="0"/>
          </a:p>
          <a:p>
            <a:r>
              <a:rPr lang="ru-RU" sz="1400" dirty="0" smtClean="0"/>
              <a:t>Следовательно</a:t>
            </a:r>
            <a:r>
              <a:rPr lang="ru-RU" sz="1400" dirty="0"/>
              <a:t>, издержки, которые несут заявители (получатели) при подготовке и подаче документов, являются незначительными для заявителей и потенциальных получателей грантов в сравнении с суммой гранта, который они могут получить, и не создают затруднений при получении государственной поддержки</a:t>
            </a:r>
            <a:r>
              <a:rPr lang="ru-RU" sz="1400" dirty="0" smtClean="0"/>
              <a:t>.</a:t>
            </a:r>
          </a:p>
          <a:p>
            <a:endParaRPr lang="ru-RU" sz="1400" dirty="0" smtClean="0">
              <a:effectLst/>
            </a:endParaRPr>
          </a:p>
          <a:p>
            <a:r>
              <a:rPr lang="ru-RU" b="1" dirty="0"/>
              <a:t> </a:t>
            </a:r>
            <a:endParaRPr lang="ru-RU" dirty="0">
              <a:effectLst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172200" y="1704892"/>
            <a:ext cx="56301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(вместе с подачей документов на получение гранта):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dirty="0" smtClean="0"/>
              <a:t>4 477,55 руб. + 74,75 руб.+ 4 378,52  руб.+ 5 514,1 руб. = 14 444,92 руб.</a:t>
            </a:r>
          </a:p>
          <a:p>
            <a:r>
              <a:rPr lang="ru-RU" sz="1400" dirty="0" smtClean="0"/>
              <a:t>Стоит отметить, что в 2023 году грант получили 125 заявителей, при этом 141 СМСП подал заявку на участие в конкурсном отборе.</a:t>
            </a:r>
          </a:p>
          <a:p>
            <a:r>
              <a:rPr lang="ru-RU" sz="1400" dirty="0" smtClean="0"/>
              <a:t>Следовательно, издержки, которые несут заявители (получатели) при подготовке и подаче документов, являются незначительными для заявителей и потенциальных получателей грантов в сравнении с суммой гранта, который они могут получить, и не создают затруднений при получении государственной поддержки.</a:t>
            </a:r>
            <a:endParaRPr lang="ru-RU" sz="1400" dirty="0" smtClean="0">
              <a:effectLst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236781"/>
              </p:ext>
            </p:extLst>
          </p:nvPr>
        </p:nvGraphicFramePr>
        <p:xfrm>
          <a:off x="5791422" y="1905000"/>
          <a:ext cx="5994399" cy="3505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307"/>
                <a:gridCol w="2362200"/>
                <a:gridCol w="2847892"/>
              </a:tblGrid>
              <a:tr h="314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</a:t>
                      </a:r>
                      <a:r>
                        <a:rPr lang="ru-RU" sz="1400" dirty="0" err="1">
                          <a:effectLst/>
                        </a:rPr>
                        <a:t>пп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368" marR="46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Издержки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368" marR="463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Сумма </a:t>
                      </a:r>
                      <a:r>
                        <a:rPr lang="ru-RU" sz="1400" dirty="0">
                          <a:effectLst/>
                        </a:rPr>
                        <a:t>(рублей)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368" marR="46368" marT="0" marB="0"/>
                </a:tc>
              </a:tr>
              <a:tr h="441941">
                <a:tc rowSpan="2"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368" marR="46368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Информационные 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368" marR="463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Участник конкурсного отбора </a:t>
                      </a:r>
                      <a:r>
                        <a:rPr lang="ru-RU" sz="1400" dirty="0" smtClean="0">
                          <a:effectLst/>
                        </a:rPr>
                        <a:t>                     </a:t>
                      </a:r>
                      <a:r>
                        <a:rPr lang="ru-RU" sz="1400" dirty="0" smtClean="0"/>
                        <a:t>4 080,2 </a:t>
                      </a:r>
                      <a:r>
                        <a:rPr lang="ru-RU" sz="1400" dirty="0" smtClean="0">
                          <a:effectLst/>
                        </a:rPr>
                        <a:t>руб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368" marR="46368" marT="0" marB="0"/>
                </a:tc>
              </a:tr>
              <a:tr h="353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Получатель гранта </a:t>
                      </a:r>
                      <a:r>
                        <a:rPr lang="ru-RU" sz="1400" dirty="0" smtClean="0">
                          <a:effectLst/>
                        </a:rPr>
                        <a:t>13 182,4 руб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368" marR="46368" marT="0" marB="0"/>
                </a:tc>
              </a:tr>
              <a:tr h="353553"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368" marR="463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Содержательные 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368" marR="463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Отсутствуют 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368" marR="46368" marT="0" marB="0"/>
                </a:tc>
              </a:tr>
              <a:tr h="353553"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III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368" marR="463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Издержки простоя, простой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368" marR="463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Отсутствуют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368" marR="46368" marT="0" marB="0"/>
                </a:tc>
              </a:tr>
              <a:tr h="353553"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IV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368" marR="463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Неполученная прибыль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368" marR="463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Отсутствуют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368" marR="46368" marT="0" marB="0"/>
                </a:tc>
              </a:tr>
              <a:tr h="353553"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368" marR="463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Альтернативные 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368" marR="463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Отсутствуют 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368" marR="46368" marT="0" marB="0"/>
                </a:tc>
              </a:tr>
              <a:tr h="667318">
                <a:tc rowSpan="2"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368" marR="46368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Всего: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368" marR="463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Участник конкурсного </a:t>
                      </a:r>
                      <a:r>
                        <a:rPr lang="ru-RU" sz="1400" dirty="0" smtClean="0">
                          <a:effectLst/>
                        </a:rPr>
                        <a:t>отбора</a:t>
                      </a:r>
                      <a:r>
                        <a:rPr lang="en-US" sz="1400" dirty="0" smtClean="0">
                          <a:effectLst/>
                        </a:rPr>
                        <a:t> -</a:t>
                      </a:r>
                      <a:r>
                        <a:rPr lang="ru-RU" sz="1400" dirty="0" smtClean="0">
                          <a:effectLst/>
                        </a:rPr>
                        <a:t>                    </a:t>
                      </a:r>
                      <a:r>
                        <a:rPr lang="ru-RU" sz="1400" dirty="0" smtClean="0"/>
                        <a:t>4 080,2 </a:t>
                      </a:r>
                      <a:r>
                        <a:rPr lang="ru-RU" sz="1400" dirty="0" smtClean="0">
                          <a:effectLst/>
                        </a:rPr>
                        <a:t>руб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368" marR="46368" marT="0" marB="0"/>
                </a:tc>
              </a:tr>
              <a:tr h="314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Получатель гранта </a:t>
                      </a:r>
                      <a:r>
                        <a:rPr lang="ru-RU" sz="1400" dirty="0">
                          <a:effectLst/>
                        </a:rPr>
                        <a:t>– </a:t>
                      </a:r>
                      <a:r>
                        <a:rPr lang="ru-RU" sz="1400" dirty="0" smtClean="0">
                          <a:effectLst/>
                        </a:rPr>
                        <a:t>13 182,4 руб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368" marR="463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053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674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974" y="209425"/>
            <a:ext cx="7986825" cy="611833"/>
          </a:xfrm>
          <a:prstGeom prst="rect">
            <a:avLst/>
          </a:prstGeom>
        </p:spPr>
        <p:txBody>
          <a:bodyPr vert="horz" wrap="square" lIns="0" tIns="85216" rIns="0" bIns="0" rtlCol="0">
            <a:spAutoFit/>
          </a:bodyPr>
          <a:lstStyle/>
          <a:p>
            <a:pPr marL="12700">
              <a:lnSpc>
                <a:spcPts val="4065"/>
              </a:lnSpc>
              <a:spcBef>
                <a:spcPts val="100"/>
              </a:spcBef>
            </a:pPr>
            <a:r>
              <a:rPr lang="ru-RU" dirty="0"/>
              <a:t>ОЦЕНКА СТАНДАРТНЫХ ИЗДЕРЖЕК</a:t>
            </a:r>
            <a:endParaRPr sz="2150" dirty="0">
              <a:latin typeface="Bebas Neue Book"/>
              <a:cs typeface="Bebas Neue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3" y="511157"/>
            <a:ext cx="1810385" cy="4222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xfrm>
            <a:off x="11674044" y="6440216"/>
            <a:ext cx="26633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15</a:t>
            </a:fld>
            <a:endParaRPr spc="5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1674" y="1752600"/>
            <a:ext cx="115502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Благодаря </a:t>
            </a:r>
            <a:r>
              <a:rPr lang="ru-RU" dirty="0"/>
              <a:t>эффективной реализации </a:t>
            </a:r>
            <a:r>
              <a:rPr lang="ru-RU" dirty="0" smtClean="0"/>
              <a:t> </a:t>
            </a:r>
            <a:r>
              <a:rPr lang="ru-RU" dirty="0"/>
              <a:t>мероприятий, содержащихся в паспорте комплекса процессных мероприятий «Создание комфортной среды для ведения предпринимательской деятельности» и паспорте региональной составляющей Национального проекта   федеральный проект  «Создание условий для легкого старта и комфортного ведения бизнеса», в том числе предоставлению грантов, прирост количества социальных предпринимателей в 2023 году составил </a:t>
            </a:r>
            <a:br>
              <a:rPr lang="ru-RU" dirty="0"/>
            </a:br>
            <a:r>
              <a:rPr lang="ru-RU" dirty="0"/>
              <a:t>109 социальных предпринимателей  и составляет в 2024 году 381 социальный предприниматель.</a:t>
            </a:r>
            <a:r>
              <a:rPr lang="ru-RU" b="1" dirty="0"/>
              <a:t> </a:t>
            </a:r>
            <a:endParaRPr lang="ru-RU" b="1" dirty="0" smtClean="0"/>
          </a:p>
          <a:p>
            <a:pPr algn="just"/>
            <a:r>
              <a:rPr lang="ru-RU" dirty="0"/>
              <a:t> </a:t>
            </a:r>
            <a:endParaRPr lang="ru-RU" dirty="0" smtClean="0"/>
          </a:p>
          <a:p>
            <a:pPr algn="just"/>
            <a:r>
              <a:rPr lang="ru-RU" dirty="0" smtClean="0"/>
              <a:t>Всего </a:t>
            </a:r>
            <a:r>
              <a:rPr lang="ru-RU" dirty="0"/>
              <a:t>на реализацию мероприятия в рамках Порядка № 813   </a:t>
            </a:r>
            <a:endParaRPr lang="ru-RU" dirty="0" smtClean="0"/>
          </a:p>
          <a:p>
            <a:pPr algn="just"/>
            <a:r>
              <a:rPr lang="ru-RU" dirty="0" smtClean="0"/>
              <a:t>на </a:t>
            </a:r>
            <a:r>
              <a:rPr lang="ru-RU" dirty="0"/>
              <a:t>2024 год </a:t>
            </a:r>
            <a:r>
              <a:rPr lang="ru-RU" dirty="0" smtClean="0"/>
              <a:t>выделено 11346200,00 </a:t>
            </a:r>
            <a:r>
              <a:rPr lang="ru-RU" dirty="0"/>
              <a:t>рублей, в том числе </a:t>
            </a:r>
            <a:endParaRPr lang="ru-RU" dirty="0" smtClean="0"/>
          </a:p>
          <a:p>
            <a:pPr algn="just"/>
            <a:r>
              <a:rPr lang="ru-RU" dirty="0" smtClean="0"/>
              <a:t>2446200,00 </a:t>
            </a:r>
            <a:r>
              <a:rPr lang="ru-RU" dirty="0"/>
              <a:t>рублей за счет средств федерального бюджета.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2112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674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975" y="209425"/>
            <a:ext cx="8102738" cy="1663403"/>
          </a:xfrm>
          <a:prstGeom prst="rect">
            <a:avLst/>
          </a:prstGeom>
        </p:spPr>
        <p:txBody>
          <a:bodyPr vert="horz" wrap="square" lIns="0" tIns="85216" rIns="0" bIns="0" rtlCol="0">
            <a:spAutoFit/>
          </a:bodyPr>
          <a:lstStyle/>
          <a:p>
            <a:pPr marL="12700">
              <a:lnSpc>
                <a:spcPts val="4065"/>
              </a:lnSpc>
              <a:spcBef>
                <a:spcPts val="100"/>
              </a:spcBef>
            </a:pPr>
            <a:r>
              <a:rPr lang="ru-RU" dirty="0"/>
              <a:t>ОЦЕНКА СТАНДАРТНЫХ </a:t>
            </a:r>
            <a:r>
              <a:rPr lang="ru-RU" dirty="0" smtClean="0"/>
              <a:t>ИЗДЕРЖЕК</a:t>
            </a:r>
            <a:r>
              <a:rPr lang="ru-RU" smtClean="0"/>
              <a:t/>
            </a:r>
            <a:br>
              <a:rPr lang="ru-RU" smtClean="0"/>
            </a:br>
            <a:r>
              <a:rPr lang="ru-RU"/>
              <a:t> </a:t>
            </a:r>
            <a:r>
              <a:rPr lang="ru-RU" sz="1600" smtClean="0"/>
              <a:t>в </a:t>
            </a:r>
            <a:r>
              <a:rPr lang="ru-RU" sz="1600" dirty="0"/>
              <a:t>соответствии с приказом Минэкономразвития России от 01.02.2024 № 54 </a:t>
            </a:r>
            <a:br>
              <a:rPr lang="ru-RU" sz="1600" dirty="0"/>
            </a:br>
            <a:endParaRPr sz="1600" dirty="0">
              <a:latin typeface="Bebas Neue Book"/>
              <a:cs typeface="Bebas Neue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3" y="511157"/>
            <a:ext cx="1810385" cy="4222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xfrm>
            <a:off x="11674044" y="6440216"/>
            <a:ext cx="26633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16</a:t>
            </a:fld>
            <a:endParaRPr spc="5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31674" y="1524000"/>
            <a:ext cx="115428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</a:t>
            </a:r>
            <a:r>
              <a:rPr lang="ru-RU" sz="1400" dirty="0"/>
              <a:t>соответствии </a:t>
            </a:r>
            <a:r>
              <a:rPr lang="ru-RU" sz="1400" dirty="0" smtClean="0"/>
              <a:t>положениями проекта </a:t>
            </a:r>
            <a:r>
              <a:rPr lang="ru-RU" sz="1400" dirty="0"/>
              <a:t>закона Самарской области «О внесении изменений в статью 4 Закона Самарской области «О мерах по ограничению потребления (распития) алкогольной продукции на территории Самарской области»</a:t>
            </a:r>
          </a:p>
          <a:p>
            <a:r>
              <a:rPr lang="ru-RU" sz="1400" dirty="0" smtClean="0"/>
              <a:t>для получения лицензии заявители представляют </a:t>
            </a:r>
            <a:r>
              <a:rPr lang="ru-RU" sz="1400" dirty="0"/>
              <a:t>в министерство </a:t>
            </a:r>
            <a:r>
              <a:rPr lang="ru-RU" sz="1400" dirty="0" smtClean="0"/>
              <a:t>следующие </a:t>
            </a:r>
            <a:r>
              <a:rPr lang="ru-RU" sz="1400" dirty="0"/>
              <a:t>документы</a:t>
            </a:r>
            <a:r>
              <a:rPr lang="ru-RU" sz="1400" dirty="0" smtClean="0"/>
              <a:t>:</a:t>
            </a:r>
            <a:endParaRPr lang="ru-RU" sz="1400" dirty="0"/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317533"/>
              </p:ext>
            </p:extLst>
          </p:nvPr>
        </p:nvGraphicFramePr>
        <p:xfrm>
          <a:off x="376995" y="2362200"/>
          <a:ext cx="11293044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7871"/>
                <a:gridCol w="1229175"/>
                <a:gridCol w="1305998"/>
              </a:tblGrid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Документ</a:t>
                      </a:r>
                      <a:endParaRPr lang="ru-RU" sz="12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Временные издержки (минут)</a:t>
                      </a:r>
                      <a:endParaRPr lang="ru-RU" sz="12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Расходные материалы (лист)</a:t>
                      </a:r>
                      <a:endParaRPr lang="ru-RU" sz="12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Заявление на получение лицензии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</a:rPr>
                      </a:b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Скан-копия договора аренды на нежилое помещение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81026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810260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10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Скан-копии документа, подтверждающего полномочия заявителя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81026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810260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Скан-копия платежного поручения или иного документа, подтверждающего внесение денежных средств или иного имущества в уставный капитал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81026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81026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Скан-копия платежного поручения. подтверждающего оплату госпошлины за оформление лицензии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81026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81026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Итого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</a:t>
                      </a:r>
                    </a:p>
                    <a:p>
                      <a:pPr algn="ctr"/>
                      <a:r>
                        <a:rPr lang="ru-RU" sz="1200" dirty="0" smtClean="0"/>
                        <a:t>(включая время оплаты гос. пошлины, ожидания)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861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674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974" y="209425"/>
            <a:ext cx="7986825" cy="611833"/>
          </a:xfrm>
          <a:prstGeom prst="rect">
            <a:avLst/>
          </a:prstGeom>
        </p:spPr>
        <p:txBody>
          <a:bodyPr vert="horz" wrap="square" lIns="0" tIns="85216" rIns="0" bIns="0" rtlCol="0">
            <a:spAutoFit/>
          </a:bodyPr>
          <a:lstStyle/>
          <a:p>
            <a:pPr marL="12700">
              <a:lnSpc>
                <a:spcPts val="4065"/>
              </a:lnSpc>
              <a:spcBef>
                <a:spcPts val="100"/>
              </a:spcBef>
            </a:pPr>
            <a:r>
              <a:rPr lang="ru-RU" dirty="0"/>
              <a:t>ОЦЕНКА СТАНДАРТНЫХ ИЗДЕРЖЕК</a:t>
            </a:r>
            <a:endParaRPr sz="2150" dirty="0">
              <a:latin typeface="Bebas Neue Book"/>
              <a:cs typeface="Bebas Neue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3" y="511157"/>
            <a:ext cx="1810385" cy="4222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xfrm>
            <a:off x="11674044" y="6440216"/>
            <a:ext cx="26633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17</a:t>
            </a:fld>
            <a:endParaRPr spc="5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1674" y="1752600"/>
            <a:ext cx="115502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Информационные издержки субъекта предпринимательской </a:t>
            </a:r>
            <a:r>
              <a:rPr lang="ru-RU" sz="1400" b="1" dirty="0" smtClean="0"/>
              <a:t>деятельности при получении лицензии</a:t>
            </a:r>
            <a:endParaRPr lang="ru-RU" sz="1400" dirty="0" smtClean="0">
              <a:effectLst/>
            </a:endParaRPr>
          </a:p>
          <a:p>
            <a:r>
              <a:rPr lang="ru-RU" sz="1400" b="1" dirty="0" smtClean="0"/>
              <a:t>1. Временные </a:t>
            </a:r>
            <a:r>
              <a:rPr lang="ru-RU" sz="1400" b="1" dirty="0"/>
              <a:t>издержки:</a:t>
            </a:r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Сумма </a:t>
            </a:r>
            <a:r>
              <a:rPr lang="ru-RU" sz="1400" dirty="0"/>
              <a:t>временных издержек субъектов предпринимательской деятельности рассчитывается в соответствии с формулой:</a:t>
            </a:r>
          </a:p>
          <a:p>
            <a:r>
              <a:rPr lang="ru-RU" sz="1400" dirty="0" smtClean="0"/>
              <a:t>	</a:t>
            </a:r>
            <a:r>
              <a:rPr lang="ru-RU" sz="1400" dirty="0" err="1" smtClean="0"/>
              <a:t>W</a:t>
            </a:r>
            <a:r>
              <a:rPr lang="ru-RU" sz="1400" baseline="-25000" dirty="0" err="1" smtClean="0"/>
              <a:t>д</a:t>
            </a:r>
            <a:r>
              <a:rPr lang="ru-RU" sz="1400" dirty="0" smtClean="0"/>
              <a:t> </a:t>
            </a:r>
            <a:r>
              <a:rPr lang="ru-RU" sz="1400" dirty="0"/>
              <a:t>= </a:t>
            </a:r>
            <a:r>
              <a:rPr lang="ru-RU" sz="1400" dirty="0" err="1"/>
              <a:t>t</a:t>
            </a:r>
            <a:r>
              <a:rPr lang="ru-RU" sz="1400" baseline="-25000" dirty="0" err="1"/>
              <a:t>д</a:t>
            </a:r>
            <a:r>
              <a:rPr lang="ru-RU" sz="1400" dirty="0"/>
              <a:t> x w x k x </a:t>
            </a:r>
            <a:r>
              <a:rPr lang="ru-RU" sz="1400" dirty="0" err="1"/>
              <a:t>f</a:t>
            </a:r>
            <a:r>
              <a:rPr lang="ru-RU" sz="1400" baseline="-25000" dirty="0" err="1"/>
              <a:t>д</a:t>
            </a:r>
            <a:r>
              <a:rPr lang="ru-RU" sz="1400" dirty="0"/>
              <a:t> x q,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где:</a:t>
            </a:r>
          </a:p>
          <a:p>
            <a:r>
              <a:rPr lang="ru-RU" sz="1400" dirty="0" err="1"/>
              <a:t>t</a:t>
            </a:r>
            <a:r>
              <a:rPr lang="ru-RU" sz="1400" baseline="-25000" dirty="0" err="1"/>
              <a:t>д</a:t>
            </a:r>
            <a:r>
              <a:rPr lang="ru-RU" sz="1400" dirty="0"/>
              <a:t> - затраты рабочего времени, необходимого на выполнение действия (человеко-часов);</a:t>
            </a:r>
          </a:p>
          <a:p>
            <a:r>
              <a:rPr lang="ru-RU" sz="1400" dirty="0"/>
              <a:t>w - средняя стоимость часа работы работников, занятых выполнением действия (рублей);</a:t>
            </a:r>
          </a:p>
          <a:p>
            <a:r>
              <a:rPr lang="ru-RU" sz="1400" dirty="0"/>
              <a:t>k - коэффициент налоговых отчислений и иных обязательных платежей, связанных с оплатой труда штатных работников (единиц), размер которого в общем случае принимается равным 1,302;</a:t>
            </a:r>
          </a:p>
          <a:p>
            <a:r>
              <a:rPr lang="ru-RU" sz="1400" dirty="0" err="1"/>
              <a:t>f</a:t>
            </a:r>
            <a:r>
              <a:rPr lang="ru-RU" sz="1400" baseline="-25000" dirty="0" err="1"/>
              <a:t>д</a:t>
            </a:r>
            <a:r>
              <a:rPr lang="ru-RU" sz="1400" dirty="0"/>
              <a:t> - частота выполнения действия j-м году (раз);</a:t>
            </a:r>
          </a:p>
          <a:p>
            <a:r>
              <a:rPr lang="ru-RU" sz="1400" dirty="0"/>
              <a:t>q - численность объектов расчета в совокупности (группе) объектов расчета.</a:t>
            </a:r>
          </a:p>
          <a:p>
            <a:r>
              <a:rPr lang="ru-RU" sz="1400" dirty="0"/>
              <a:t>Средняя заработная плата в Самарской области 58461 рублей (по данным территориального органа   Федеральной службы государственной статистики по Самарской области за    январь – март 2024 года), среднее количество рабочих часов в месяц 164. Следовательно, стоимость заработной платы сотрудника (чел./час) составляет 356,5 рубля (1 мин. – 6 рублей).  Время, необходимое для подачи документов на оформление лицензии – </a:t>
            </a:r>
            <a:r>
              <a:rPr lang="ru-RU" sz="1400" dirty="0" smtClean="0"/>
              <a:t>0,75 часа (45 минут).</a:t>
            </a:r>
            <a:r>
              <a:rPr lang="ru-RU" sz="1400" dirty="0"/>
              <a:t>  </a:t>
            </a:r>
          </a:p>
          <a:p>
            <a:r>
              <a:rPr lang="ru-RU" sz="1400" dirty="0" smtClean="0"/>
              <a:t>	</a:t>
            </a:r>
            <a:r>
              <a:rPr lang="ru-RU" sz="1400" dirty="0" err="1" smtClean="0"/>
              <a:t>W</a:t>
            </a:r>
            <a:r>
              <a:rPr lang="ru-RU" sz="1400" baseline="-25000" dirty="0" err="1" smtClean="0"/>
              <a:t>д</a:t>
            </a:r>
            <a:r>
              <a:rPr lang="ru-RU" sz="1400" dirty="0" smtClean="0"/>
              <a:t> </a:t>
            </a:r>
            <a:r>
              <a:rPr lang="ru-RU" sz="1400" dirty="0"/>
              <a:t>=</a:t>
            </a:r>
            <a:r>
              <a:rPr lang="ru-RU" sz="1400" dirty="0" smtClean="0"/>
              <a:t>0,75 </a:t>
            </a:r>
            <a:r>
              <a:rPr lang="ru-RU" sz="1400" dirty="0"/>
              <a:t>х 356,5 х 1,302 х 1 х </a:t>
            </a:r>
            <a:r>
              <a:rPr lang="ru-RU" sz="1400" dirty="0" smtClean="0"/>
              <a:t>1=348 </a:t>
            </a:r>
            <a:r>
              <a:rPr lang="ru-RU" sz="1400" dirty="0"/>
              <a:t>руб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ru-RU" sz="1400" dirty="0" smtClean="0"/>
              <a:t>Госпошлина за оформление лицензии на розничную продажу алкогольной продукции при оказании услуг общественного питания – 65 000 руб. </a:t>
            </a:r>
          </a:p>
          <a:p>
            <a:r>
              <a:rPr lang="ru-RU" b="1" dirty="0"/>
              <a:t> 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0602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674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974" y="209425"/>
            <a:ext cx="7986825" cy="611833"/>
          </a:xfrm>
          <a:prstGeom prst="rect">
            <a:avLst/>
          </a:prstGeom>
        </p:spPr>
        <p:txBody>
          <a:bodyPr vert="horz" wrap="square" lIns="0" tIns="85216" rIns="0" bIns="0" rtlCol="0">
            <a:spAutoFit/>
          </a:bodyPr>
          <a:lstStyle/>
          <a:p>
            <a:pPr marL="12700">
              <a:lnSpc>
                <a:spcPts val="4065"/>
              </a:lnSpc>
              <a:spcBef>
                <a:spcPts val="100"/>
              </a:spcBef>
            </a:pPr>
            <a:r>
              <a:rPr lang="ru-RU" dirty="0"/>
              <a:t>ОЦЕНКА СТАНДАРТНЫХ ИЗДЕРЖЕК</a:t>
            </a:r>
            <a:endParaRPr sz="2150" dirty="0">
              <a:latin typeface="Bebas Neue Book"/>
              <a:cs typeface="Bebas Neue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3" y="511157"/>
            <a:ext cx="1810385" cy="4222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xfrm>
            <a:off x="11582400" y="6440216"/>
            <a:ext cx="357982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18</a:t>
            </a:fld>
            <a:endParaRPr spc="5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1674" y="1752600"/>
            <a:ext cx="1155022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Информационные издержки субъекта предпринимательской деятельности при получении лицензии</a:t>
            </a:r>
            <a:endParaRPr lang="ru-RU" sz="1400" dirty="0" smtClean="0">
              <a:effectLst/>
            </a:endParaRPr>
          </a:p>
          <a:p>
            <a:r>
              <a:rPr lang="ru-RU" sz="1400" b="1" dirty="0" smtClean="0"/>
              <a:t>2.Издержки, связанные с приобретениями:</a:t>
            </a:r>
            <a:endParaRPr lang="ru-RU" sz="1400" dirty="0" smtClean="0">
              <a:effectLst/>
            </a:endParaRPr>
          </a:p>
          <a:p>
            <a:r>
              <a:rPr lang="ru-RU" sz="1400" dirty="0" smtClean="0"/>
              <a:t>Сумма </a:t>
            </a:r>
            <a:r>
              <a:rPr lang="ru-RU" sz="1400" dirty="0"/>
              <a:t>затрат на каждое из приобретений, необходимых для выполнения требования (</a:t>
            </a:r>
            <a:r>
              <a:rPr lang="ru-RU" sz="1400" dirty="0" err="1"/>
              <a:t>A</a:t>
            </a:r>
            <a:r>
              <a:rPr lang="ru-RU" sz="1400" baseline="-25000" dirty="0" err="1"/>
              <a:t>от</a:t>
            </a:r>
            <a:r>
              <a:rPr lang="ru-RU" sz="1400" dirty="0"/>
              <a:t>) (рублей), рассчитывается по формуле:</a:t>
            </a:r>
          </a:p>
          <a:p>
            <a:r>
              <a:rPr lang="ru-RU" sz="1400" dirty="0" smtClean="0"/>
              <a:t>	</a:t>
            </a:r>
            <a:r>
              <a:rPr lang="ru-RU" sz="1400" dirty="0" err="1" smtClean="0"/>
              <a:t>A</a:t>
            </a:r>
            <a:r>
              <a:rPr lang="ru-RU" sz="1400" baseline="-25000" dirty="0" err="1" smtClean="0"/>
              <a:t>от</a:t>
            </a:r>
            <a:r>
              <a:rPr lang="ru-RU" sz="1400" dirty="0" smtClean="0"/>
              <a:t> </a:t>
            </a:r>
            <a:r>
              <a:rPr lang="ru-RU" sz="1400" dirty="0"/>
              <a:t>= MP x Q x </a:t>
            </a:r>
            <a:r>
              <a:rPr lang="ru-RU" sz="1400" dirty="0" err="1"/>
              <a:t>fп</a:t>
            </a:r>
            <a:r>
              <a:rPr lang="ru-RU" sz="1400" dirty="0"/>
              <a:t> x q,</a:t>
            </a:r>
          </a:p>
          <a:p>
            <a:r>
              <a:rPr lang="ru-RU" sz="1400" dirty="0"/>
              <a:t>где:</a:t>
            </a:r>
          </a:p>
          <a:p>
            <a:r>
              <a:rPr lang="ru-RU" sz="1400" dirty="0"/>
              <a:t>MP – средняя цена на соответствующий товар, работу или услугу (рублей);</a:t>
            </a:r>
          </a:p>
          <a:p>
            <a:r>
              <a:rPr lang="ru-RU" sz="1400" dirty="0"/>
              <a:t>Q – количество единиц товара, работ или услуг одного вида в одном приобретении (единиц);</a:t>
            </a:r>
          </a:p>
          <a:p>
            <a:r>
              <a:rPr lang="ru-RU" sz="1400" dirty="0" err="1"/>
              <a:t>F</a:t>
            </a:r>
            <a:r>
              <a:rPr lang="ru-RU" sz="1400" baseline="-25000" dirty="0" err="1"/>
              <a:t>п</a:t>
            </a:r>
            <a:r>
              <a:rPr lang="ru-RU" sz="1400" dirty="0"/>
              <a:t> – частота осуществления приобретений, включая приобретение оборудования (</a:t>
            </a:r>
            <a:r>
              <a:rPr lang="ru-RU" sz="1400" dirty="0" err="1"/>
              <a:t>fпо</a:t>
            </a:r>
            <a:r>
              <a:rPr lang="ru-RU" sz="1400" dirty="0"/>
              <a:t>) и приобретение работ, услуг (</a:t>
            </a:r>
            <a:r>
              <a:rPr lang="ru-RU" sz="1400" dirty="0" err="1"/>
              <a:t>fпу</a:t>
            </a:r>
            <a:r>
              <a:rPr lang="ru-RU" sz="1400" dirty="0"/>
              <a:t>) (раз);</a:t>
            </a:r>
          </a:p>
          <a:p>
            <a:r>
              <a:rPr lang="ru-RU" sz="1400" dirty="0"/>
              <a:t>q – численность объектов расчета в совокупности (группе) объектов расчета.</a:t>
            </a:r>
          </a:p>
          <a:p>
            <a:r>
              <a:rPr lang="ru-RU" sz="1400" dirty="0"/>
              <a:t>Осуществлена выборка коммерческих предложений на изготовление вывески. </a:t>
            </a:r>
          </a:p>
          <a:p>
            <a:r>
              <a:rPr lang="ru-RU" sz="1400" dirty="0"/>
              <a:t>По предложениям рекламных агентств: «Креативные технологии», «Пиар Медиа», «ПСР» стоимость изготовления вывески размером 2,5 х 0,5 м составляет от 1 521 руб. до 2 600 руб. за </a:t>
            </a:r>
            <a:r>
              <a:rPr lang="ru-RU" sz="1400" dirty="0" err="1"/>
              <a:t>кв.м</a:t>
            </a:r>
            <a:r>
              <a:rPr lang="ru-RU" sz="1400" dirty="0"/>
              <a:t>. Таким образом, средняя цена 2600 руб. х 1.25 </a:t>
            </a:r>
            <a:r>
              <a:rPr lang="ru-RU" sz="1400" dirty="0" err="1"/>
              <a:t>кв.м</a:t>
            </a:r>
            <a:r>
              <a:rPr lang="ru-RU" sz="1400" dirty="0"/>
              <a:t> =3 250 </a:t>
            </a:r>
            <a:r>
              <a:rPr lang="ru-RU" sz="1400" dirty="0" smtClean="0"/>
              <a:t>руб.</a:t>
            </a:r>
            <a:endParaRPr lang="ru-RU" sz="1400" dirty="0"/>
          </a:p>
          <a:p>
            <a:r>
              <a:rPr lang="ru-RU" sz="1400" dirty="0"/>
              <a:t>Количество единиц товара  – 1 </a:t>
            </a:r>
          </a:p>
          <a:p>
            <a:r>
              <a:rPr lang="ru-RU" sz="1400" dirty="0"/>
              <a:t>Частота осуществления приобретений – 1</a:t>
            </a:r>
          </a:p>
          <a:p>
            <a:r>
              <a:rPr lang="ru-RU" sz="1400" dirty="0"/>
              <a:t>Численность объектов расчета – 1</a:t>
            </a:r>
          </a:p>
          <a:p>
            <a:r>
              <a:rPr lang="ru-RU" sz="1400" dirty="0" smtClean="0"/>
              <a:t>	</a:t>
            </a:r>
            <a:r>
              <a:rPr lang="ru-RU" sz="1400" dirty="0" err="1" smtClean="0"/>
              <a:t>A</a:t>
            </a:r>
            <a:r>
              <a:rPr lang="ru-RU" sz="1400" baseline="-25000" dirty="0" err="1" smtClean="0"/>
              <a:t>от</a:t>
            </a:r>
            <a:r>
              <a:rPr lang="ru-RU" sz="1400" dirty="0"/>
              <a:t>    = </a:t>
            </a:r>
            <a:r>
              <a:rPr lang="ru-RU" sz="1400" dirty="0" smtClean="0"/>
              <a:t>3 250 </a:t>
            </a:r>
            <a:r>
              <a:rPr lang="ru-RU" sz="1400" dirty="0"/>
              <a:t>(руб.) х 1 х 1 х 1 = 3 250 руб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Стоимость 1 листа бумаги, картридж</a:t>
            </a:r>
            <a:r>
              <a:rPr lang="en-US" sz="1400" dirty="0" smtClean="0"/>
              <a:t>, </a:t>
            </a:r>
            <a:r>
              <a:rPr lang="ru-RU" sz="1400" dirty="0" smtClean="0"/>
              <a:t>амортизационные расходы составляет 1,3 руб.</a:t>
            </a:r>
            <a:endParaRPr lang="ru-RU" sz="1400" dirty="0"/>
          </a:p>
          <a:p>
            <a:r>
              <a:rPr lang="ru-RU" sz="1400" dirty="0" smtClean="0"/>
              <a:t>                  </a:t>
            </a:r>
            <a:r>
              <a:rPr lang="ru-RU" sz="1400" dirty="0" err="1" smtClean="0"/>
              <a:t>A</a:t>
            </a:r>
            <a:r>
              <a:rPr lang="ru-RU" sz="1400" baseline="-25000" dirty="0" err="1" smtClean="0"/>
              <a:t>от</a:t>
            </a:r>
            <a:r>
              <a:rPr lang="ru-RU" sz="1400" dirty="0" smtClean="0"/>
              <a:t> = </a:t>
            </a:r>
            <a:r>
              <a:rPr lang="en-US" sz="1400" dirty="0" smtClean="0"/>
              <a:t>1,3</a:t>
            </a:r>
            <a:r>
              <a:rPr lang="ru-RU" sz="1400" dirty="0" smtClean="0"/>
              <a:t> рубля х 15 х 1 х 1 = 19,5 руб.</a:t>
            </a:r>
            <a:endParaRPr lang="ru-RU" sz="1400" dirty="0" smtClean="0">
              <a:effectLst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50863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674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974" y="209425"/>
            <a:ext cx="7986825" cy="611833"/>
          </a:xfrm>
          <a:prstGeom prst="rect">
            <a:avLst/>
          </a:prstGeom>
        </p:spPr>
        <p:txBody>
          <a:bodyPr vert="horz" wrap="square" lIns="0" tIns="85216" rIns="0" bIns="0" rtlCol="0">
            <a:spAutoFit/>
          </a:bodyPr>
          <a:lstStyle/>
          <a:p>
            <a:pPr marL="12700">
              <a:lnSpc>
                <a:spcPts val="4065"/>
              </a:lnSpc>
              <a:spcBef>
                <a:spcPts val="100"/>
              </a:spcBef>
            </a:pPr>
            <a:r>
              <a:rPr lang="ru-RU" dirty="0"/>
              <a:t>ОЦЕНКА СТАНДАРТНЫХ ИЗДЕРЖЕК</a:t>
            </a:r>
            <a:endParaRPr sz="2150" dirty="0">
              <a:latin typeface="Bebas Neue Book"/>
              <a:cs typeface="Bebas Neue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3" y="511157"/>
            <a:ext cx="1810385" cy="4222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xfrm>
            <a:off x="11674044" y="6440216"/>
            <a:ext cx="26633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19</a:t>
            </a:fld>
            <a:endParaRPr spc="5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1674" y="1752600"/>
            <a:ext cx="115502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стоимость проезда составляет 450 рублей и 120 минут в одну сторону (из условного центра муниципального образования до г. Самара).</a:t>
            </a:r>
            <a:endPara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расчета учтем поездку туда и обратно – 900 рублей и 240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 (4 часа).</a:t>
            </a:r>
            <a:endPara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сотрудника на поездку составляет: </a:t>
            </a:r>
            <a:endPara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w x k x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q,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затраты рабочего времени, необходимого на выполнение действия (человеко-часов);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- средняя стоимость часа работы работников, занятых выполнением действия (рублей);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- коэффициент налоговых отчислений и иных обязательных платежей, связанных с оплатой труда штатных работников (единиц), размер которого в общем случае принимается равным 1,302;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частота выполнения действия j-м году (раз);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- численность объектов расчета в совокупности (группе) объектов расчета.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в Самарской области 58 461 рублей (по данным территориального органа   Федеральной службы государственной статистики по Самарской области за    январь – март 2024 года),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количество рабочих часов в месяц 164. Следовательно, стоимость заработной платы сотрудника (чел./час) составляет 356,5 рубля (1 мин. – 6 рублей).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=(4 х 356,5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1,302 х 1 х 1) +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2 754,6 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общая сумма издержек, связанных с приобретением равна 3 250 руб. + 2 754,6 руб. + 19,5 руб.  = 6 024,1 руб.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субъект предпринимательской деятельности при получении лицензии несет следующие издержки: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65 000 руб. + 348 руб.+ 6 024,1 руб. = 71 372,1 руб.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174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448443" y="388382"/>
            <a:ext cx="316230" cy="542290"/>
            <a:chOff x="10448443" y="388382"/>
            <a:chExt cx="316230" cy="542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8" y="560603"/>
              <a:ext cx="32054" cy="65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719572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596599" y="482343"/>
            <a:ext cx="297815" cy="558165"/>
            <a:chOff x="10596599" y="482343"/>
            <a:chExt cx="297815" cy="5581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1" y="535508"/>
              <a:ext cx="11620" cy="121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8" y="482343"/>
              <a:ext cx="284635" cy="5576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7" y="981849"/>
              <a:ext cx="6299" cy="24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4" y="930335"/>
              <a:ext cx="73444" cy="782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2" y="980769"/>
              <a:ext cx="27698" cy="149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0428784" y="512848"/>
            <a:ext cx="96520" cy="54610"/>
            <a:chOff x="10428784" y="512848"/>
            <a:chExt cx="96520" cy="5461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9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4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298880" y="421251"/>
            <a:ext cx="452120" cy="619125"/>
            <a:chOff x="10298880" y="421251"/>
            <a:chExt cx="452120" cy="61912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3" y="511157"/>
            <a:ext cx="1810385" cy="4222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 dirty="0">
              <a:latin typeface="Cera Pro Medium"/>
              <a:cs typeface="Cera Pro Medium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674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318975" y="209425"/>
            <a:ext cx="8102738" cy="788768"/>
          </a:xfrm>
          <a:prstGeom prst="rect">
            <a:avLst/>
          </a:prstGeom>
        </p:spPr>
        <p:txBody>
          <a:bodyPr vert="horz" wrap="square" lIns="0" tIns="262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/>
              <a:t>ОЦЕНКА СТАНДАРТНЫХ ИЗДЕРЖЕК</a:t>
            </a:r>
            <a:endParaRPr spc="-10" dirty="0"/>
          </a:p>
        </p:txBody>
      </p:sp>
      <p:sp>
        <p:nvSpPr>
          <p:cNvPr id="57" name="object 57"/>
          <p:cNvSpPr txBox="1"/>
          <p:nvPr/>
        </p:nvSpPr>
        <p:spPr>
          <a:xfrm>
            <a:off x="679839" y="2269270"/>
            <a:ext cx="5261016" cy="27308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5"/>
              </a:spcBef>
            </a:pPr>
            <a:endParaRPr lang="en-US" sz="1950" dirty="0" smtClean="0">
              <a:solidFill>
                <a:srgbClr val="185292"/>
              </a:solidFill>
              <a:latin typeface="Cera Pro Medium"/>
              <a:cs typeface="Cera Pro Medium"/>
            </a:endParaRPr>
          </a:p>
          <a:p>
            <a:pPr marL="12700" algn="l">
              <a:lnSpc>
                <a:spcPct val="100000"/>
              </a:lnSpc>
              <a:spcBef>
                <a:spcPts val="135"/>
              </a:spcBef>
            </a:pPr>
            <a:r>
              <a:rPr lang="ru-RU" sz="1950" dirty="0" smtClean="0">
                <a:solidFill>
                  <a:srgbClr val="185292"/>
                </a:solidFill>
                <a:latin typeface="Cera Pro Medium"/>
                <a:cs typeface="Cera Pro Medium"/>
              </a:rPr>
              <a:t>08.04.2024 вступил в силу приказ Минэкономразвития </a:t>
            </a:r>
            <a:r>
              <a:rPr lang="ru-RU" sz="1950" dirty="0">
                <a:solidFill>
                  <a:srgbClr val="185292"/>
                </a:solidFill>
                <a:latin typeface="Cera Pro Medium"/>
                <a:cs typeface="Cera Pro Medium"/>
              </a:rPr>
              <a:t>России </a:t>
            </a:r>
            <a:r>
              <a:rPr lang="ru-RU" sz="1950" dirty="0" smtClean="0">
                <a:solidFill>
                  <a:srgbClr val="185292"/>
                </a:solidFill>
                <a:latin typeface="Cera Pro Medium"/>
                <a:cs typeface="Cera Pro Medium"/>
              </a:rPr>
              <a:t>от 01.02.2024 № 54 «Об утверждении методики </a:t>
            </a:r>
            <a:r>
              <a:rPr lang="ru-RU" sz="1950" dirty="0">
                <a:solidFill>
                  <a:srgbClr val="185292"/>
                </a:solidFill>
                <a:latin typeface="Cera Pro Medium"/>
                <a:cs typeface="Cera Pro Medium"/>
              </a:rPr>
              <a:t>оценки стандартных </a:t>
            </a:r>
            <a:r>
              <a:rPr lang="ru-RU" sz="1950" dirty="0" smtClean="0">
                <a:solidFill>
                  <a:srgbClr val="185292"/>
                </a:solidFill>
                <a:latin typeface="Cera Pro Medium"/>
                <a:cs typeface="Cera Pro Medium"/>
              </a:rPr>
              <a:t>издержек субъектов предпринимательской и иной экономической деятельности, возникающих в связи с исполнением требований регулирования»</a:t>
            </a:r>
            <a:endParaRPr sz="1950" dirty="0">
              <a:solidFill>
                <a:srgbClr val="185292"/>
              </a:solidFill>
              <a:latin typeface="Cera Pro Medium"/>
              <a:cs typeface="Cera Pro Medium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53066" y="6109570"/>
            <a:ext cx="3833495" cy="2398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0" dirty="0">
                <a:solidFill>
                  <a:schemeClr val="bg1"/>
                </a:solidFill>
                <a:latin typeface="Cera Pro Light"/>
                <a:cs typeface="Cera Pro Light"/>
              </a:rPr>
              <a:t>Дополнительная</a:t>
            </a:r>
            <a:r>
              <a:rPr sz="1450" b="0" spc="200" dirty="0">
                <a:solidFill>
                  <a:schemeClr val="bg1"/>
                </a:solidFill>
                <a:latin typeface="Cera Pro Light"/>
                <a:cs typeface="Cera Pro Light"/>
              </a:rPr>
              <a:t> </a:t>
            </a:r>
            <a:r>
              <a:rPr sz="1450" b="0" dirty="0">
                <a:solidFill>
                  <a:schemeClr val="bg1"/>
                </a:solidFill>
                <a:latin typeface="Cera Pro Light"/>
                <a:cs typeface="Cera Pro Light"/>
              </a:rPr>
              <a:t>поясняющая</a:t>
            </a:r>
            <a:r>
              <a:rPr sz="1450" b="0" spc="204" dirty="0">
                <a:solidFill>
                  <a:schemeClr val="bg1"/>
                </a:solidFill>
                <a:latin typeface="Cera Pro Light"/>
                <a:cs typeface="Cera Pro Light"/>
              </a:rPr>
              <a:t> </a:t>
            </a:r>
            <a:r>
              <a:rPr sz="1450" b="0" spc="-10" dirty="0">
                <a:solidFill>
                  <a:schemeClr val="bg1"/>
                </a:solidFill>
                <a:latin typeface="Cera Pro Light"/>
                <a:cs typeface="Cera Pro Light"/>
              </a:rPr>
              <a:t>информация</a:t>
            </a:r>
            <a:endParaRPr sz="1450" dirty="0">
              <a:solidFill>
                <a:schemeClr val="bg1"/>
              </a:solidFill>
              <a:latin typeface="Cera Pro Light"/>
              <a:cs typeface="Cera Pro Ligh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629143" y="6109570"/>
            <a:ext cx="3833495" cy="2398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450" dirty="0">
                <a:solidFill>
                  <a:schemeClr val="bg1"/>
                </a:solidFill>
                <a:latin typeface="Cera Pro Light"/>
                <a:cs typeface="Cera Pro Light"/>
              </a:rPr>
              <a:t>Дополнительная поясняющая информация</a:t>
            </a:r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2</a:t>
            </a:fld>
            <a:endParaRPr spc="5" dirty="0"/>
          </a:p>
        </p:txBody>
      </p:sp>
      <p:pic>
        <p:nvPicPr>
          <p:cNvPr id="1027" name="Рисунок 1" descr="http://qrcoder.ru/code/?http%3A%2F%2Fpublication.pravo.gov.ru%2Fdocument%2F0001202403280012&amp;4&amp;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703487"/>
            <a:ext cx="2443149" cy="244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349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/>
          <p:nvPr/>
        </p:nvSpPr>
        <p:spPr>
          <a:xfrm>
            <a:off x="1266413" y="744869"/>
            <a:ext cx="1910714" cy="4445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sz="95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50" b="0" spc="13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5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5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5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5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5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5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5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50" b="0" spc="10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5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50" dirty="0">
              <a:latin typeface="Cera Pro Medium"/>
              <a:cs typeface="Cera Pro Medium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278099" y="496442"/>
            <a:ext cx="4914265" cy="5990590"/>
            <a:chOff x="7278099" y="496442"/>
            <a:chExt cx="4914265" cy="5990590"/>
          </a:xfrm>
        </p:grpSpPr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8099" y="558069"/>
              <a:ext cx="4913901" cy="56769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2367" y="496442"/>
              <a:ext cx="3892733" cy="5990041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559196" y="6071852"/>
            <a:ext cx="1117203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0" dirty="0" smtClean="0">
                <a:solidFill>
                  <a:srgbClr val="1D1D1B"/>
                </a:solidFill>
                <a:latin typeface="Bebas Neue Book"/>
                <a:cs typeface="Bebas Neue Book"/>
              </a:rPr>
              <a:t>202</a:t>
            </a:r>
            <a:r>
              <a:rPr lang="ru-RU" sz="3000" spc="-20" dirty="0" smtClean="0">
                <a:solidFill>
                  <a:srgbClr val="1D1D1B"/>
                </a:solidFill>
                <a:latin typeface="Bebas Neue Book"/>
                <a:cs typeface="Bebas Neue Book"/>
              </a:rPr>
              <a:t>4</a:t>
            </a:r>
            <a:endParaRPr sz="3000" dirty="0">
              <a:latin typeface="Bebas Neue Book"/>
              <a:cs typeface="Bebas Neue Boo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4736" y="2362330"/>
            <a:ext cx="7075264" cy="1419619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12700" marR="5080">
              <a:lnSpc>
                <a:spcPts val="9500"/>
              </a:lnSpc>
              <a:spcBef>
                <a:spcPts val="1570"/>
              </a:spcBef>
            </a:pPr>
            <a:r>
              <a:rPr sz="3400" b="1" spc="-10" dirty="0">
                <a:solidFill>
                  <a:srgbClr val="185292"/>
                </a:solidFill>
                <a:latin typeface="Bebas Neue Bold"/>
                <a:cs typeface="Bebas Neue Bold"/>
              </a:rPr>
              <a:t>БЛАГОДАРЮ </a:t>
            </a:r>
            <a:r>
              <a:rPr sz="3400" b="1" dirty="0">
                <a:solidFill>
                  <a:srgbClr val="185292"/>
                </a:solidFill>
                <a:latin typeface="Bebas Neue Bold"/>
                <a:cs typeface="Bebas Neue Bold"/>
              </a:rPr>
              <a:t>ЗА </a:t>
            </a:r>
            <a:r>
              <a:rPr sz="3400" b="1" spc="-10" dirty="0">
                <a:solidFill>
                  <a:srgbClr val="185292"/>
                </a:solidFill>
                <a:latin typeface="Bebas Neue Bold"/>
                <a:cs typeface="Bebas Neue Bold"/>
              </a:rPr>
              <a:t>ВНИМАНИЕ!</a:t>
            </a:r>
            <a:endParaRPr sz="3400" dirty="0">
              <a:latin typeface="Bebas Neue Bold"/>
              <a:cs typeface="Bebas Neue Bold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89503" y="1639586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20">
                <a:moveTo>
                  <a:pt x="0" y="0"/>
                </a:moveTo>
                <a:lnTo>
                  <a:pt x="1353591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5858" y="5852771"/>
            <a:ext cx="1958975" cy="0"/>
          </a:xfrm>
          <a:custGeom>
            <a:avLst/>
            <a:gdLst/>
            <a:ahLst/>
            <a:cxnLst/>
            <a:rect l="l" t="t" r="r" b="b"/>
            <a:pathLst>
              <a:path w="1958975">
                <a:moveTo>
                  <a:pt x="0" y="0"/>
                </a:moveTo>
                <a:lnTo>
                  <a:pt x="1958873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6"/>
          <p:cNvGrpSpPr/>
          <p:nvPr/>
        </p:nvGrpSpPr>
        <p:grpSpPr>
          <a:xfrm>
            <a:off x="581798" y="558069"/>
            <a:ext cx="629285" cy="688340"/>
            <a:chOff x="2228689" y="511439"/>
            <a:chExt cx="629285" cy="688340"/>
          </a:xfrm>
        </p:grpSpPr>
        <p:pic>
          <p:nvPicPr>
            <p:cNvPr id="45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6669" y="511439"/>
              <a:ext cx="313690" cy="572700"/>
            </a:xfrm>
            <a:prstGeom prst="rect">
              <a:avLst/>
            </a:prstGeom>
          </p:spPr>
        </p:pic>
        <p:pic>
          <p:nvPicPr>
            <p:cNvPr id="46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9120" y="693369"/>
              <a:ext cx="33845" cy="6921"/>
            </a:xfrm>
            <a:prstGeom prst="rect">
              <a:avLst/>
            </a:prstGeom>
          </p:spPr>
        </p:pic>
        <p:sp>
          <p:nvSpPr>
            <p:cNvPr id="47" name="object 9"/>
            <p:cNvSpPr/>
            <p:nvPr/>
          </p:nvSpPr>
          <p:spPr>
            <a:xfrm>
              <a:off x="2673055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22224" y="0"/>
                  </a:moveTo>
                  <a:lnTo>
                    <a:pt x="1435" y="14020"/>
                  </a:lnTo>
                  <a:lnTo>
                    <a:pt x="0" y="16992"/>
                  </a:lnTo>
                  <a:lnTo>
                    <a:pt x="304" y="17500"/>
                  </a:lnTo>
                  <a:lnTo>
                    <a:pt x="520" y="17792"/>
                  </a:lnTo>
                  <a:lnTo>
                    <a:pt x="8039" y="30454"/>
                  </a:lnTo>
                  <a:lnTo>
                    <a:pt x="18580" y="31203"/>
                  </a:lnTo>
                  <a:lnTo>
                    <a:pt x="25742" y="26377"/>
                  </a:lnTo>
                  <a:lnTo>
                    <a:pt x="34353" y="22898"/>
                  </a:lnTo>
                  <a:lnTo>
                    <a:pt x="37325" y="21755"/>
                  </a:lnTo>
                  <a:lnTo>
                    <a:pt x="36906" y="21717"/>
                  </a:lnTo>
                  <a:lnTo>
                    <a:pt x="35648" y="21399"/>
                  </a:lnTo>
                  <a:lnTo>
                    <a:pt x="33286" y="20459"/>
                  </a:lnTo>
                  <a:lnTo>
                    <a:pt x="22910" y="15824"/>
                  </a:lnTo>
                  <a:lnTo>
                    <a:pt x="23228" y="2387"/>
                  </a:lnTo>
                  <a:lnTo>
                    <a:pt x="23329" y="2082"/>
                  </a:lnTo>
                  <a:lnTo>
                    <a:pt x="23274" y="533"/>
                  </a:lnTo>
                  <a:lnTo>
                    <a:pt x="22948" y="177"/>
                  </a:lnTo>
                  <a:lnTo>
                    <a:pt x="22224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0"/>
            <p:cNvSpPr/>
            <p:nvPr/>
          </p:nvSpPr>
          <p:spPr>
            <a:xfrm>
              <a:off x="262125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419" y="48958"/>
                  </a:moveTo>
                  <a:lnTo>
                    <a:pt x="1054" y="49390"/>
                  </a:lnTo>
                  <a:lnTo>
                    <a:pt x="660" y="49987"/>
                  </a:lnTo>
                  <a:lnTo>
                    <a:pt x="0" y="51092"/>
                  </a:lnTo>
                  <a:lnTo>
                    <a:pt x="9737" y="55077"/>
                  </a:lnTo>
                  <a:lnTo>
                    <a:pt x="19010" y="55954"/>
                  </a:lnTo>
                  <a:lnTo>
                    <a:pt x="26080" y="55276"/>
                  </a:lnTo>
                  <a:lnTo>
                    <a:pt x="29034" y="54635"/>
                  </a:lnTo>
                  <a:lnTo>
                    <a:pt x="32582" y="53149"/>
                  </a:lnTo>
                  <a:lnTo>
                    <a:pt x="15398" y="53136"/>
                  </a:lnTo>
                  <a:lnTo>
                    <a:pt x="8928" y="53098"/>
                  </a:lnTo>
                  <a:lnTo>
                    <a:pt x="2481" y="48996"/>
                  </a:lnTo>
                  <a:lnTo>
                    <a:pt x="639" y="48983"/>
                  </a:lnTo>
                  <a:lnTo>
                    <a:pt x="419" y="48958"/>
                  </a:lnTo>
                  <a:close/>
                </a:path>
                <a:path w="99694" h="56515">
                  <a:moveTo>
                    <a:pt x="33993" y="52565"/>
                  </a:moveTo>
                  <a:lnTo>
                    <a:pt x="23088" y="52565"/>
                  </a:lnTo>
                  <a:lnTo>
                    <a:pt x="17627" y="53149"/>
                  </a:lnTo>
                  <a:lnTo>
                    <a:pt x="32582" y="53149"/>
                  </a:lnTo>
                  <a:lnTo>
                    <a:pt x="33993" y="52565"/>
                  </a:lnTo>
                  <a:close/>
                </a:path>
                <a:path w="99694" h="56515">
                  <a:moveTo>
                    <a:pt x="17749" y="53136"/>
                  </a:moveTo>
                  <a:close/>
                </a:path>
                <a:path w="99694" h="56515">
                  <a:moveTo>
                    <a:pt x="51828" y="0"/>
                  </a:moveTo>
                  <a:lnTo>
                    <a:pt x="50101" y="952"/>
                  </a:lnTo>
                  <a:lnTo>
                    <a:pt x="37906" y="4600"/>
                  </a:lnTo>
                  <a:lnTo>
                    <a:pt x="31548" y="7894"/>
                  </a:lnTo>
                  <a:lnTo>
                    <a:pt x="28964" y="12705"/>
                  </a:lnTo>
                  <a:lnTo>
                    <a:pt x="28092" y="20904"/>
                  </a:lnTo>
                  <a:lnTo>
                    <a:pt x="21497" y="35381"/>
                  </a:lnTo>
                  <a:lnTo>
                    <a:pt x="14197" y="43786"/>
                  </a:lnTo>
                  <a:lnTo>
                    <a:pt x="7427" y="47757"/>
                  </a:lnTo>
                  <a:lnTo>
                    <a:pt x="2425" y="48933"/>
                  </a:lnTo>
                  <a:lnTo>
                    <a:pt x="9524" y="53098"/>
                  </a:lnTo>
                  <a:lnTo>
                    <a:pt x="17749" y="53136"/>
                  </a:lnTo>
                  <a:lnTo>
                    <a:pt x="23088" y="52565"/>
                  </a:lnTo>
                  <a:lnTo>
                    <a:pt x="33993" y="52565"/>
                  </a:lnTo>
                  <a:lnTo>
                    <a:pt x="50520" y="31584"/>
                  </a:lnTo>
                  <a:lnTo>
                    <a:pt x="51059" y="29730"/>
                  </a:lnTo>
                  <a:lnTo>
                    <a:pt x="51625" y="28244"/>
                  </a:lnTo>
                  <a:lnTo>
                    <a:pt x="52053" y="28244"/>
                  </a:lnTo>
                  <a:lnTo>
                    <a:pt x="52933" y="26555"/>
                  </a:lnTo>
                  <a:lnTo>
                    <a:pt x="53884" y="23850"/>
                  </a:lnTo>
                  <a:lnTo>
                    <a:pt x="54038" y="23482"/>
                  </a:lnTo>
                  <a:lnTo>
                    <a:pt x="60439" y="13703"/>
                  </a:lnTo>
                  <a:lnTo>
                    <a:pt x="72389" y="11976"/>
                  </a:lnTo>
                  <a:lnTo>
                    <a:pt x="73926" y="11658"/>
                  </a:lnTo>
                  <a:lnTo>
                    <a:pt x="78730" y="11658"/>
                  </a:lnTo>
                  <a:lnTo>
                    <a:pt x="76551" y="9258"/>
                  </a:lnTo>
                  <a:lnTo>
                    <a:pt x="70281" y="9258"/>
                  </a:lnTo>
                  <a:lnTo>
                    <a:pt x="61252" y="6324"/>
                  </a:lnTo>
                  <a:lnTo>
                    <a:pt x="53873" y="1752"/>
                  </a:lnTo>
                  <a:lnTo>
                    <a:pt x="51828" y="0"/>
                  </a:lnTo>
                  <a:close/>
                </a:path>
                <a:path w="99694" h="56515">
                  <a:moveTo>
                    <a:pt x="1663" y="48475"/>
                  </a:moveTo>
                  <a:lnTo>
                    <a:pt x="1320" y="48983"/>
                  </a:lnTo>
                  <a:lnTo>
                    <a:pt x="749" y="48996"/>
                  </a:lnTo>
                  <a:lnTo>
                    <a:pt x="2481" y="48996"/>
                  </a:lnTo>
                  <a:lnTo>
                    <a:pt x="1663" y="48475"/>
                  </a:lnTo>
                  <a:close/>
                </a:path>
                <a:path w="99694" h="56515">
                  <a:moveTo>
                    <a:pt x="78730" y="11658"/>
                  </a:moveTo>
                  <a:lnTo>
                    <a:pt x="73926" y="11658"/>
                  </a:lnTo>
                  <a:lnTo>
                    <a:pt x="74739" y="11836"/>
                  </a:lnTo>
                  <a:lnTo>
                    <a:pt x="75323" y="12471"/>
                  </a:lnTo>
                  <a:lnTo>
                    <a:pt x="75222" y="13436"/>
                  </a:lnTo>
                  <a:lnTo>
                    <a:pt x="75031" y="14071"/>
                  </a:lnTo>
                  <a:lnTo>
                    <a:pt x="74688" y="28384"/>
                  </a:lnTo>
                  <a:lnTo>
                    <a:pt x="86537" y="32727"/>
                  </a:lnTo>
                  <a:lnTo>
                    <a:pt x="88823" y="33705"/>
                  </a:lnTo>
                  <a:lnTo>
                    <a:pt x="90919" y="33731"/>
                  </a:lnTo>
                  <a:lnTo>
                    <a:pt x="96164" y="31102"/>
                  </a:lnTo>
                  <a:lnTo>
                    <a:pt x="96296" y="30568"/>
                  </a:lnTo>
                  <a:lnTo>
                    <a:pt x="90373" y="30568"/>
                  </a:lnTo>
                  <a:lnTo>
                    <a:pt x="89179" y="30518"/>
                  </a:lnTo>
                  <a:lnTo>
                    <a:pt x="87600" y="29845"/>
                  </a:lnTo>
                  <a:lnTo>
                    <a:pt x="77812" y="26174"/>
                  </a:lnTo>
                  <a:lnTo>
                    <a:pt x="78029" y="17399"/>
                  </a:lnTo>
                  <a:lnTo>
                    <a:pt x="78041" y="14782"/>
                  </a:lnTo>
                  <a:lnTo>
                    <a:pt x="78892" y="11836"/>
                  </a:lnTo>
                  <a:lnTo>
                    <a:pt x="78730" y="11658"/>
                  </a:lnTo>
                  <a:close/>
                </a:path>
                <a:path w="99694" h="56515">
                  <a:moveTo>
                    <a:pt x="96856" y="17424"/>
                  </a:moveTo>
                  <a:lnTo>
                    <a:pt x="91503" y="17424"/>
                  </a:lnTo>
                  <a:lnTo>
                    <a:pt x="92990" y="17729"/>
                  </a:lnTo>
                  <a:lnTo>
                    <a:pt x="95453" y="20497"/>
                  </a:lnTo>
                  <a:lnTo>
                    <a:pt x="94825" y="23926"/>
                  </a:lnTo>
                  <a:lnTo>
                    <a:pt x="94699" y="24523"/>
                  </a:lnTo>
                  <a:lnTo>
                    <a:pt x="94340" y="25717"/>
                  </a:lnTo>
                  <a:lnTo>
                    <a:pt x="94094" y="26708"/>
                  </a:lnTo>
                  <a:lnTo>
                    <a:pt x="93141" y="29184"/>
                  </a:lnTo>
                  <a:lnTo>
                    <a:pt x="90373" y="30568"/>
                  </a:lnTo>
                  <a:lnTo>
                    <a:pt x="96296" y="30568"/>
                  </a:lnTo>
                  <a:lnTo>
                    <a:pt x="97291" y="26555"/>
                  </a:lnTo>
                  <a:lnTo>
                    <a:pt x="99161" y="20078"/>
                  </a:lnTo>
                  <a:lnTo>
                    <a:pt x="96856" y="17424"/>
                  </a:lnTo>
                  <a:close/>
                </a:path>
                <a:path w="99694" h="56515">
                  <a:moveTo>
                    <a:pt x="52053" y="28244"/>
                  </a:moveTo>
                  <a:lnTo>
                    <a:pt x="51625" y="28244"/>
                  </a:lnTo>
                  <a:lnTo>
                    <a:pt x="51274" y="29184"/>
                  </a:lnTo>
                  <a:lnTo>
                    <a:pt x="50863" y="30530"/>
                  </a:lnTo>
                  <a:lnTo>
                    <a:pt x="52053" y="28244"/>
                  </a:lnTo>
                  <a:close/>
                </a:path>
                <a:path w="99694" h="56515">
                  <a:moveTo>
                    <a:pt x="92151" y="14211"/>
                  </a:moveTo>
                  <a:lnTo>
                    <a:pt x="88836" y="14719"/>
                  </a:lnTo>
                  <a:lnTo>
                    <a:pt x="88260" y="14871"/>
                  </a:lnTo>
                  <a:lnTo>
                    <a:pt x="85839" y="15595"/>
                  </a:lnTo>
                  <a:lnTo>
                    <a:pt x="84099" y="17399"/>
                  </a:lnTo>
                  <a:lnTo>
                    <a:pt x="80429" y="17945"/>
                  </a:lnTo>
                  <a:lnTo>
                    <a:pt x="78358" y="18110"/>
                  </a:lnTo>
                  <a:lnTo>
                    <a:pt x="78930" y="21450"/>
                  </a:lnTo>
                  <a:lnTo>
                    <a:pt x="80340" y="23926"/>
                  </a:lnTo>
                  <a:lnTo>
                    <a:pt x="81902" y="25717"/>
                  </a:lnTo>
                  <a:lnTo>
                    <a:pt x="85940" y="25349"/>
                  </a:lnTo>
                  <a:lnTo>
                    <a:pt x="85636" y="25044"/>
                  </a:lnTo>
                  <a:lnTo>
                    <a:pt x="85229" y="24523"/>
                  </a:lnTo>
                  <a:lnTo>
                    <a:pt x="86296" y="23850"/>
                  </a:lnTo>
                  <a:lnTo>
                    <a:pt x="85483" y="22580"/>
                  </a:lnTo>
                  <a:lnTo>
                    <a:pt x="85255" y="21513"/>
                  </a:lnTo>
                  <a:lnTo>
                    <a:pt x="86220" y="18986"/>
                  </a:lnTo>
                  <a:lnTo>
                    <a:pt x="88711" y="17945"/>
                  </a:lnTo>
                  <a:lnTo>
                    <a:pt x="89347" y="17767"/>
                  </a:lnTo>
                  <a:lnTo>
                    <a:pt x="91503" y="17424"/>
                  </a:lnTo>
                  <a:lnTo>
                    <a:pt x="96856" y="17424"/>
                  </a:lnTo>
                  <a:lnTo>
                    <a:pt x="94640" y="14871"/>
                  </a:lnTo>
                  <a:lnTo>
                    <a:pt x="92151" y="14211"/>
                  </a:lnTo>
                  <a:close/>
                </a:path>
                <a:path w="99694" h="56515">
                  <a:moveTo>
                    <a:pt x="78099" y="14581"/>
                  </a:moveTo>
                  <a:lnTo>
                    <a:pt x="78041" y="14782"/>
                  </a:lnTo>
                  <a:lnTo>
                    <a:pt x="78099" y="14581"/>
                  </a:lnTo>
                  <a:close/>
                </a:path>
                <a:path w="99694" h="56515">
                  <a:moveTo>
                    <a:pt x="78162" y="14363"/>
                  </a:moveTo>
                  <a:lnTo>
                    <a:pt x="78099" y="14581"/>
                  </a:lnTo>
                  <a:lnTo>
                    <a:pt x="78162" y="14363"/>
                  </a:lnTo>
                  <a:close/>
                </a:path>
                <a:path w="99694" h="56515">
                  <a:moveTo>
                    <a:pt x="74282" y="8432"/>
                  </a:moveTo>
                  <a:lnTo>
                    <a:pt x="71843" y="8953"/>
                  </a:lnTo>
                  <a:lnTo>
                    <a:pt x="71259" y="9042"/>
                  </a:lnTo>
                  <a:lnTo>
                    <a:pt x="70281" y="9258"/>
                  </a:lnTo>
                  <a:lnTo>
                    <a:pt x="76551" y="9258"/>
                  </a:lnTo>
                  <a:lnTo>
                    <a:pt x="76136" y="8801"/>
                  </a:lnTo>
                  <a:lnTo>
                    <a:pt x="74282" y="8432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1"/>
            <p:cNvSpPr/>
            <p:nvPr/>
          </p:nvSpPr>
          <p:spPr>
            <a:xfrm>
              <a:off x="2700616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8966" y="15722"/>
                  </a:moveTo>
                  <a:lnTo>
                    <a:pt x="8382" y="15595"/>
                  </a:lnTo>
                  <a:lnTo>
                    <a:pt x="7785" y="15405"/>
                  </a:lnTo>
                  <a:lnTo>
                    <a:pt x="7162" y="15138"/>
                  </a:lnTo>
                  <a:lnTo>
                    <a:pt x="3251" y="13703"/>
                  </a:lnTo>
                  <a:lnTo>
                    <a:pt x="0" y="9829"/>
                  </a:lnTo>
                  <a:lnTo>
                    <a:pt x="1612" y="11950"/>
                  </a:lnTo>
                  <a:lnTo>
                    <a:pt x="5067" y="15773"/>
                  </a:lnTo>
                  <a:lnTo>
                    <a:pt x="8966" y="15722"/>
                  </a:lnTo>
                  <a:close/>
                </a:path>
                <a:path w="16510" h="15875">
                  <a:moveTo>
                    <a:pt x="16040" y="3187"/>
                  </a:moveTo>
                  <a:lnTo>
                    <a:pt x="11963" y="0"/>
                  </a:lnTo>
                  <a:lnTo>
                    <a:pt x="11036" y="12"/>
                  </a:lnTo>
                  <a:lnTo>
                    <a:pt x="9982" y="177"/>
                  </a:lnTo>
                  <a:lnTo>
                    <a:pt x="9258" y="393"/>
                  </a:lnTo>
                  <a:lnTo>
                    <a:pt x="6858" y="1397"/>
                  </a:lnTo>
                  <a:lnTo>
                    <a:pt x="5892" y="3924"/>
                  </a:lnTo>
                  <a:lnTo>
                    <a:pt x="6121" y="4991"/>
                  </a:lnTo>
                  <a:lnTo>
                    <a:pt x="6934" y="6261"/>
                  </a:lnTo>
                  <a:lnTo>
                    <a:pt x="5359" y="7264"/>
                  </a:lnTo>
                  <a:lnTo>
                    <a:pt x="5638" y="7632"/>
                  </a:lnTo>
                  <a:lnTo>
                    <a:pt x="4584" y="7759"/>
                  </a:lnTo>
                  <a:lnTo>
                    <a:pt x="4343" y="7912"/>
                  </a:lnTo>
                  <a:lnTo>
                    <a:pt x="2451" y="8026"/>
                  </a:lnTo>
                  <a:lnTo>
                    <a:pt x="5041" y="11061"/>
                  </a:lnTo>
                  <a:lnTo>
                    <a:pt x="8077" y="12192"/>
                  </a:lnTo>
                  <a:lnTo>
                    <a:pt x="9715" y="12890"/>
                  </a:lnTo>
                  <a:lnTo>
                    <a:pt x="10998" y="12979"/>
                  </a:lnTo>
                  <a:lnTo>
                    <a:pt x="13779" y="11595"/>
                  </a:lnTo>
                  <a:lnTo>
                    <a:pt x="14732" y="9118"/>
                  </a:lnTo>
                  <a:lnTo>
                    <a:pt x="15354" y="6858"/>
                  </a:lnTo>
                  <a:lnTo>
                    <a:pt x="16040" y="3187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2397" y="666851"/>
              <a:ext cx="12280" cy="12775"/>
            </a:xfrm>
            <a:prstGeom prst="rect">
              <a:avLst/>
            </a:prstGeom>
          </p:spPr>
        </p:pic>
        <p:pic>
          <p:nvPicPr>
            <p:cNvPr id="51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9644" y="610693"/>
              <a:ext cx="239269" cy="557584"/>
            </a:xfrm>
            <a:prstGeom prst="rect">
              <a:avLst/>
            </a:prstGeom>
          </p:spPr>
        </p:pic>
        <p:sp>
          <p:nvSpPr>
            <p:cNvPr id="52" name="object 14"/>
            <p:cNvSpPr/>
            <p:nvPr/>
          </p:nvSpPr>
          <p:spPr>
            <a:xfrm>
              <a:off x="2548255" y="1092783"/>
              <a:ext cx="138430" cy="107314"/>
            </a:xfrm>
            <a:custGeom>
              <a:avLst/>
              <a:gdLst/>
              <a:ahLst/>
              <a:cxnLst/>
              <a:rect l="l" t="t" r="r" b="b"/>
              <a:pathLst>
                <a:path w="138430" h="107315">
                  <a:moveTo>
                    <a:pt x="39662" y="65532"/>
                  </a:moveTo>
                  <a:lnTo>
                    <a:pt x="39408" y="65633"/>
                  </a:lnTo>
                  <a:lnTo>
                    <a:pt x="39662" y="65532"/>
                  </a:lnTo>
                  <a:close/>
                </a:path>
                <a:path w="138430" h="107315">
                  <a:moveTo>
                    <a:pt x="94475" y="99415"/>
                  </a:moveTo>
                  <a:lnTo>
                    <a:pt x="94005" y="96596"/>
                  </a:lnTo>
                  <a:lnTo>
                    <a:pt x="82740" y="91719"/>
                  </a:lnTo>
                  <a:lnTo>
                    <a:pt x="74968" y="87261"/>
                  </a:lnTo>
                  <a:lnTo>
                    <a:pt x="70472" y="84010"/>
                  </a:lnTo>
                  <a:lnTo>
                    <a:pt x="69011" y="82753"/>
                  </a:lnTo>
                  <a:lnTo>
                    <a:pt x="61239" y="77101"/>
                  </a:lnTo>
                  <a:lnTo>
                    <a:pt x="60363" y="76466"/>
                  </a:lnTo>
                  <a:lnTo>
                    <a:pt x="54394" y="77101"/>
                  </a:lnTo>
                  <a:lnTo>
                    <a:pt x="51752" y="76047"/>
                  </a:lnTo>
                  <a:lnTo>
                    <a:pt x="49504" y="74803"/>
                  </a:lnTo>
                  <a:lnTo>
                    <a:pt x="47599" y="73482"/>
                  </a:lnTo>
                  <a:lnTo>
                    <a:pt x="32804" y="73406"/>
                  </a:lnTo>
                  <a:lnTo>
                    <a:pt x="20218" y="70878"/>
                  </a:lnTo>
                  <a:lnTo>
                    <a:pt x="15544" y="69278"/>
                  </a:lnTo>
                  <a:lnTo>
                    <a:pt x="11468" y="67894"/>
                  </a:lnTo>
                  <a:lnTo>
                    <a:pt x="8191" y="66446"/>
                  </a:lnTo>
                  <a:lnTo>
                    <a:pt x="4267" y="69278"/>
                  </a:lnTo>
                  <a:lnTo>
                    <a:pt x="12" y="67945"/>
                  </a:lnTo>
                  <a:lnTo>
                    <a:pt x="11633" y="76936"/>
                  </a:lnTo>
                  <a:lnTo>
                    <a:pt x="22161" y="78193"/>
                  </a:lnTo>
                  <a:lnTo>
                    <a:pt x="34429" y="82448"/>
                  </a:lnTo>
                  <a:lnTo>
                    <a:pt x="39611" y="94386"/>
                  </a:lnTo>
                  <a:lnTo>
                    <a:pt x="47320" y="106972"/>
                  </a:lnTo>
                  <a:lnTo>
                    <a:pt x="52349" y="104927"/>
                  </a:lnTo>
                  <a:lnTo>
                    <a:pt x="64465" y="101612"/>
                  </a:lnTo>
                  <a:lnTo>
                    <a:pt x="74422" y="99987"/>
                  </a:lnTo>
                  <a:lnTo>
                    <a:pt x="81153" y="99466"/>
                  </a:lnTo>
                  <a:lnTo>
                    <a:pt x="83629" y="99415"/>
                  </a:lnTo>
                  <a:lnTo>
                    <a:pt x="94475" y="99415"/>
                  </a:lnTo>
                  <a:close/>
                </a:path>
                <a:path w="138430" h="107315">
                  <a:moveTo>
                    <a:pt x="109677" y="21996"/>
                  </a:moveTo>
                  <a:lnTo>
                    <a:pt x="108851" y="18707"/>
                  </a:lnTo>
                  <a:lnTo>
                    <a:pt x="108254" y="16344"/>
                  </a:lnTo>
                  <a:lnTo>
                    <a:pt x="102768" y="14528"/>
                  </a:lnTo>
                  <a:lnTo>
                    <a:pt x="105422" y="4635"/>
                  </a:lnTo>
                  <a:lnTo>
                    <a:pt x="106667" y="0"/>
                  </a:lnTo>
                  <a:lnTo>
                    <a:pt x="96037" y="4635"/>
                  </a:lnTo>
                  <a:lnTo>
                    <a:pt x="93891" y="4584"/>
                  </a:lnTo>
                  <a:lnTo>
                    <a:pt x="89776" y="5372"/>
                  </a:lnTo>
                  <a:lnTo>
                    <a:pt x="87172" y="8394"/>
                  </a:lnTo>
                  <a:lnTo>
                    <a:pt x="89395" y="14528"/>
                  </a:lnTo>
                  <a:lnTo>
                    <a:pt x="89496" y="16344"/>
                  </a:lnTo>
                  <a:lnTo>
                    <a:pt x="89141" y="22644"/>
                  </a:lnTo>
                  <a:lnTo>
                    <a:pt x="98628" y="18707"/>
                  </a:lnTo>
                  <a:lnTo>
                    <a:pt x="102501" y="19710"/>
                  </a:lnTo>
                  <a:lnTo>
                    <a:pt x="104368" y="22707"/>
                  </a:lnTo>
                  <a:lnTo>
                    <a:pt x="106311" y="22009"/>
                  </a:lnTo>
                  <a:lnTo>
                    <a:pt x="109677" y="21996"/>
                  </a:lnTo>
                  <a:close/>
                </a:path>
                <a:path w="138430" h="107315">
                  <a:moveTo>
                    <a:pt x="138023" y="59182"/>
                  </a:moveTo>
                  <a:lnTo>
                    <a:pt x="126695" y="59499"/>
                  </a:lnTo>
                  <a:lnTo>
                    <a:pt x="125907" y="51371"/>
                  </a:lnTo>
                  <a:lnTo>
                    <a:pt x="119138" y="47904"/>
                  </a:lnTo>
                  <a:lnTo>
                    <a:pt x="113474" y="47396"/>
                  </a:lnTo>
                  <a:lnTo>
                    <a:pt x="111379" y="47218"/>
                  </a:lnTo>
                  <a:lnTo>
                    <a:pt x="107683" y="47396"/>
                  </a:lnTo>
                  <a:lnTo>
                    <a:pt x="107759" y="42214"/>
                  </a:lnTo>
                  <a:lnTo>
                    <a:pt x="107835" y="37807"/>
                  </a:lnTo>
                  <a:lnTo>
                    <a:pt x="98717" y="37807"/>
                  </a:lnTo>
                  <a:lnTo>
                    <a:pt x="94627" y="37338"/>
                  </a:lnTo>
                  <a:lnTo>
                    <a:pt x="90385" y="39535"/>
                  </a:lnTo>
                  <a:lnTo>
                    <a:pt x="87033" y="42214"/>
                  </a:lnTo>
                  <a:lnTo>
                    <a:pt x="82575" y="40208"/>
                  </a:lnTo>
                  <a:lnTo>
                    <a:pt x="80276" y="38836"/>
                  </a:lnTo>
                  <a:lnTo>
                    <a:pt x="78841" y="41262"/>
                  </a:lnTo>
                  <a:lnTo>
                    <a:pt x="76708" y="43853"/>
                  </a:lnTo>
                  <a:lnTo>
                    <a:pt x="73609" y="45605"/>
                  </a:lnTo>
                  <a:lnTo>
                    <a:pt x="64338" y="51435"/>
                  </a:lnTo>
                  <a:lnTo>
                    <a:pt x="63500" y="59499"/>
                  </a:lnTo>
                  <a:lnTo>
                    <a:pt x="63385" y="63042"/>
                  </a:lnTo>
                  <a:lnTo>
                    <a:pt x="63207" y="64033"/>
                  </a:lnTo>
                  <a:lnTo>
                    <a:pt x="66306" y="67449"/>
                  </a:lnTo>
                  <a:lnTo>
                    <a:pt x="70421" y="66725"/>
                  </a:lnTo>
                  <a:lnTo>
                    <a:pt x="70789" y="78308"/>
                  </a:lnTo>
                  <a:lnTo>
                    <a:pt x="74663" y="83375"/>
                  </a:lnTo>
                  <a:lnTo>
                    <a:pt x="79121" y="84531"/>
                  </a:lnTo>
                  <a:lnTo>
                    <a:pt x="81267" y="84340"/>
                  </a:lnTo>
                  <a:lnTo>
                    <a:pt x="91948" y="93345"/>
                  </a:lnTo>
                  <a:lnTo>
                    <a:pt x="99225" y="93992"/>
                  </a:lnTo>
                  <a:lnTo>
                    <a:pt x="103365" y="90957"/>
                  </a:lnTo>
                  <a:lnTo>
                    <a:pt x="104686" y="88900"/>
                  </a:lnTo>
                  <a:lnTo>
                    <a:pt x="105943" y="84645"/>
                  </a:lnTo>
                  <a:lnTo>
                    <a:pt x="105638" y="84340"/>
                  </a:lnTo>
                  <a:lnTo>
                    <a:pt x="102958" y="81661"/>
                  </a:lnTo>
                  <a:lnTo>
                    <a:pt x="112077" y="81826"/>
                  </a:lnTo>
                  <a:lnTo>
                    <a:pt x="112141" y="81661"/>
                  </a:lnTo>
                  <a:lnTo>
                    <a:pt x="114122" y="76949"/>
                  </a:lnTo>
                  <a:lnTo>
                    <a:pt x="128663" y="77444"/>
                  </a:lnTo>
                  <a:lnTo>
                    <a:pt x="129641" y="76949"/>
                  </a:lnTo>
                  <a:lnTo>
                    <a:pt x="135686" y="73926"/>
                  </a:lnTo>
                  <a:lnTo>
                    <a:pt x="137896" y="69519"/>
                  </a:lnTo>
                  <a:lnTo>
                    <a:pt x="138010" y="67449"/>
                  </a:lnTo>
                  <a:lnTo>
                    <a:pt x="138023" y="66725"/>
                  </a:lnTo>
                  <a:lnTo>
                    <a:pt x="138023" y="59499"/>
                  </a:lnTo>
                  <a:lnTo>
                    <a:pt x="138023" y="59182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5"/>
            <p:cNvSpPr/>
            <p:nvPr/>
          </p:nvSpPr>
          <p:spPr>
            <a:xfrm>
              <a:off x="2553347" y="1096479"/>
              <a:ext cx="156210" cy="97790"/>
            </a:xfrm>
            <a:custGeom>
              <a:avLst/>
              <a:gdLst/>
              <a:ahLst/>
              <a:cxnLst/>
              <a:rect l="l" t="t" r="r" b="b"/>
              <a:pathLst>
                <a:path w="156210" h="97790">
                  <a:moveTo>
                    <a:pt x="78854" y="91643"/>
                  </a:moveTo>
                  <a:lnTo>
                    <a:pt x="49771" y="78752"/>
                  </a:lnTo>
                  <a:lnTo>
                    <a:pt x="42240" y="73647"/>
                  </a:lnTo>
                  <a:lnTo>
                    <a:pt x="35814" y="71120"/>
                  </a:lnTo>
                  <a:lnTo>
                    <a:pt x="32969" y="70129"/>
                  </a:lnTo>
                  <a:lnTo>
                    <a:pt x="24599" y="69786"/>
                  </a:lnTo>
                  <a:lnTo>
                    <a:pt x="17018" y="67894"/>
                  </a:lnTo>
                  <a:lnTo>
                    <a:pt x="11595" y="66103"/>
                  </a:lnTo>
                  <a:lnTo>
                    <a:pt x="8102" y="65239"/>
                  </a:lnTo>
                  <a:lnTo>
                    <a:pt x="4826" y="64071"/>
                  </a:lnTo>
                  <a:lnTo>
                    <a:pt x="2476" y="63157"/>
                  </a:lnTo>
                  <a:lnTo>
                    <a:pt x="1930" y="63461"/>
                  </a:lnTo>
                  <a:lnTo>
                    <a:pt x="1066" y="63893"/>
                  </a:lnTo>
                  <a:lnTo>
                    <a:pt x="0" y="64211"/>
                  </a:lnTo>
                  <a:lnTo>
                    <a:pt x="11811" y="69748"/>
                  </a:lnTo>
                  <a:lnTo>
                    <a:pt x="21640" y="70739"/>
                  </a:lnTo>
                  <a:lnTo>
                    <a:pt x="33274" y="75450"/>
                  </a:lnTo>
                  <a:lnTo>
                    <a:pt x="42075" y="95567"/>
                  </a:lnTo>
                  <a:lnTo>
                    <a:pt x="45212" y="97777"/>
                  </a:lnTo>
                  <a:lnTo>
                    <a:pt x="42227" y="86931"/>
                  </a:lnTo>
                  <a:lnTo>
                    <a:pt x="48996" y="87083"/>
                  </a:lnTo>
                  <a:lnTo>
                    <a:pt x="61087" y="88265"/>
                  </a:lnTo>
                  <a:lnTo>
                    <a:pt x="70523" y="89776"/>
                  </a:lnTo>
                  <a:lnTo>
                    <a:pt x="76657" y="91084"/>
                  </a:lnTo>
                  <a:lnTo>
                    <a:pt x="78854" y="91643"/>
                  </a:lnTo>
                  <a:close/>
                </a:path>
                <a:path w="156210" h="97790">
                  <a:moveTo>
                    <a:pt x="95986" y="101"/>
                  </a:moveTo>
                  <a:lnTo>
                    <a:pt x="91859" y="1778"/>
                  </a:lnTo>
                  <a:lnTo>
                    <a:pt x="91109" y="7988"/>
                  </a:lnTo>
                  <a:lnTo>
                    <a:pt x="87045" y="10807"/>
                  </a:lnTo>
                  <a:lnTo>
                    <a:pt x="84747" y="15354"/>
                  </a:lnTo>
                  <a:lnTo>
                    <a:pt x="90576" y="13589"/>
                  </a:lnTo>
                  <a:lnTo>
                    <a:pt x="94043" y="12636"/>
                  </a:lnTo>
                  <a:lnTo>
                    <a:pt x="95758" y="5778"/>
                  </a:lnTo>
                  <a:lnTo>
                    <a:pt x="95986" y="101"/>
                  </a:lnTo>
                  <a:close/>
                </a:path>
                <a:path w="156210" h="97790">
                  <a:moveTo>
                    <a:pt x="99593" y="85204"/>
                  </a:moveTo>
                  <a:lnTo>
                    <a:pt x="93624" y="81432"/>
                  </a:lnTo>
                  <a:lnTo>
                    <a:pt x="87020" y="75768"/>
                  </a:lnTo>
                  <a:lnTo>
                    <a:pt x="82308" y="74510"/>
                  </a:lnTo>
                  <a:lnTo>
                    <a:pt x="85445" y="87718"/>
                  </a:lnTo>
                  <a:lnTo>
                    <a:pt x="94564" y="86779"/>
                  </a:lnTo>
                  <a:lnTo>
                    <a:pt x="99593" y="85204"/>
                  </a:lnTo>
                  <a:close/>
                </a:path>
                <a:path w="156210" h="97790">
                  <a:moveTo>
                    <a:pt x="112306" y="22301"/>
                  </a:moveTo>
                  <a:lnTo>
                    <a:pt x="82550" y="22301"/>
                  </a:lnTo>
                  <a:lnTo>
                    <a:pt x="76695" y="22301"/>
                  </a:lnTo>
                  <a:lnTo>
                    <a:pt x="77609" y="23774"/>
                  </a:lnTo>
                  <a:lnTo>
                    <a:pt x="78193" y="25412"/>
                  </a:lnTo>
                  <a:lnTo>
                    <a:pt x="78117" y="27076"/>
                  </a:lnTo>
                  <a:lnTo>
                    <a:pt x="101257" y="24536"/>
                  </a:lnTo>
                  <a:lnTo>
                    <a:pt x="112306" y="22301"/>
                  </a:lnTo>
                  <a:close/>
                </a:path>
                <a:path w="156210" h="97790">
                  <a:moveTo>
                    <a:pt x="129463" y="61785"/>
                  </a:moveTo>
                  <a:lnTo>
                    <a:pt x="127101" y="55816"/>
                  </a:lnTo>
                  <a:lnTo>
                    <a:pt x="121132" y="58166"/>
                  </a:lnTo>
                  <a:lnTo>
                    <a:pt x="126949" y="60680"/>
                  </a:lnTo>
                  <a:lnTo>
                    <a:pt x="125539" y="63982"/>
                  </a:lnTo>
                  <a:lnTo>
                    <a:pt x="85356" y="51854"/>
                  </a:lnTo>
                  <a:lnTo>
                    <a:pt x="84442" y="51092"/>
                  </a:lnTo>
                  <a:lnTo>
                    <a:pt x="83870" y="50622"/>
                  </a:lnTo>
                  <a:lnTo>
                    <a:pt x="74917" y="44335"/>
                  </a:lnTo>
                  <a:lnTo>
                    <a:pt x="70662" y="40881"/>
                  </a:lnTo>
                  <a:lnTo>
                    <a:pt x="85293" y="39928"/>
                  </a:lnTo>
                  <a:lnTo>
                    <a:pt x="94881" y="42608"/>
                  </a:lnTo>
                  <a:lnTo>
                    <a:pt x="87490" y="44335"/>
                  </a:lnTo>
                  <a:lnTo>
                    <a:pt x="86080" y="47790"/>
                  </a:lnTo>
                  <a:lnTo>
                    <a:pt x="88747" y="51092"/>
                  </a:lnTo>
                  <a:lnTo>
                    <a:pt x="92202" y="52197"/>
                  </a:lnTo>
                  <a:lnTo>
                    <a:pt x="104787" y="47485"/>
                  </a:lnTo>
                  <a:lnTo>
                    <a:pt x="113271" y="51092"/>
                  </a:lnTo>
                  <a:lnTo>
                    <a:pt x="107454" y="57696"/>
                  </a:lnTo>
                  <a:lnTo>
                    <a:pt x="100063" y="57543"/>
                  </a:lnTo>
                  <a:lnTo>
                    <a:pt x="113118" y="59893"/>
                  </a:lnTo>
                  <a:lnTo>
                    <a:pt x="116420" y="57696"/>
                  </a:lnTo>
                  <a:lnTo>
                    <a:pt x="119710" y="55499"/>
                  </a:lnTo>
                  <a:lnTo>
                    <a:pt x="126479" y="50622"/>
                  </a:lnTo>
                  <a:lnTo>
                    <a:pt x="118160" y="47485"/>
                  </a:lnTo>
                  <a:lnTo>
                    <a:pt x="115633" y="46532"/>
                  </a:lnTo>
                  <a:lnTo>
                    <a:pt x="115112" y="46380"/>
                  </a:lnTo>
                  <a:lnTo>
                    <a:pt x="103835" y="43078"/>
                  </a:lnTo>
                  <a:lnTo>
                    <a:pt x="99745" y="46380"/>
                  </a:lnTo>
                  <a:lnTo>
                    <a:pt x="102425" y="40246"/>
                  </a:lnTo>
                  <a:lnTo>
                    <a:pt x="101866" y="39928"/>
                  </a:lnTo>
                  <a:lnTo>
                    <a:pt x="101473" y="39700"/>
                  </a:lnTo>
                  <a:lnTo>
                    <a:pt x="95821" y="36474"/>
                  </a:lnTo>
                  <a:lnTo>
                    <a:pt x="86855" y="35534"/>
                  </a:lnTo>
                  <a:lnTo>
                    <a:pt x="82613" y="38366"/>
                  </a:lnTo>
                  <a:lnTo>
                    <a:pt x="78689" y="39700"/>
                  </a:lnTo>
                  <a:lnTo>
                    <a:pt x="75552" y="38773"/>
                  </a:lnTo>
                  <a:lnTo>
                    <a:pt x="73482" y="37604"/>
                  </a:lnTo>
                  <a:lnTo>
                    <a:pt x="72199" y="39217"/>
                  </a:lnTo>
                  <a:lnTo>
                    <a:pt x="70561" y="40754"/>
                  </a:lnTo>
                  <a:lnTo>
                    <a:pt x="68503" y="41922"/>
                  </a:lnTo>
                  <a:lnTo>
                    <a:pt x="68199" y="42113"/>
                  </a:lnTo>
                  <a:lnTo>
                    <a:pt x="67703" y="42481"/>
                  </a:lnTo>
                  <a:lnTo>
                    <a:pt x="68046" y="44577"/>
                  </a:lnTo>
                  <a:lnTo>
                    <a:pt x="66890" y="46532"/>
                  </a:lnTo>
                  <a:lnTo>
                    <a:pt x="65163" y="51257"/>
                  </a:lnTo>
                  <a:lnTo>
                    <a:pt x="72555" y="51092"/>
                  </a:lnTo>
                  <a:lnTo>
                    <a:pt x="72402" y="63792"/>
                  </a:lnTo>
                  <a:lnTo>
                    <a:pt x="70040" y="61302"/>
                  </a:lnTo>
                  <a:lnTo>
                    <a:pt x="69405" y="71043"/>
                  </a:lnTo>
                  <a:lnTo>
                    <a:pt x="72872" y="76390"/>
                  </a:lnTo>
                  <a:lnTo>
                    <a:pt x="77901" y="82054"/>
                  </a:lnTo>
                  <a:lnTo>
                    <a:pt x="77266" y="75768"/>
                  </a:lnTo>
                  <a:lnTo>
                    <a:pt x="76327" y="67906"/>
                  </a:lnTo>
                  <a:lnTo>
                    <a:pt x="72580" y="63995"/>
                  </a:lnTo>
                  <a:lnTo>
                    <a:pt x="89535" y="64147"/>
                  </a:lnTo>
                  <a:lnTo>
                    <a:pt x="94665" y="71018"/>
                  </a:lnTo>
                  <a:lnTo>
                    <a:pt x="101193" y="72351"/>
                  </a:lnTo>
                  <a:lnTo>
                    <a:pt x="106845" y="71018"/>
                  </a:lnTo>
                  <a:lnTo>
                    <a:pt x="109181" y="69964"/>
                  </a:lnTo>
                  <a:lnTo>
                    <a:pt x="122110" y="71069"/>
                  </a:lnTo>
                  <a:lnTo>
                    <a:pt x="124218" y="69964"/>
                  </a:lnTo>
                  <a:lnTo>
                    <a:pt x="126949" y="68541"/>
                  </a:lnTo>
                  <a:lnTo>
                    <a:pt x="127990" y="67983"/>
                  </a:lnTo>
                  <a:lnTo>
                    <a:pt x="129438" y="64147"/>
                  </a:lnTo>
                  <a:lnTo>
                    <a:pt x="129463" y="61785"/>
                  </a:lnTo>
                  <a:close/>
                </a:path>
                <a:path w="156210" h="97790">
                  <a:moveTo>
                    <a:pt x="155714" y="5283"/>
                  </a:moveTo>
                  <a:lnTo>
                    <a:pt x="155232" y="0"/>
                  </a:lnTo>
                  <a:lnTo>
                    <a:pt x="137668" y="9588"/>
                  </a:lnTo>
                  <a:lnTo>
                    <a:pt x="120777" y="15976"/>
                  </a:lnTo>
                  <a:lnTo>
                    <a:pt x="86080" y="22212"/>
                  </a:lnTo>
                  <a:lnTo>
                    <a:pt x="112712" y="22212"/>
                  </a:lnTo>
                  <a:lnTo>
                    <a:pt x="120230" y="20688"/>
                  </a:lnTo>
                  <a:lnTo>
                    <a:pt x="133070" y="17183"/>
                  </a:lnTo>
                  <a:lnTo>
                    <a:pt x="137795" y="15646"/>
                  </a:lnTo>
                  <a:lnTo>
                    <a:pt x="155714" y="5283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3959" y="1138300"/>
              <a:ext cx="6642" cy="2565"/>
            </a:xfrm>
            <a:prstGeom prst="rect">
              <a:avLst/>
            </a:prstGeom>
          </p:spPr>
        </p:pic>
        <p:pic>
          <p:nvPicPr>
            <p:cNvPr id="55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56455" y="1083891"/>
              <a:ext cx="76104" cy="82643"/>
            </a:xfrm>
            <a:prstGeom prst="rect">
              <a:avLst/>
            </a:prstGeom>
          </p:spPr>
        </p:pic>
        <p:pic>
          <p:nvPicPr>
            <p:cNvPr id="56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65742" y="1137170"/>
              <a:ext cx="29248" cy="15773"/>
            </a:xfrm>
            <a:prstGeom prst="rect">
              <a:avLst/>
            </a:prstGeom>
          </p:spPr>
        </p:pic>
        <p:pic>
          <p:nvPicPr>
            <p:cNvPr id="57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43159" y="1040348"/>
              <a:ext cx="314471" cy="127342"/>
            </a:xfrm>
            <a:prstGeom prst="rect">
              <a:avLst/>
            </a:prstGeom>
          </p:spPr>
        </p:pic>
        <p:pic>
          <p:nvPicPr>
            <p:cNvPr id="58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3345" y="693369"/>
              <a:ext cx="33858" cy="6921"/>
            </a:xfrm>
            <a:prstGeom prst="rect">
              <a:avLst/>
            </a:prstGeom>
          </p:spPr>
        </p:pic>
        <p:sp>
          <p:nvSpPr>
            <p:cNvPr id="59" name="object 21"/>
            <p:cNvSpPr/>
            <p:nvPr/>
          </p:nvSpPr>
          <p:spPr>
            <a:xfrm>
              <a:off x="2375940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15100" y="0"/>
                  </a:moveTo>
                  <a:lnTo>
                    <a:pt x="14376" y="177"/>
                  </a:lnTo>
                  <a:lnTo>
                    <a:pt x="14040" y="533"/>
                  </a:lnTo>
                  <a:lnTo>
                    <a:pt x="13995" y="2082"/>
                  </a:lnTo>
                  <a:lnTo>
                    <a:pt x="14096" y="2387"/>
                  </a:lnTo>
                  <a:lnTo>
                    <a:pt x="14414" y="15824"/>
                  </a:lnTo>
                  <a:lnTo>
                    <a:pt x="4038" y="20459"/>
                  </a:lnTo>
                  <a:lnTo>
                    <a:pt x="1676" y="21399"/>
                  </a:lnTo>
                  <a:lnTo>
                    <a:pt x="419" y="21717"/>
                  </a:lnTo>
                  <a:lnTo>
                    <a:pt x="0" y="21755"/>
                  </a:lnTo>
                  <a:lnTo>
                    <a:pt x="2971" y="22898"/>
                  </a:lnTo>
                  <a:lnTo>
                    <a:pt x="11582" y="26377"/>
                  </a:lnTo>
                  <a:lnTo>
                    <a:pt x="18745" y="31203"/>
                  </a:lnTo>
                  <a:lnTo>
                    <a:pt x="29286" y="30454"/>
                  </a:lnTo>
                  <a:lnTo>
                    <a:pt x="36804" y="17792"/>
                  </a:lnTo>
                  <a:lnTo>
                    <a:pt x="37020" y="17500"/>
                  </a:lnTo>
                  <a:lnTo>
                    <a:pt x="37325" y="16992"/>
                  </a:lnTo>
                  <a:lnTo>
                    <a:pt x="35890" y="14020"/>
                  </a:lnTo>
                  <a:lnTo>
                    <a:pt x="35255" y="12192"/>
                  </a:lnTo>
                  <a:lnTo>
                    <a:pt x="35090" y="11798"/>
                  </a:lnTo>
                  <a:lnTo>
                    <a:pt x="29946" y="3937"/>
                  </a:lnTo>
                  <a:lnTo>
                    <a:pt x="21666" y="1346"/>
                  </a:lnTo>
                  <a:lnTo>
                    <a:pt x="18046" y="533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2"/>
            <p:cNvSpPr/>
            <p:nvPr/>
          </p:nvSpPr>
          <p:spPr>
            <a:xfrm>
              <a:off x="236590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74412" y="28244"/>
                  </a:moveTo>
                  <a:lnTo>
                    <a:pt x="47536" y="28244"/>
                  </a:lnTo>
                  <a:lnTo>
                    <a:pt x="48152" y="29870"/>
                  </a:lnTo>
                  <a:lnTo>
                    <a:pt x="48641" y="31584"/>
                  </a:lnTo>
                  <a:lnTo>
                    <a:pt x="70167" y="54635"/>
                  </a:lnTo>
                  <a:lnTo>
                    <a:pt x="73079" y="55276"/>
                  </a:lnTo>
                  <a:lnTo>
                    <a:pt x="80146" y="55954"/>
                  </a:lnTo>
                  <a:lnTo>
                    <a:pt x="89418" y="55077"/>
                  </a:lnTo>
                  <a:lnTo>
                    <a:pt x="94132" y="53149"/>
                  </a:lnTo>
                  <a:lnTo>
                    <a:pt x="81340" y="53136"/>
                  </a:lnTo>
                  <a:lnTo>
                    <a:pt x="76073" y="52565"/>
                  </a:lnTo>
                  <a:lnTo>
                    <a:pt x="90545" y="52565"/>
                  </a:lnTo>
                  <a:lnTo>
                    <a:pt x="96735" y="48933"/>
                  </a:lnTo>
                  <a:lnTo>
                    <a:pt x="91734" y="47757"/>
                  </a:lnTo>
                  <a:lnTo>
                    <a:pt x="84964" y="43786"/>
                  </a:lnTo>
                  <a:lnTo>
                    <a:pt x="77663" y="35381"/>
                  </a:lnTo>
                  <a:lnTo>
                    <a:pt x="74412" y="28244"/>
                  </a:lnTo>
                  <a:close/>
                </a:path>
                <a:path w="99694" h="56515">
                  <a:moveTo>
                    <a:pt x="69951" y="54597"/>
                  </a:moveTo>
                  <a:lnTo>
                    <a:pt x="70127" y="54635"/>
                  </a:lnTo>
                  <a:lnTo>
                    <a:pt x="69951" y="54597"/>
                  </a:lnTo>
                  <a:close/>
                </a:path>
                <a:path w="99694" h="56515">
                  <a:moveTo>
                    <a:pt x="97497" y="48475"/>
                  </a:moveTo>
                  <a:lnTo>
                    <a:pt x="90233" y="53098"/>
                  </a:lnTo>
                  <a:lnTo>
                    <a:pt x="81534" y="53149"/>
                  </a:lnTo>
                  <a:lnTo>
                    <a:pt x="94132" y="53149"/>
                  </a:lnTo>
                  <a:lnTo>
                    <a:pt x="99161" y="51092"/>
                  </a:lnTo>
                  <a:lnTo>
                    <a:pt x="98501" y="49987"/>
                  </a:lnTo>
                  <a:lnTo>
                    <a:pt x="98107" y="49390"/>
                  </a:lnTo>
                  <a:lnTo>
                    <a:pt x="98686" y="48996"/>
                  </a:lnTo>
                  <a:lnTo>
                    <a:pt x="97840" y="48983"/>
                  </a:lnTo>
                  <a:lnTo>
                    <a:pt x="97497" y="48475"/>
                  </a:lnTo>
                  <a:close/>
                </a:path>
                <a:path w="99694" h="56515">
                  <a:moveTo>
                    <a:pt x="81412" y="53136"/>
                  </a:moveTo>
                  <a:close/>
                </a:path>
                <a:path w="99694" h="56515">
                  <a:moveTo>
                    <a:pt x="90545" y="52565"/>
                  </a:moveTo>
                  <a:lnTo>
                    <a:pt x="76073" y="52565"/>
                  </a:lnTo>
                  <a:lnTo>
                    <a:pt x="81412" y="53136"/>
                  </a:lnTo>
                  <a:lnTo>
                    <a:pt x="89636" y="53098"/>
                  </a:lnTo>
                  <a:lnTo>
                    <a:pt x="90545" y="52565"/>
                  </a:lnTo>
                  <a:close/>
                </a:path>
                <a:path w="99694" h="56515">
                  <a:moveTo>
                    <a:pt x="98742" y="48958"/>
                  </a:moveTo>
                  <a:lnTo>
                    <a:pt x="98412" y="48996"/>
                  </a:lnTo>
                  <a:lnTo>
                    <a:pt x="98686" y="48996"/>
                  </a:lnTo>
                  <a:close/>
                </a:path>
                <a:path w="99694" h="56515">
                  <a:moveTo>
                    <a:pt x="7010" y="14211"/>
                  </a:moveTo>
                  <a:lnTo>
                    <a:pt x="4521" y="14871"/>
                  </a:lnTo>
                  <a:lnTo>
                    <a:pt x="0" y="20078"/>
                  </a:lnTo>
                  <a:lnTo>
                    <a:pt x="1911" y="26708"/>
                  </a:lnTo>
                  <a:lnTo>
                    <a:pt x="2997" y="31102"/>
                  </a:lnTo>
                  <a:lnTo>
                    <a:pt x="8242" y="33731"/>
                  </a:lnTo>
                  <a:lnTo>
                    <a:pt x="10337" y="33705"/>
                  </a:lnTo>
                  <a:lnTo>
                    <a:pt x="12623" y="32727"/>
                  </a:lnTo>
                  <a:lnTo>
                    <a:pt x="18513" y="30568"/>
                  </a:lnTo>
                  <a:lnTo>
                    <a:pt x="8788" y="30568"/>
                  </a:lnTo>
                  <a:lnTo>
                    <a:pt x="6019" y="29184"/>
                  </a:lnTo>
                  <a:lnTo>
                    <a:pt x="5067" y="26708"/>
                  </a:lnTo>
                  <a:lnTo>
                    <a:pt x="4820" y="25717"/>
                  </a:lnTo>
                  <a:lnTo>
                    <a:pt x="4461" y="24523"/>
                  </a:lnTo>
                  <a:lnTo>
                    <a:pt x="3708" y="20497"/>
                  </a:lnTo>
                  <a:lnTo>
                    <a:pt x="6086" y="17767"/>
                  </a:lnTo>
                  <a:lnTo>
                    <a:pt x="7658" y="17424"/>
                  </a:lnTo>
                  <a:lnTo>
                    <a:pt x="15220" y="17424"/>
                  </a:lnTo>
                  <a:lnTo>
                    <a:pt x="15062" y="17399"/>
                  </a:lnTo>
                  <a:lnTo>
                    <a:pt x="13322" y="15595"/>
                  </a:lnTo>
                  <a:lnTo>
                    <a:pt x="10858" y="14859"/>
                  </a:lnTo>
                  <a:lnTo>
                    <a:pt x="10325" y="14719"/>
                  </a:lnTo>
                  <a:lnTo>
                    <a:pt x="7010" y="14211"/>
                  </a:lnTo>
                  <a:close/>
                </a:path>
                <a:path w="99694" h="56515">
                  <a:moveTo>
                    <a:pt x="24131" y="14363"/>
                  </a:moveTo>
                  <a:lnTo>
                    <a:pt x="21056" y="14363"/>
                  </a:lnTo>
                  <a:lnTo>
                    <a:pt x="21132" y="14782"/>
                  </a:lnTo>
                  <a:lnTo>
                    <a:pt x="21131" y="17399"/>
                  </a:lnTo>
                  <a:lnTo>
                    <a:pt x="21348" y="26174"/>
                  </a:lnTo>
                  <a:lnTo>
                    <a:pt x="11493" y="29870"/>
                  </a:lnTo>
                  <a:lnTo>
                    <a:pt x="9982" y="30518"/>
                  </a:lnTo>
                  <a:lnTo>
                    <a:pt x="8788" y="30568"/>
                  </a:lnTo>
                  <a:lnTo>
                    <a:pt x="18513" y="30568"/>
                  </a:lnTo>
                  <a:lnTo>
                    <a:pt x="24472" y="28384"/>
                  </a:lnTo>
                  <a:lnTo>
                    <a:pt x="24131" y="14363"/>
                  </a:lnTo>
                  <a:close/>
                </a:path>
                <a:path w="99694" h="56515">
                  <a:moveTo>
                    <a:pt x="69634" y="11658"/>
                  </a:moveTo>
                  <a:lnTo>
                    <a:pt x="25234" y="11658"/>
                  </a:lnTo>
                  <a:lnTo>
                    <a:pt x="26771" y="11976"/>
                  </a:lnTo>
                  <a:lnTo>
                    <a:pt x="38722" y="13703"/>
                  </a:lnTo>
                  <a:lnTo>
                    <a:pt x="45123" y="23482"/>
                  </a:lnTo>
                  <a:lnTo>
                    <a:pt x="45306" y="23926"/>
                  </a:lnTo>
                  <a:lnTo>
                    <a:pt x="46228" y="26555"/>
                  </a:lnTo>
                  <a:lnTo>
                    <a:pt x="48298" y="30530"/>
                  </a:lnTo>
                  <a:lnTo>
                    <a:pt x="48069" y="29730"/>
                  </a:lnTo>
                  <a:lnTo>
                    <a:pt x="47811" y="28968"/>
                  </a:lnTo>
                  <a:lnTo>
                    <a:pt x="47536" y="28244"/>
                  </a:lnTo>
                  <a:lnTo>
                    <a:pt x="74412" y="28244"/>
                  </a:lnTo>
                  <a:lnTo>
                    <a:pt x="71069" y="20904"/>
                  </a:lnTo>
                  <a:lnTo>
                    <a:pt x="70196" y="12705"/>
                  </a:lnTo>
                  <a:lnTo>
                    <a:pt x="69634" y="11658"/>
                  </a:lnTo>
                  <a:close/>
                </a:path>
                <a:path w="99694" h="56515">
                  <a:moveTo>
                    <a:pt x="17181" y="17729"/>
                  </a:moveTo>
                  <a:lnTo>
                    <a:pt x="9677" y="17729"/>
                  </a:lnTo>
                  <a:lnTo>
                    <a:pt x="9855" y="17767"/>
                  </a:lnTo>
                  <a:lnTo>
                    <a:pt x="10541" y="17970"/>
                  </a:lnTo>
                  <a:lnTo>
                    <a:pt x="12941" y="18986"/>
                  </a:lnTo>
                  <a:lnTo>
                    <a:pt x="13906" y="21513"/>
                  </a:lnTo>
                  <a:lnTo>
                    <a:pt x="13677" y="22580"/>
                  </a:lnTo>
                  <a:lnTo>
                    <a:pt x="13100" y="23482"/>
                  </a:lnTo>
                  <a:lnTo>
                    <a:pt x="12985" y="23926"/>
                  </a:lnTo>
                  <a:lnTo>
                    <a:pt x="13931" y="24523"/>
                  </a:lnTo>
                  <a:lnTo>
                    <a:pt x="13525" y="25044"/>
                  </a:lnTo>
                  <a:lnTo>
                    <a:pt x="13220" y="25349"/>
                  </a:lnTo>
                  <a:lnTo>
                    <a:pt x="17259" y="25717"/>
                  </a:lnTo>
                  <a:lnTo>
                    <a:pt x="18821" y="23926"/>
                  </a:lnTo>
                  <a:lnTo>
                    <a:pt x="20231" y="21450"/>
                  </a:lnTo>
                  <a:lnTo>
                    <a:pt x="20802" y="18110"/>
                  </a:lnTo>
                  <a:lnTo>
                    <a:pt x="18732" y="17945"/>
                  </a:lnTo>
                  <a:lnTo>
                    <a:pt x="17181" y="17729"/>
                  </a:lnTo>
                  <a:close/>
                </a:path>
                <a:path w="99694" h="56515">
                  <a:moveTo>
                    <a:pt x="9761" y="17752"/>
                  </a:moveTo>
                  <a:close/>
                </a:path>
                <a:path w="99694" h="56515">
                  <a:moveTo>
                    <a:pt x="15220" y="17424"/>
                  </a:moveTo>
                  <a:lnTo>
                    <a:pt x="7658" y="17424"/>
                  </a:lnTo>
                  <a:lnTo>
                    <a:pt x="9761" y="17752"/>
                  </a:lnTo>
                  <a:lnTo>
                    <a:pt x="17181" y="17729"/>
                  </a:lnTo>
                  <a:lnTo>
                    <a:pt x="15220" y="17424"/>
                  </a:lnTo>
                  <a:close/>
                </a:path>
                <a:path w="99694" h="56515">
                  <a:moveTo>
                    <a:pt x="21061" y="14579"/>
                  </a:moveTo>
                  <a:lnTo>
                    <a:pt x="21066" y="14782"/>
                  </a:lnTo>
                  <a:lnTo>
                    <a:pt x="21061" y="14579"/>
                  </a:lnTo>
                  <a:close/>
                </a:path>
                <a:path w="99694" h="56515">
                  <a:moveTo>
                    <a:pt x="24879" y="8432"/>
                  </a:moveTo>
                  <a:lnTo>
                    <a:pt x="23025" y="8801"/>
                  </a:lnTo>
                  <a:lnTo>
                    <a:pt x="20430" y="11658"/>
                  </a:lnTo>
                  <a:lnTo>
                    <a:pt x="20309" y="11976"/>
                  </a:lnTo>
                  <a:lnTo>
                    <a:pt x="21061" y="14579"/>
                  </a:lnTo>
                  <a:lnTo>
                    <a:pt x="21056" y="14363"/>
                  </a:lnTo>
                  <a:lnTo>
                    <a:pt x="24131" y="14363"/>
                  </a:lnTo>
                  <a:lnTo>
                    <a:pt x="24019" y="13703"/>
                  </a:lnTo>
                  <a:lnTo>
                    <a:pt x="23939" y="13436"/>
                  </a:lnTo>
                  <a:lnTo>
                    <a:pt x="23837" y="12471"/>
                  </a:lnTo>
                  <a:lnTo>
                    <a:pt x="24422" y="11836"/>
                  </a:lnTo>
                  <a:lnTo>
                    <a:pt x="25234" y="11658"/>
                  </a:lnTo>
                  <a:lnTo>
                    <a:pt x="69634" y="11658"/>
                  </a:lnTo>
                  <a:lnTo>
                    <a:pt x="68345" y="9258"/>
                  </a:lnTo>
                  <a:lnTo>
                    <a:pt x="28879" y="9258"/>
                  </a:lnTo>
                  <a:lnTo>
                    <a:pt x="27901" y="9042"/>
                  </a:lnTo>
                  <a:lnTo>
                    <a:pt x="27317" y="8953"/>
                  </a:lnTo>
                  <a:lnTo>
                    <a:pt x="24879" y="8432"/>
                  </a:lnTo>
                  <a:close/>
                </a:path>
                <a:path w="99694" h="56515">
                  <a:moveTo>
                    <a:pt x="47332" y="0"/>
                  </a:moveTo>
                  <a:lnTo>
                    <a:pt x="45288" y="1752"/>
                  </a:lnTo>
                  <a:lnTo>
                    <a:pt x="37909" y="6324"/>
                  </a:lnTo>
                  <a:lnTo>
                    <a:pt x="28879" y="9258"/>
                  </a:lnTo>
                  <a:lnTo>
                    <a:pt x="68345" y="9258"/>
                  </a:lnTo>
                  <a:lnTo>
                    <a:pt x="67613" y="7894"/>
                  </a:lnTo>
                  <a:lnTo>
                    <a:pt x="61255" y="4600"/>
                  </a:lnTo>
                  <a:lnTo>
                    <a:pt x="49060" y="952"/>
                  </a:lnTo>
                  <a:lnTo>
                    <a:pt x="47332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3"/>
            <p:cNvSpPr/>
            <p:nvPr/>
          </p:nvSpPr>
          <p:spPr>
            <a:xfrm>
              <a:off x="2369654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3589" y="8026"/>
                  </a:moveTo>
                  <a:lnTo>
                    <a:pt x="12687" y="7912"/>
                  </a:lnTo>
                  <a:lnTo>
                    <a:pt x="11772" y="7797"/>
                  </a:lnTo>
                  <a:lnTo>
                    <a:pt x="11455" y="7759"/>
                  </a:lnTo>
                  <a:lnTo>
                    <a:pt x="10401" y="7632"/>
                  </a:lnTo>
                  <a:lnTo>
                    <a:pt x="10680" y="7264"/>
                  </a:lnTo>
                  <a:lnTo>
                    <a:pt x="9105" y="6261"/>
                  </a:lnTo>
                  <a:lnTo>
                    <a:pt x="9918" y="4991"/>
                  </a:lnTo>
                  <a:lnTo>
                    <a:pt x="10147" y="3924"/>
                  </a:lnTo>
                  <a:lnTo>
                    <a:pt x="9182" y="1397"/>
                  </a:lnTo>
                  <a:lnTo>
                    <a:pt x="6781" y="393"/>
                  </a:lnTo>
                  <a:lnTo>
                    <a:pt x="5842" y="139"/>
                  </a:lnTo>
                  <a:lnTo>
                    <a:pt x="5003" y="12"/>
                  </a:lnTo>
                  <a:lnTo>
                    <a:pt x="4076" y="0"/>
                  </a:lnTo>
                  <a:lnTo>
                    <a:pt x="3251" y="177"/>
                  </a:lnTo>
                  <a:lnTo>
                    <a:pt x="2527" y="482"/>
                  </a:lnTo>
                  <a:lnTo>
                    <a:pt x="1879" y="876"/>
                  </a:lnTo>
                  <a:lnTo>
                    <a:pt x="1346" y="1320"/>
                  </a:lnTo>
                  <a:lnTo>
                    <a:pt x="0" y="3187"/>
                  </a:lnTo>
                  <a:lnTo>
                    <a:pt x="685" y="6858"/>
                  </a:lnTo>
                  <a:lnTo>
                    <a:pt x="1092" y="8229"/>
                  </a:lnTo>
                  <a:lnTo>
                    <a:pt x="1308" y="9118"/>
                  </a:lnTo>
                  <a:lnTo>
                    <a:pt x="2260" y="11595"/>
                  </a:lnTo>
                  <a:lnTo>
                    <a:pt x="5041" y="12979"/>
                  </a:lnTo>
                  <a:lnTo>
                    <a:pt x="6223" y="12928"/>
                  </a:lnTo>
                  <a:lnTo>
                    <a:pt x="7962" y="12192"/>
                  </a:lnTo>
                  <a:lnTo>
                    <a:pt x="10998" y="11061"/>
                  </a:lnTo>
                  <a:lnTo>
                    <a:pt x="13589" y="8026"/>
                  </a:lnTo>
                  <a:close/>
                </a:path>
                <a:path w="16510" h="15875">
                  <a:moveTo>
                    <a:pt x="16040" y="9829"/>
                  </a:moveTo>
                  <a:lnTo>
                    <a:pt x="12788" y="13703"/>
                  </a:lnTo>
                  <a:lnTo>
                    <a:pt x="8877" y="15138"/>
                  </a:lnTo>
                  <a:lnTo>
                    <a:pt x="8255" y="15405"/>
                  </a:lnTo>
                  <a:lnTo>
                    <a:pt x="7658" y="15595"/>
                  </a:lnTo>
                  <a:lnTo>
                    <a:pt x="7073" y="15722"/>
                  </a:lnTo>
                  <a:lnTo>
                    <a:pt x="10972" y="15773"/>
                  </a:lnTo>
                  <a:lnTo>
                    <a:pt x="14427" y="11950"/>
                  </a:lnTo>
                  <a:lnTo>
                    <a:pt x="16040" y="982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1646" y="666851"/>
              <a:ext cx="12280" cy="12776"/>
            </a:xfrm>
            <a:prstGeom prst="rect">
              <a:avLst/>
            </a:prstGeom>
          </p:spPr>
        </p:pic>
        <p:pic>
          <p:nvPicPr>
            <p:cNvPr id="63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37415" y="610693"/>
              <a:ext cx="300641" cy="589058"/>
            </a:xfrm>
            <a:prstGeom prst="rect">
              <a:avLst/>
            </a:prstGeom>
          </p:spPr>
        </p:pic>
        <p:pic>
          <p:nvPicPr>
            <p:cNvPr id="64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05722" y="1138300"/>
              <a:ext cx="6642" cy="2565"/>
            </a:xfrm>
            <a:prstGeom prst="rect">
              <a:avLst/>
            </a:prstGeom>
          </p:spPr>
        </p:pic>
        <p:pic>
          <p:nvPicPr>
            <p:cNvPr id="65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53760" y="1083891"/>
              <a:ext cx="76104" cy="82643"/>
            </a:xfrm>
            <a:prstGeom prst="rect">
              <a:avLst/>
            </a:prstGeom>
          </p:spPr>
        </p:pic>
        <p:pic>
          <p:nvPicPr>
            <p:cNvPr id="66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91346" y="1137171"/>
              <a:ext cx="29248" cy="15773"/>
            </a:xfrm>
            <a:prstGeom prst="rect">
              <a:avLst/>
            </a:prstGeom>
          </p:spPr>
        </p:pic>
        <p:sp>
          <p:nvSpPr>
            <p:cNvPr id="67" name="object 29"/>
            <p:cNvSpPr/>
            <p:nvPr/>
          </p:nvSpPr>
          <p:spPr>
            <a:xfrm>
              <a:off x="2532797" y="546162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5" h="20320">
                  <a:moveTo>
                    <a:pt x="16090" y="0"/>
                  </a:moveTo>
                  <a:lnTo>
                    <a:pt x="10363" y="0"/>
                  </a:lnTo>
                  <a:lnTo>
                    <a:pt x="4635" y="0"/>
                  </a:lnTo>
                  <a:lnTo>
                    <a:pt x="0" y="4533"/>
                  </a:lnTo>
                  <a:lnTo>
                    <a:pt x="0" y="15697"/>
                  </a:lnTo>
                  <a:lnTo>
                    <a:pt x="4635" y="20231"/>
                  </a:lnTo>
                  <a:lnTo>
                    <a:pt x="16090" y="20231"/>
                  </a:lnTo>
                  <a:lnTo>
                    <a:pt x="20726" y="15697"/>
                  </a:lnTo>
                  <a:lnTo>
                    <a:pt x="20726" y="4533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30"/>
            <p:cNvSpPr/>
            <p:nvPr/>
          </p:nvSpPr>
          <p:spPr>
            <a:xfrm>
              <a:off x="2422779" y="551598"/>
              <a:ext cx="128905" cy="86995"/>
            </a:xfrm>
            <a:custGeom>
              <a:avLst/>
              <a:gdLst/>
              <a:ahLst/>
              <a:cxnLst/>
              <a:rect l="l" t="t" r="r" b="b"/>
              <a:pathLst>
                <a:path w="128905" h="86995">
                  <a:moveTo>
                    <a:pt x="9779" y="84848"/>
                  </a:moveTo>
                  <a:lnTo>
                    <a:pt x="6121" y="70827"/>
                  </a:lnTo>
                  <a:lnTo>
                    <a:pt x="4025" y="69240"/>
                  </a:lnTo>
                  <a:lnTo>
                    <a:pt x="1981" y="67500"/>
                  </a:lnTo>
                  <a:lnTo>
                    <a:pt x="0" y="65570"/>
                  </a:lnTo>
                  <a:lnTo>
                    <a:pt x="2451" y="82880"/>
                  </a:lnTo>
                  <a:lnTo>
                    <a:pt x="9779" y="84848"/>
                  </a:lnTo>
                  <a:close/>
                </a:path>
                <a:path w="128905" h="86995">
                  <a:moveTo>
                    <a:pt x="24650" y="86410"/>
                  </a:moveTo>
                  <a:lnTo>
                    <a:pt x="23406" y="84480"/>
                  </a:lnTo>
                  <a:lnTo>
                    <a:pt x="21894" y="82042"/>
                  </a:lnTo>
                  <a:lnTo>
                    <a:pt x="20256" y="79222"/>
                  </a:lnTo>
                  <a:lnTo>
                    <a:pt x="15798" y="77216"/>
                  </a:lnTo>
                  <a:lnTo>
                    <a:pt x="11290" y="74650"/>
                  </a:lnTo>
                  <a:lnTo>
                    <a:pt x="6959" y="71450"/>
                  </a:lnTo>
                  <a:lnTo>
                    <a:pt x="7823" y="73469"/>
                  </a:lnTo>
                  <a:lnTo>
                    <a:pt x="22682" y="86194"/>
                  </a:lnTo>
                  <a:lnTo>
                    <a:pt x="24650" y="86410"/>
                  </a:lnTo>
                  <a:close/>
                </a:path>
                <a:path w="128905" h="86995">
                  <a:moveTo>
                    <a:pt x="125171" y="2095"/>
                  </a:moveTo>
                  <a:lnTo>
                    <a:pt x="123024" y="0"/>
                  </a:lnTo>
                  <a:lnTo>
                    <a:pt x="120370" y="0"/>
                  </a:lnTo>
                  <a:lnTo>
                    <a:pt x="117716" y="0"/>
                  </a:lnTo>
                  <a:lnTo>
                    <a:pt x="115570" y="2095"/>
                  </a:lnTo>
                  <a:lnTo>
                    <a:pt x="115570" y="7277"/>
                  </a:lnTo>
                  <a:lnTo>
                    <a:pt x="117716" y="9372"/>
                  </a:lnTo>
                  <a:lnTo>
                    <a:pt x="123024" y="9372"/>
                  </a:lnTo>
                  <a:lnTo>
                    <a:pt x="125171" y="7277"/>
                  </a:lnTo>
                  <a:lnTo>
                    <a:pt x="125171" y="2095"/>
                  </a:lnTo>
                  <a:close/>
                </a:path>
                <a:path w="128905" h="86995">
                  <a:moveTo>
                    <a:pt x="128663" y="23241"/>
                  </a:moveTo>
                  <a:lnTo>
                    <a:pt x="126123" y="24320"/>
                  </a:lnTo>
                  <a:lnTo>
                    <a:pt x="123329" y="24917"/>
                  </a:lnTo>
                  <a:lnTo>
                    <a:pt x="117551" y="24917"/>
                  </a:lnTo>
                  <a:lnTo>
                    <a:pt x="114858" y="24371"/>
                  </a:lnTo>
                  <a:lnTo>
                    <a:pt x="112407" y="23368"/>
                  </a:lnTo>
                  <a:lnTo>
                    <a:pt x="112839" y="34937"/>
                  </a:lnTo>
                  <a:lnTo>
                    <a:pt x="113563" y="58127"/>
                  </a:lnTo>
                  <a:lnTo>
                    <a:pt x="115404" y="57962"/>
                  </a:lnTo>
                  <a:lnTo>
                    <a:pt x="115125" y="56908"/>
                  </a:lnTo>
                  <a:lnTo>
                    <a:pt x="115100" y="56781"/>
                  </a:lnTo>
                  <a:lnTo>
                    <a:pt x="114833" y="56908"/>
                  </a:lnTo>
                  <a:lnTo>
                    <a:pt x="115087" y="56743"/>
                  </a:lnTo>
                  <a:lnTo>
                    <a:pt x="120345" y="54406"/>
                  </a:lnTo>
                  <a:lnTo>
                    <a:pt x="125056" y="55943"/>
                  </a:lnTo>
                  <a:lnTo>
                    <a:pt x="126682" y="56629"/>
                  </a:lnTo>
                  <a:lnTo>
                    <a:pt x="126923" y="54406"/>
                  </a:lnTo>
                  <a:lnTo>
                    <a:pt x="127622" y="47929"/>
                  </a:lnTo>
                  <a:lnTo>
                    <a:pt x="128206" y="40068"/>
                  </a:lnTo>
                  <a:lnTo>
                    <a:pt x="128536" y="32131"/>
                  </a:lnTo>
                  <a:lnTo>
                    <a:pt x="128638" y="24917"/>
                  </a:lnTo>
                  <a:lnTo>
                    <a:pt x="128663" y="23241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31"/>
            <p:cNvSpPr/>
            <p:nvPr/>
          </p:nvSpPr>
          <p:spPr>
            <a:xfrm>
              <a:off x="2539644" y="579589"/>
              <a:ext cx="8255" cy="19685"/>
            </a:xfrm>
            <a:custGeom>
              <a:avLst/>
              <a:gdLst/>
              <a:ahLst/>
              <a:cxnLst/>
              <a:rect l="l" t="t" r="r" b="b"/>
              <a:pathLst>
                <a:path w="8255" h="19684">
                  <a:moveTo>
                    <a:pt x="7531" y="5448"/>
                  </a:moveTo>
                  <a:lnTo>
                    <a:pt x="6858" y="4419"/>
                  </a:lnTo>
                  <a:lnTo>
                    <a:pt x="7264" y="3098"/>
                  </a:lnTo>
                  <a:lnTo>
                    <a:pt x="6794" y="1689"/>
                  </a:lnTo>
                  <a:lnTo>
                    <a:pt x="4076" y="0"/>
                  </a:lnTo>
                  <a:lnTo>
                    <a:pt x="1955" y="495"/>
                  </a:lnTo>
                  <a:lnTo>
                    <a:pt x="25" y="3175"/>
                  </a:lnTo>
                  <a:lnTo>
                    <a:pt x="0" y="4597"/>
                  </a:lnTo>
                  <a:lnTo>
                    <a:pt x="673" y="5626"/>
                  </a:lnTo>
                  <a:lnTo>
                    <a:pt x="266" y="6946"/>
                  </a:lnTo>
                  <a:lnTo>
                    <a:pt x="736" y="8356"/>
                  </a:lnTo>
                  <a:lnTo>
                    <a:pt x="2082" y="9194"/>
                  </a:lnTo>
                  <a:lnTo>
                    <a:pt x="2400" y="9334"/>
                  </a:lnTo>
                  <a:lnTo>
                    <a:pt x="3289" y="8953"/>
                  </a:lnTo>
                  <a:lnTo>
                    <a:pt x="4305" y="8902"/>
                  </a:lnTo>
                  <a:lnTo>
                    <a:pt x="5194" y="9245"/>
                  </a:lnTo>
                  <a:lnTo>
                    <a:pt x="5765" y="8978"/>
                  </a:lnTo>
                  <a:lnTo>
                    <a:pt x="6286" y="8559"/>
                  </a:lnTo>
                  <a:lnTo>
                    <a:pt x="7505" y="6870"/>
                  </a:lnTo>
                  <a:lnTo>
                    <a:pt x="7531" y="5448"/>
                  </a:lnTo>
                  <a:close/>
                </a:path>
                <a:path w="8255" h="19684">
                  <a:moveTo>
                    <a:pt x="8255" y="15976"/>
                  </a:moveTo>
                  <a:lnTo>
                    <a:pt x="8140" y="14224"/>
                  </a:lnTo>
                  <a:lnTo>
                    <a:pt x="7086" y="13131"/>
                  </a:lnTo>
                  <a:lnTo>
                    <a:pt x="6972" y="13512"/>
                  </a:lnTo>
                  <a:lnTo>
                    <a:pt x="6794" y="13893"/>
                  </a:lnTo>
                  <a:lnTo>
                    <a:pt x="5384" y="15862"/>
                  </a:lnTo>
                  <a:lnTo>
                    <a:pt x="3149" y="16370"/>
                  </a:lnTo>
                  <a:lnTo>
                    <a:pt x="1320" y="15240"/>
                  </a:lnTo>
                  <a:lnTo>
                    <a:pt x="1117" y="15074"/>
                  </a:lnTo>
                  <a:lnTo>
                    <a:pt x="939" y="14884"/>
                  </a:lnTo>
                  <a:lnTo>
                    <a:pt x="533" y="16256"/>
                  </a:lnTo>
                  <a:lnTo>
                    <a:pt x="1028" y="17729"/>
                  </a:lnTo>
                  <a:lnTo>
                    <a:pt x="3873" y="19481"/>
                  </a:lnTo>
                  <a:lnTo>
                    <a:pt x="6096" y="18973"/>
                  </a:lnTo>
                  <a:lnTo>
                    <a:pt x="8255" y="15976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8689" y="696067"/>
              <a:ext cx="477389" cy="471623"/>
            </a:xfrm>
            <a:prstGeom prst="rect">
              <a:avLst/>
            </a:prstGeom>
          </p:spPr>
        </p:pic>
        <p:sp>
          <p:nvSpPr>
            <p:cNvPr id="71" name="object 33"/>
            <p:cNvSpPr/>
            <p:nvPr/>
          </p:nvSpPr>
          <p:spPr>
            <a:xfrm>
              <a:off x="2539250" y="588111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089" y="4089"/>
                  </a:moveTo>
                  <a:lnTo>
                    <a:pt x="7747" y="1981"/>
                  </a:lnTo>
                  <a:lnTo>
                    <a:pt x="6146" y="990"/>
                  </a:lnTo>
                  <a:lnTo>
                    <a:pt x="4546" y="0"/>
                  </a:lnTo>
                  <a:lnTo>
                    <a:pt x="2311" y="508"/>
                  </a:lnTo>
                  <a:lnTo>
                    <a:pt x="0" y="3746"/>
                  </a:lnTo>
                  <a:lnTo>
                    <a:pt x="342" y="5867"/>
                  </a:lnTo>
                  <a:lnTo>
                    <a:pt x="3543" y="7835"/>
                  </a:lnTo>
                  <a:lnTo>
                    <a:pt x="5778" y="7327"/>
                  </a:lnTo>
                  <a:lnTo>
                    <a:pt x="8089" y="4089"/>
                  </a:lnTo>
                  <a:close/>
                </a:path>
                <a:path w="8889" h="19684">
                  <a:moveTo>
                    <a:pt x="8356" y="16090"/>
                  </a:moveTo>
                  <a:lnTo>
                    <a:pt x="7696" y="14960"/>
                  </a:lnTo>
                  <a:lnTo>
                    <a:pt x="8064" y="13550"/>
                  </a:lnTo>
                  <a:lnTo>
                    <a:pt x="7543" y="12065"/>
                  </a:lnTo>
                  <a:lnTo>
                    <a:pt x="4597" y="10236"/>
                  </a:lnTo>
                  <a:lnTo>
                    <a:pt x="2247" y="10769"/>
                  </a:lnTo>
                  <a:lnTo>
                    <a:pt x="152" y="13690"/>
                  </a:lnTo>
                  <a:lnTo>
                    <a:pt x="101" y="15189"/>
                  </a:lnTo>
                  <a:lnTo>
                    <a:pt x="762" y="16306"/>
                  </a:lnTo>
                  <a:lnTo>
                    <a:pt x="482" y="17399"/>
                  </a:lnTo>
                  <a:lnTo>
                    <a:pt x="723" y="18542"/>
                  </a:lnTo>
                  <a:lnTo>
                    <a:pt x="1435" y="19367"/>
                  </a:lnTo>
                  <a:lnTo>
                    <a:pt x="3594" y="18884"/>
                  </a:lnTo>
                  <a:lnTo>
                    <a:pt x="5537" y="18961"/>
                  </a:lnTo>
                  <a:lnTo>
                    <a:pt x="7086" y="19227"/>
                  </a:lnTo>
                  <a:lnTo>
                    <a:pt x="7366" y="18884"/>
                  </a:lnTo>
                  <a:lnTo>
                    <a:pt x="8305" y="17576"/>
                  </a:lnTo>
                  <a:lnTo>
                    <a:pt x="8356" y="16306"/>
                  </a:lnTo>
                  <a:lnTo>
                    <a:pt x="8356" y="1609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499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48443" y="388382"/>
            <a:ext cx="316230" cy="542290"/>
            <a:chOff x="10448443" y="388382"/>
            <a:chExt cx="316230" cy="5422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8" y="560603"/>
              <a:ext cx="32054" cy="656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719572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596599" y="482343"/>
            <a:ext cx="297815" cy="558165"/>
            <a:chOff x="10596599" y="482343"/>
            <a:chExt cx="297815" cy="5581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1" y="535508"/>
              <a:ext cx="11620" cy="121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8" y="482343"/>
              <a:ext cx="284635" cy="5576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7" y="981849"/>
              <a:ext cx="6299" cy="24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4" y="930335"/>
              <a:ext cx="73444" cy="782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2" y="980769"/>
              <a:ext cx="27698" cy="149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0428784" y="512848"/>
            <a:ext cx="96520" cy="54610"/>
            <a:chOff x="10428784" y="512848"/>
            <a:chExt cx="96520" cy="5461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9" y="560603"/>
              <a:ext cx="32054" cy="656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438294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42878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0298880" y="421251"/>
            <a:ext cx="452120" cy="619125"/>
            <a:chOff x="10298880" y="421251"/>
            <a:chExt cx="452120" cy="61912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421713" y="511157"/>
            <a:ext cx="1810385" cy="4222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31677" y="3178182"/>
            <a:ext cx="5992923" cy="1421130"/>
          </a:xfrm>
          <a:custGeom>
            <a:avLst/>
            <a:gdLst/>
            <a:ahLst/>
            <a:cxnLst/>
            <a:rect l="l" t="t" r="r" b="b"/>
            <a:pathLst>
              <a:path w="7485380" h="1421129">
                <a:moveTo>
                  <a:pt x="7396111" y="0"/>
                </a:moveTo>
                <a:lnTo>
                  <a:pt x="88900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899"/>
                </a:lnTo>
                <a:lnTo>
                  <a:pt x="0" y="1332090"/>
                </a:lnTo>
                <a:lnTo>
                  <a:pt x="6986" y="1366694"/>
                </a:lnTo>
                <a:lnTo>
                  <a:pt x="26038" y="1394952"/>
                </a:lnTo>
                <a:lnTo>
                  <a:pt x="54296" y="1414004"/>
                </a:lnTo>
                <a:lnTo>
                  <a:pt x="88900" y="1420990"/>
                </a:lnTo>
                <a:lnTo>
                  <a:pt x="7396111" y="1420990"/>
                </a:lnTo>
                <a:lnTo>
                  <a:pt x="7430715" y="1414004"/>
                </a:lnTo>
                <a:lnTo>
                  <a:pt x="7458973" y="1394952"/>
                </a:lnTo>
                <a:lnTo>
                  <a:pt x="7478025" y="1366694"/>
                </a:lnTo>
                <a:lnTo>
                  <a:pt x="7485011" y="1332090"/>
                </a:lnTo>
                <a:lnTo>
                  <a:pt x="7485011" y="88899"/>
                </a:lnTo>
                <a:lnTo>
                  <a:pt x="7478025" y="54296"/>
                </a:lnTo>
                <a:lnTo>
                  <a:pt x="7458973" y="26038"/>
                </a:lnTo>
                <a:lnTo>
                  <a:pt x="7430715" y="6986"/>
                </a:lnTo>
                <a:lnTo>
                  <a:pt x="7396111" y="0"/>
                </a:lnTo>
                <a:close/>
              </a:path>
            </a:pathLst>
          </a:custGeom>
          <a:solidFill>
            <a:srgbClr val="185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1674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318974" y="209425"/>
            <a:ext cx="791062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lang="ru-RU" dirty="0"/>
              <a:t>ОЦЕНКА СТАНДАРТНЫХ ИЗДЕРЖЕК</a:t>
            </a:r>
          </a:p>
        </p:txBody>
      </p:sp>
      <p:sp>
        <p:nvSpPr>
          <p:cNvPr id="41" name="object 41"/>
          <p:cNvSpPr/>
          <p:nvPr/>
        </p:nvSpPr>
        <p:spPr>
          <a:xfrm>
            <a:off x="7529856" y="4600061"/>
            <a:ext cx="4297304" cy="598752"/>
          </a:xfrm>
          <a:custGeom>
            <a:avLst/>
            <a:gdLst/>
            <a:ahLst/>
            <a:cxnLst/>
            <a:rect l="l" t="t" r="r" b="b"/>
            <a:pathLst>
              <a:path w="3413125" h="1421129">
                <a:moveTo>
                  <a:pt x="3293427" y="0"/>
                </a:moveTo>
                <a:lnTo>
                  <a:pt x="119278" y="0"/>
                </a:lnTo>
                <a:lnTo>
                  <a:pt x="72850" y="9821"/>
                </a:lnTo>
                <a:lnTo>
                  <a:pt x="34936" y="36606"/>
                </a:lnTo>
                <a:lnTo>
                  <a:pt x="9373" y="76332"/>
                </a:lnTo>
                <a:lnTo>
                  <a:pt x="0" y="124980"/>
                </a:lnTo>
                <a:lnTo>
                  <a:pt x="0" y="1296009"/>
                </a:lnTo>
                <a:lnTo>
                  <a:pt x="9373" y="1344657"/>
                </a:lnTo>
                <a:lnTo>
                  <a:pt x="34936" y="1384384"/>
                </a:lnTo>
                <a:lnTo>
                  <a:pt x="72850" y="1411168"/>
                </a:lnTo>
                <a:lnTo>
                  <a:pt x="119278" y="1420990"/>
                </a:lnTo>
                <a:lnTo>
                  <a:pt x="3293427" y="1420990"/>
                </a:lnTo>
                <a:lnTo>
                  <a:pt x="3339855" y="1411168"/>
                </a:lnTo>
                <a:lnTo>
                  <a:pt x="3377769" y="1384384"/>
                </a:lnTo>
                <a:lnTo>
                  <a:pt x="3403332" y="1344657"/>
                </a:lnTo>
                <a:lnTo>
                  <a:pt x="3412705" y="1296009"/>
                </a:lnTo>
                <a:lnTo>
                  <a:pt x="3412705" y="124980"/>
                </a:lnTo>
                <a:lnTo>
                  <a:pt x="3403332" y="76332"/>
                </a:lnTo>
                <a:lnTo>
                  <a:pt x="3377769" y="36606"/>
                </a:lnTo>
                <a:lnTo>
                  <a:pt x="3339855" y="9821"/>
                </a:lnTo>
                <a:lnTo>
                  <a:pt x="3293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ru-RU" sz="2400" b="1" dirty="0" smtClean="0">
                <a:solidFill>
                  <a:srgbClr val="185292"/>
                </a:solidFill>
                <a:latin typeface="Cera Pro"/>
                <a:cs typeface="Cera Pro"/>
              </a:rPr>
              <a:t>недополученная </a:t>
            </a:r>
            <a:r>
              <a:rPr lang="ru-RU" sz="2400" b="1" dirty="0">
                <a:solidFill>
                  <a:srgbClr val="185292"/>
                </a:solidFill>
                <a:latin typeface="Cera Pro"/>
                <a:cs typeface="Cera Pro"/>
              </a:rPr>
              <a:t>прибыль</a:t>
            </a:r>
            <a:endParaRPr sz="2400" b="1" dirty="0">
              <a:solidFill>
                <a:srgbClr val="185292"/>
              </a:solidFill>
              <a:latin typeface="Cera Pro"/>
              <a:cs typeface="Cera Pro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477809" y="2682551"/>
            <a:ext cx="4400494" cy="533400"/>
          </a:xfrm>
          <a:custGeom>
            <a:avLst/>
            <a:gdLst/>
            <a:ahLst/>
            <a:cxnLst/>
            <a:rect l="l" t="t" r="r" b="b"/>
            <a:pathLst>
              <a:path w="3413125" h="1421129">
                <a:moveTo>
                  <a:pt x="3293427" y="0"/>
                </a:moveTo>
                <a:lnTo>
                  <a:pt x="119278" y="0"/>
                </a:lnTo>
                <a:lnTo>
                  <a:pt x="72850" y="9821"/>
                </a:lnTo>
                <a:lnTo>
                  <a:pt x="34936" y="36606"/>
                </a:lnTo>
                <a:lnTo>
                  <a:pt x="9373" y="76332"/>
                </a:lnTo>
                <a:lnTo>
                  <a:pt x="0" y="124980"/>
                </a:lnTo>
                <a:lnTo>
                  <a:pt x="0" y="1296009"/>
                </a:lnTo>
                <a:lnTo>
                  <a:pt x="9373" y="1344657"/>
                </a:lnTo>
                <a:lnTo>
                  <a:pt x="34936" y="1384384"/>
                </a:lnTo>
                <a:lnTo>
                  <a:pt x="72850" y="1411168"/>
                </a:lnTo>
                <a:lnTo>
                  <a:pt x="119278" y="1420990"/>
                </a:lnTo>
                <a:lnTo>
                  <a:pt x="3293427" y="1420990"/>
                </a:lnTo>
                <a:lnTo>
                  <a:pt x="3339855" y="1411168"/>
                </a:lnTo>
                <a:lnTo>
                  <a:pt x="3377769" y="1384384"/>
                </a:lnTo>
                <a:lnTo>
                  <a:pt x="3403332" y="1344657"/>
                </a:lnTo>
                <a:lnTo>
                  <a:pt x="3412705" y="1296009"/>
                </a:lnTo>
                <a:lnTo>
                  <a:pt x="3412705" y="124980"/>
                </a:lnTo>
                <a:lnTo>
                  <a:pt x="3403332" y="76332"/>
                </a:lnTo>
                <a:lnTo>
                  <a:pt x="3377769" y="36606"/>
                </a:lnTo>
                <a:lnTo>
                  <a:pt x="3339855" y="9821"/>
                </a:lnTo>
                <a:lnTo>
                  <a:pt x="3293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2400" b="1" dirty="0">
                <a:solidFill>
                  <a:srgbClr val="185292"/>
                </a:solidFill>
                <a:latin typeface="Cera Pro"/>
                <a:cs typeface="Cera Pro"/>
              </a:rPr>
              <a:t>содержательные</a:t>
            </a:r>
            <a:endParaRPr sz="2400" b="1" dirty="0">
              <a:solidFill>
                <a:srgbClr val="185292"/>
              </a:solidFill>
              <a:latin typeface="Cera Pro"/>
              <a:cs typeface="Cera Pr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27558" y="3539690"/>
            <a:ext cx="387304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50"/>
              </a:lnSpc>
              <a:spcBef>
                <a:spcPts val="100"/>
              </a:spcBef>
            </a:pPr>
            <a:r>
              <a:rPr lang="ru-RU" sz="3000" b="1" dirty="0" smtClean="0">
                <a:solidFill>
                  <a:srgbClr val="FFFFFF"/>
                </a:solidFill>
                <a:latin typeface="Cera Pro"/>
                <a:cs typeface="Cera Pro"/>
              </a:rPr>
              <a:t>ВИДЫ ИЗДЕРЖЕК</a:t>
            </a:r>
            <a:r>
              <a:rPr sz="1200" b="1" dirty="0" smtClean="0">
                <a:solidFill>
                  <a:srgbClr val="FFFFFF"/>
                </a:solidFill>
                <a:latin typeface="Cera Pro"/>
                <a:cs typeface="Cera Pro"/>
              </a:rPr>
              <a:t> </a:t>
            </a:r>
            <a:endParaRPr sz="1200" dirty="0">
              <a:latin typeface="Cera Pro"/>
              <a:cs typeface="Cera Pr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18975" y="1575445"/>
            <a:ext cx="7498082" cy="118237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1424940" algn="l">
              <a:lnSpc>
                <a:spcPts val="2100"/>
              </a:lnSpc>
              <a:spcBef>
                <a:spcPts val="420"/>
              </a:spcBef>
            </a:pPr>
            <a:r>
              <a:rPr lang="ru-RU" sz="2000" b="0" dirty="0" smtClean="0">
                <a:solidFill>
                  <a:srgbClr val="185292"/>
                </a:solidFill>
                <a:latin typeface="Cera Pro Medium"/>
                <a:cs typeface="Cera Pro Medium"/>
              </a:rPr>
              <a:t>ЦЕЛЬ </a:t>
            </a:r>
          </a:p>
          <a:p>
            <a:pPr marL="12700" marR="1424940">
              <a:lnSpc>
                <a:spcPts val="2100"/>
              </a:lnSpc>
              <a:spcBef>
                <a:spcPts val="420"/>
              </a:spcBef>
            </a:pPr>
            <a:r>
              <a:rPr lang="ru-RU" sz="1600" dirty="0" smtClean="0">
                <a:solidFill>
                  <a:srgbClr val="1D1D1B"/>
                </a:solidFill>
                <a:latin typeface="Cera Pro"/>
                <a:cs typeface="Cera Pro"/>
              </a:rPr>
              <a:t>Получение монетарной оценки издержек субъектов, возникающих при соблюдении предполагаемых к установлению или действующих требований регулирования</a:t>
            </a:r>
            <a:endParaRPr sz="1600" dirty="0">
              <a:latin typeface="Cera Pro"/>
              <a:cs typeface="Cera Pro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3</a:t>
            </a:fld>
            <a:endParaRPr spc="5" dirty="0"/>
          </a:p>
        </p:txBody>
      </p:sp>
      <p:sp>
        <p:nvSpPr>
          <p:cNvPr id="52" name="object 43"/>
          <p:cNvSpPr/>
          <p:nvPr/>
        </p:nvSpPr>
        <p:spPr>
          <a:xfrm>
            <a:off x="7467600" y="1575445"/>
            <a:ext cx="4421817" cy="591187"/>
          </a:xfrm>
          <a:custGeom>
            <a:avLst/>
            <a:gdLst/>
            <a:ahLst/>
            <a:cxnLst/>
            <a:rect l="l" t="t" r="r" b="b"/>
            <a:pathLst>
              <a:path w="3413125" h="1421129">
                <a:moveTo>
                  <a:pt x="3293427" y="0"/>
                </a:moveTo>
                <a:lnTo>
                  <a:pt x="119278" y="0"/>
                </a:lnTo>
                <a:lnTo>
                  <a:pt x="72850" y="9821"/>
                </a:lnTo>
                <a:lnTo>
                  <a:pt x="34936" y="36606"/>
                </a:lnTo>
                <a:lnTo>
                  <a:pt x="9373" y="76332"/>
                </a:lnTo>
                <a:lnTo>
                  <a:pt x="0" y="124980"/>
                </a:lnTo>
                <a:lnTo>
                  <a:pt x="0" y="1296009"/>
                </a:lnTo>
                <a:lnTo>
                  <a:pt x="9373" y="1344657"/>
                </a:lnTo>
                <a:lnTo>
                  <a:pt x="34936" y="1384384"/>
                </a:lnTo>
                <a:lnTo>
                  <a:pt x="72850" y="1411168"/>
                </a:lnTo>
                <a:lnTo>
                  <a:pt x="119278" y="1420990"/>
                </a:lnTo>
                <a:lnTo>
                  <a:pt x="3293427" y="1420990"/>
                </a:lnTo>
                <a:lnTo>
                  <a:pt x="3339855" y="1411168"/>
                </a:lnTo>
                <a:lnTo>
                  <a:pt x="3377769" y="1384384"/>
                </a:lnTo>
                <a:lnTo>
                  <a:pt x="3403332" y="1344657"/>
                </a:lnTo>
                <a:lnTo>
                  <a:pt x="3412705" y="1296009"/>
                </a:lnTo>
                <a:lnTo>
                  <a:pt x="3412705" y="124980"/>
                </a:lnTo>
                <a:lnTo>
                  <a:pt x="3403332" y="76332"/>
                </a:lnTo>
                <a:lnTo>
                  <a:pt x="3377769" y="36606"/>
                </a:lnTo>
                <a:lnTo>
                  <a:pt x="3339855" y="9821"/>
                </a:lnTo>
                <a:lnTo>
                  <a:pt x="3293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3175" algn="ctr">
              <a:lnSpc>
                <a:spcPct val="100000"/>
              </a:lnSpc>
              <a:spcBef>
                <a:spcPts val="1180"/>
              </a:spcBef>
            </a:pPr>
            <a:r>
              <a:rPr lang="ru-RU" sz="2400" b="1" dirty="0">
                <a:solidFill>
                  <a:srgbClr val="185292"/>
                </a:solidFill>
                <a:latin typeface="Cera Pro"/>
                <a:cs typeface="Cera Pro"/>
              </a:rPr>
              <a:t>информационные</a:t>
            </a:r>
          </a:p>
        </p:txBody>
      </p:sp>
      <p:sp>
        <p:nvSpPr>
          <p:cNvPr id="53" name="object 43"/>
          <p:cNvSpPr/>
          <p:nvPr/>
        </p:nvSpPr>
        <p:spPr>
          <a:xfrm>
            <a:off x="7553652" y="5740576"/>
            <a:ext cx="4335765" cy="548640"/>
          </a:xfrm>
          <a:custGeom>
            <a:avLst/>
            <a:gdLst/>
            <a:ahLst/>
            <a:cxnLst/>
            <a:rect l="l" t="t" r="r" b="b"/>
            <a:pathLst>
              <a:path w="3413125" h="1421129">
                <a:moveTo>
                  <a:pt x="3293427" y="0"/>
                </a:moveTo>
                <a:lnTo>
                  <a:pt x="119278" y="0"/>
                </a:lnTo>
                <a:lnTo>
                  <a:pt x="72850" y="9821"/>
                </a:lnTo>
                <a:lnTo>
                  <a:pt x="34936" y="36606"/>
                </a:lnTo>
                <a:lnTo>
                  <a:pt x="9373" y="76332"/>
                </a:lnTo>
                <a:lnTo>
                  <a:pt x="0" y="124980"/>
                </a:lnTo>
                <a:lnTo>
                  <a:pt x="0" y="1296009"/>
                </a:lnTo>
                <a:lnTo>
                  <a:pt x="9373" y="1344657"/>
                </a:lnTo>
                <a:lnTo>
                  <a:pt x="34936" y="1384384"/>
                </a:lnTo>
                <a:lnTo>
                  <a:pt x="72850" y="1411168"/>
                </a:lnTo>
                <a:lnTo>
                  <a:pt x="119278" y="1420990"/>
                </a:lnTo>
                <a:lnTo>
                  <a:pt x="3293427" y="1420990"/>
                </a:lnTo>
                <a:lnTo>
                  <a:pt x="3339855" y="1411168"/>
                </a:lnTo>
                <a:lnTo>
                  <a:pt x="3377769" y="1384384"/>
                </a:lnTo>
                <a:lnTo>
                  <a:pt x="3403332" y="1344657"/>
                </a:lnTo>
                <a:lnTo>
                  <a:pt x="3412705" y="1296009"/>
                </a:lnTo>
                <a:lnTo>
                  <a:pt x="3412705" y="124980"/>
                </a:lnTo>
                <a:lnTo>
                  <a:pt x="3403332" y="76332"/>
                </a:lnTo>
                <a:lnTo>
                  <a:pt x="3377769" y="36606"/>
                </a:lnTo>
                <a:lnTo>
                  <a:pt x="3339855" y="9821"/>
                </a:lnTo>
                <a:lnTo>
                  <a:pt x="3293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2400" b="1" dirty="0">
                <a:solidFill>
                  <a:srgbClr val="185292"/>
                </a:solidFill>
                <a:latin typeface="Cera Pro"/>
                <a:cs typeface="Cera Pro"/>
              </a:rPr>
              <a:t>альтернативные</a:t>
            </a:r>
          </a:p>
          <a:p>
            <a:endParaRPr dirty="0"/>
          </a:p>
        </p:txBody>
      </p:sp>
      <p:sp>
        <p:nvSpPr>
          <p:cNvPr id="54" name="object 39"/>
          <p:cNvSpPr/>
          <p:nvPr/>
        </p:nvSpPr>
        <p:spPr>
          <a:xfrm>
            <a:off x="7497025" y="3604802"/>
            <a:ext cx="4310377" cy="567890"/>
          </a:xfrm>
          <a:custGeom>
            <a:avLst/>
            <a:gdLst/>
            <a:ahLst/>
            <a:cxnLst/>
            <a:rect l="l" t="t" r="r" b="b"/>
            <a:pathLst>
              <a:path w="3413125" h="1421129">
                <a:moveTo>
                  <a:pt x="3293427" y="0"/>
                </a:moveTo>
                <a:lnTo>
                  <a:pt x="119278" y="0"/>
                </a:lnTo>
                <a:lnTo>
                  <a:pt x="72850" y="9821"/>
                </a:lnTo>
                <a:lnTo>
                  <a:pt x="34936" y="36606"/>
                </a:lnTo>
                <a:lnTo>
                  <a:pt x="9373" y="76332"/>
                </a:lnTo>
                <a:lnTo>
                  <a:pt x="0" y="124980"/>
                </a:lnTo>
                <a:lnTo>
                  <a:pt x="0" y="1296009"/>
                </a:lnTo>
                <a:lnTo>
                  <a:pt x="9373" y="1344657"/>
                </a:lnTo>
                <a:lnTo>
                  <a:pt x="34936" y="1384384"/>
                </a:lnTo>
                <a:lnTo>
                  <a:pt x="72850" y="1411168"/>
                </a:lnTo>
                <a:lnTo>
                  <a:pt x="119278" y="1420990"/>
                </a:lnTo>
                <a:lnTo>
                  <a:pt x="3293427" y="1420990"/>
                </a:lnTo>
                <a:lnTo>
                  <a:pt x="3339855" y="1411168"/>
                </a:lnTo>
                <a:lnTo>
                  <a:pt x="3377769" y="1384384"/>
                </a:lnTo>
                <a:lnTo>
                  <a:pt x="3403332" y="1344657"/>
                </a:lnTo>
                <a:lnTo>
                  <a:pt x="3412705" y="1296009"/>
                </a:lnTo>
                <a:lnTo>
                  <a:pt x="3412705" y="124980"/>
                </a:lnTo>
                <a:lnTo>
                  <a:pt x="3403332" y="76332"/>
                </a:lnTo>
                <a:lnTo>
                  <a:pt x="3377769" y="36606"/>
                </a:lnTo>
                <a:lnTo>
                  <a:pt x="3339855" y="9821"/>
                </a:lnTo>
                <a:lnTo>
                  <a:pt x="3293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ru-RU" sz="2400" b="1" dirty="0" smtClean="0">
                <a:solidFill>
                  <a:srgbClr val="185292"/>
                </a:solidFill>
                <a:latin typeface="Cera Pro"/>
                <a:cs typeface="Cera Pro"/>
              </a:rPr>
              <a:t>издержки </a:t>
            </a:r>
            <a:r>
              <a:rPr lang="ru-RU" sz="2400" b="1" dirty="0">
                <a:solidFill>
                  <a:srgbClr val="185292"/>
                </a:solidFill>
                <a:latin typeface="Cera Pro"/>
                <a:cs typeface="Cera Pro"/>
              </a:rPr>
              <a:t>простоя, простой</a:t>
            </a:r>
            <a:endParaRPr sz="2400" b="1" dirty="0">
              <a:solidFill>
                <a:srgbClr val="185292"/>
              </a:solidFill>
              <a:latin typeface="Cera Pro"/>
              <a:cs typeface="Cera Pro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6324600" y="3888747"/>
            <a:ext cx="1143000" cy="1010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324600" y="3888747"/>
            <a:ext cx="1229052" cy="21261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6324600" y="1871038"/>
            <a:ext cx="1143000" cy="2017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6324600" y="2949251"/>
            <a:ext cx="1143000" cy="939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6324600" y="3888747"/>
            <a:ext cx="11724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56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448443" y="388382"/>
            <a:ext cx="316230" cy="542290"/>
            <a:chOff x="10448443" y="388382"/>
            <a:chExt cx="316230" cy="542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8" y="560603"/>
              <a:ext cx="32054" cy="65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719572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596599" y="482343"/>
            <a:ext cx="297815" cy="558165"/>
            <a:chOff x="10596599" y="482343"/>
            <a:chExt cx="297815" cy="5581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1" y="535508"/>
              <a:ext cx="11620" cy="121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8" y="482343"/>
              <a:ext cx="284635" cy="5576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7" y="981849"/>
              <a:ext cx="6299" cy="24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4" y="930335"/>
              <a:ext cx="73444" cy="782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2" y="980769"/>
              <a:ext cx="27698" cy="149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0428784" y="512848"/>
            <a:ext cx="96520" cy="54610"/>
            <a:chOff x="10428784" y="512848"/>
            <a:chExt cx="96520" cy="5461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9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4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298880" y="421251"/>
            <a:ext cx="452120" cy="619125"/>
            <a:chOff x="10298880" y="421251"/>
            <a:chExt cx="452120" cy="61912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3" y="511157"/>
            <a:ext cx="1810385" cy="4222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57200" y="1615467"/>
            <a:ext cx="11417290" cy="212273"/>
          </a:xfrm>
          <a:custGeom>
            <a:avLst/>
            <a:gdLst/>
            <a:ahLst/>
            <a:cxnLst/>
            <a:rect l="l" t="t" r="r" b="b"/>
            <a:pathLst>
              <a:path w="5282565" h="4335145">
                <a:moveTo>
                  <a:pt x="5179580" y="0"/>
                </a:moveTo>
                <a:lnTo>
                  <a:pt x="102654" y="0"/>
                </a:lnTo>
                <a:lnTo>
                  <a:pt x="62697" y="8065"/>
                </a:lnTo>
                <a:lnTo>
                  <a:pt x="30067" y="30060"/>
                </a:lnTo>
                <a:lnTo>
                  <a:pt x="8067" y="62686"/>
                </a:lnTo>
                <a:lnTo>
                  <a:pt x="0" y="102641"/>
                </a:lnTo>
                <a:lnTo>
                  <a:pt x="0" y="4232109"/>
                </a:lnTo>
                <a:lnTo>
                  <a:pt x="8067" y="4272059"/>
                </a:lnTo>
                <a:lnTo>
                  <a:pt x="30067" y="4304685"/>
                </a:lnTo>
                <a:lnTo>
                  <a:pt x="62697" y="4326684"/>
                </a:lnTo>
                <a:lnTo>
                  <a:pt x="102654" y="4334751"/>
                </a:lnTo>
                <a:lnTo>
                  <a:pt x="5179580" y="4334751"/>
                </a:lnTo>
                <a:lnTo>
                  <a:pt x="5219535" y="4326684"/>
                </a:lnTo>
                <a:lnTo>
                  <a:pt x="5252161" y="4304685"/>
                </a:lnTo>
                <a:lnTo>
                  <a:pt x="5274156" y="4272059"/>
                </a:lnTo>
                <a:lnTo>
                  <a:pt x="5282222" y="4232109"/>
                </a:lnTo>
                <a:lnTo>
                  <a:pt x="5282222" y="102641"/>
                </a:lnTo>
                <a:lnTo>
                  <a:pt x="5274156" y="62686"/>
                </a:lnTo>
                <a:lnTo>
                  <a:pt x="5252161" y="30060"/>
                </a:lnTo>
                <a:lnTo>
                  <a:pt x="5219535" y="8065"/>
                </a:lnTo>
                <a:lnTo>
                  <a:pt x="51795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/>
            <a:r>
              <a:rPr lang="ru-RU" dirty="0" smtClean="0"/>
              <a:t>Выделяются в составе информационных, содержательных и издержек простоя</a:t>
            </a:r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674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318975" y="209425"/>
            <a:ext cx="7983104" cy="788768"/>
          </a:xfrm>
          <a:prstGeom prst="rect">
            <a:avLst/>
          </a:prstGeom>
        </p:spPr>
        <p:txBody>
          <a:bodyPr vert="horz" wrap="square" lIns="0" tIns="262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lang="ru-RU" dirty="0"/>
              <a:t>ОЦЕНКА СТАНДАРТНЫХ ИЗДЕРЖЕК</a:t>
            </a:r>
          </a:p>
        </p:txBody>
      </p:sp>
      <p:sp>
        <p:nvSpPr>
          <p:cNvPr id="57" name="object 57"/>
          <p:cNvSpPr txBox="1"/>
          <p:nvPr/>
        </p:nvSpPr>
        <p:spPr>
          <a:xfrm flipH="1">
            <a:off x="457199" y="2590800"/>
            <a:ext cx="5047109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200" dirty="0" smtClean="0">
                <a:latin typeface="Cera Pro"/>
                <a:cs typeface="Cera Pro"/>
              </a:rPr>
              <a:t>д</a:t>
            </a:r>
            <a:endParaRPr sz="1200" dirty="0">
              <a:latin typeface="Cera Pro"/>
              <a:cs typeface="Cera Pr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504310" y="5575968"/>
            <a:ext cx="11176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20" dirty="0">
                <a:solidFill>
                  <a:srgbClr val="585858"/>
                </a:solidFill>
                <a:latin typeface="Cera Pro"/>
                <a:cs typeface="Cera Pro"/>
              </a:rPr>
              <a:t>4</a:t>
            </a:r>
            <a:endParaRPr sz="1200" dirty="0">
              <a:latin typeface="Cera Pro"/>
              <a:cs typeface="Cera Pr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57199" y="1827740"/>
            <a:ext cx="4348547" cy="388568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lang="ru-RU" sz="1950" dirty="0" smtClean="0">
                <a:solidFill>
                  <a:srgbClr val="185292"/>
                </a:solidFill>
                <a:latin typeface="Cera Pro Medium"/>
                <a:cs typeface="Cera Pro Medium"/>
              </a:rPr>
              <a:t>В</a:t>
            </a:r>
            <a:r>
              <a:rPr lang="ru-RU" sz="1950" b="0" dirty="0" smtClean="0">
                <a:solidFill>
                  <a:srgbClr val="185292"/>
                </a:solidFill>
                <a:latin typeface="Cera Pro Medium"/>
                <a:cs typeface="Cera Pro Medium"/>
              </a:rPr>
              <a:t>ременные издержки</a:t>
            </a:r>
            <a:endParaRPr sz="1950" dirty="0">
              <a:latin typeface="Cera Pro Medium"/>
              <a:cs typeface="Cera Pro Medium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248401" y="1827740"/>
            <a:ext cx="5675936" cy="388568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lang="ru-RU" sz="1950" b="0" dirty="0" smtClean="0">
                <a:solidFill>
                  <a:srgbClr val="185292"/>
                </a:solidFill>
                <a:latin typeface="Cera Pro Medium"/>
                <a:cs typeface="Cera Pro Medium"/>
              </a:rPr>
              <a:t>Издержки, связанные с приобретениями  </a:t>
            </a:r>
            <a:endParaRPr sz="1450" dirty="0">
              <a:latin typeface="Cera Pro Light"/>
              <a:cs typeface="Cera Pro Ligh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858001" y="2828476"/>
            <a:ext cx="4667476" cy="2398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1450" b="0" dirty="0" smtClean="0">
                <a:solidFill>
                  <a:srgbClr val="1D1D1B"/>
                </a:solidFill>
                <a:latin typeface="Cera Pro Light"/>
                <a:cs typeface="Cera Pro Light"/>
              </a:rPr>
              <a:t>1)</a:t>
            </a:r>
            <a:endParaRPr sz="1450" dirty="0">
              <a:latin typeface="Cera Pro Light"/>
              <a:cs typeface="Cera Pro Light"/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4</a:t>
            </a:fld>
            <a:endParaRPr spc="5" dirty="0"/>
          </a:p>
        </p:txBody>
      </p:sp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029319"/>
              </p:ext>
            </p:extLst>
          </p:nvPr>
        </p:nvGraphicFramePr>
        <p:xfrm>
          <a:off x="457198" y="2285999"/>
          <a:ext cx="5158871" cy="3442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286"/>
                <a:gridCol w="4833585"/>
              </a:tblGrid>
              <a:tr h="179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39" marR="406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поиск информации и подготовку документа, отчета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39" marR="40639" marT="0" marB="0"/>
                </a:tc>
              </a:tr>
              <a:tr h="179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39" marR="40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Копирование, заверение документа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39" marR="40639" marT="0" marB="0"/>
                </a:tc>
              </a:tr>
              <a:tr h="537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39" marR="406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представление (направление) информации или документа в орган государственной власти, автоматизированную информационную систему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39" marR="40639" marT="0" marB="0"/>
                </a:tc>
              </a:tr>
              <a:tr h="358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39" marR="406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получение документа у третьих лиц и представление его в орган государственной власти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39" marR="40639" marT="0" marB="0"/>
                </a:tc>
              </a:tr>
              <a:tr h="358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39" marR="40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нанесение маркировки или подготовку информационных материалов для потребителей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39" marR="40639" marT="0" marB="0"/>
                </a:tc>
              </a:tr>
              <a:tr h="179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39" marR="40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поиск необходимых товаров, работ, услуг, выбор поставщиков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39" marR="40639" marT="0" marB="0"/>
                </a:tc>
              </a:tr>
              <a:tr h="179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39" marR="40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согласование условий и заключение договора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39" marR="40639" marT="0" marB="0"/>
                </a:tc>
              </a:tr>
              <a:tr h="179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39" marR="40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подготовку и проведение платежей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39" marR="40639" marT="0" marB="0"/>
                </a:tc>
              </a:tr>
              <a:tr h="358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39" marR="40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установку и настройку оборудования, программного обеспечения (информационных систем), инвентаря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39" marR="40639" marT="0" marB="0"/>
                </a:tc>
              </a:tr>
              <a:tr h="537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39" marR="406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обслуживание оборудования, в том числе замена расходных материалов или запасных частей, программного обеспечения (информационных систем), инвентаря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39" marR="40639" marT="0" marB="0"/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175040"/>
              </p:ext>
            </p:extLst>
          </p:nvPr>
        </p:nvGraphicFramePr>
        <p:xfrm>
          <a:off x="6248399" y="2285995"/>
          <a:ext cx="5640910" cy="3503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79"/>
                <a:gridCol w="5285231"/>
              </a:tblGrid>
              <a:tr h="536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Покупка оборудования, </a:t>
                      </a:r>
                      <a:r>
                        <a:rPr lang="ru-RU" sz="1200" dirty="0" smtClean="0">
                          <a:effectLst/>
                        </a:rPr>
                        <a:t>инвентаря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Обслуживание и ремонт оборудования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2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Приобретение программного обеспечения, оборудования, необходимого для его применения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Интеграция </a:t>
                      </a:r>
                      <a:r>
                        <a:rPr lang="ru-RU" sz="1200" dirty="0">
                          <a:effectLst/>
                        </a:rPr>
                        <a:t>программного обеспечения или информационных систем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Покупка расходных материалов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Оплата услуг связи, почтовых отправлений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8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Транспортные расходы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31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48443" y="388382"/>
            <a:ext cx="316230" cy="542290"/>
            <a:chOff x="10448443" y="388382"/>
            <a:chExt cx="316230" cy="5422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8" y="560603"/>
              <a:ext cx="32054" cy="656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719572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596599" y="482343"/>
            <a:ext cx="297815" cy="558165"/>
            <a:chOff x="10596599" y="482343"/>
            <a:chExt cx="297815" cy="5581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1" y="535508"/>
              <a:ext cx="11620" cy="121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8" y="482343"/>
              <a:ext cx="284635" cy="5576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7" y="981849"/>
              <a:ext cx="6299" cy="24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4" y="930335"/>
              <a:ext cx="73444" cy="782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2" y="980769"/>
              <a:ext cx="27698" cy="149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0428784" y="512848"/>
            <a:ext cx="96520" cy="54610"/>
            <a:chOff x="10428784" y="512848"/>
            <a:chExt cx="96520" cy="5461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9" y="560603"/>
              <a:ext cx="32054" cy="656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438294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42878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0298880" y="421251"/>
            <a:ext cx="452120" cy="619125"/>
            <a:chOff x="10298880" y="421251"/>
            <a:chExt cx="452120" cy="61912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421713" y="511157"/>
            <a:ext cx="1810385" cy="4222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 dirty="0">
              <a:latin typeface="Cera Pro Medium"/>
              <a:cs typeface="Cera Pro Medium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31677" y="3178182"/>
            <a:ext cx="7485380" cy="1421130"/>
          </a:xfrm>
          <a:custGeom>
            <a:avLst/>
            <a:gdLst/>
            <a:ahLst/>
            <a:cxnLst/>
            <a:rect l="l" t="t" r="r" b="b"/>
            <a:pathLst>
              <a:path w="7485380" h="1421129">
                <a:moveTo>
                  <a:pt x="7396111" y="0"/>
                </a:moveTo>
                <a:lnTo>
                  <a:pt x="88900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899"/>
                </a:lnTo>
                <a:lnTo>
                  <a:pt x="0" y="1332090"/>
                </a:lnTo>
                <a:lnTo>
                  <a:pt x="6986" y="1366694"/>
                </a:lnTo>
                <a:lnTo>
                  <a:pt x="26038" y="1394952"/>
                </a:lnTo>
                <a:lnTo>
                  <a:pt x="54296" y="1414004"/>
                </a:lnTo>
                <a:lnTo>
                  <a:pt x="88900" y="1420990"/>
                </a:lnTo>
                <a:lnTo>
                  <a:pt x="7396111" y="1420990"/>
                </a:lnTo>
                <a:lnTo>
                  <a:pt x="7430715" y="1414004"/>
                </a:lnTo>
                <a:lnTo>
                  <a:pt x="7458973" y="1394952"/>
                </a:lnTo>
                <a:lnTo>
                  <a:pt x="7478025" y="1366694"/>
                </a:lnTo>
                <a:lnTo>
                  <a:pt x="7485011" y="1332090"/>
                </a:lnTo>
                <a:lnTo>
                  <a:pt x="7485011" y="88899"/>
                </a:lnTo>
                <a:lnTo>
                  <a:pt x="7478025" y="54296"/>
                </a:lnTo>
                <a:lnTo>
                  <a:pt x="7458973" y="26038"/>
                </a:lnTo>
                <a:lnTo>
                  <a:pt x="7430715" y="6986"/>
                </a:lnTo>
                <a:lnTo>
                  <a:pt x="7396111" y="0"/>
                </a:lnTo>
                <a:close/>
              </a:path>
            </a:pathLst>
          </a:custGeom>
          <a:solidFill>
            <a:srgbClr val="185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1674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318974" y="209425"/>
            <a:ext cx="791062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lang="ru-RU" dirty="0"/>
              <a:t>ОЦЕНКА СТАНДАРТНЫХ ИЗДЕРЖЕК</a:t>
            </a:r>
          </a:p>
        </p:txBody>
      </p:sp>
      <p:sp>
        <p:nvSpPr>
          <p:cNvPr id="43" name="object 43"/>
          <p:cNvSpPr/>
          <p:nvPr/>
        </p:nvSpPr>
        <p:spPr>
          <a:xfrm>
            <a:off x="8476292" y="4868086"/>
            <a:ext cx="3413125" cy="1421130"/>
          </a:xfrm>
          <a:custGeom>
            <a:avLst/>
            <a:gdLst/>
            <a:ahLst/>
            <a:cxnLst/>
            <a:rect l="l" t="t" r="r" b="b"/>
            <a:pathLst>
              <a:path w="3413125" h="1421129">
                <a:moveTo>
                  <a:pt x="3293427" y="0"/>
                </a:moveTo>
                <a:lnTo>
                  <a:pt x="119278" y="0"/>
                </a:lnTo>
                <a:lnTo>
                  <a:pt x="72850" y="9821"/>
                </a:lnTo>
                <a:lnTo>
                  <a:pt x="34936" y="36606"/>
                </a:lnTo>
                <a:lnTo>
                  <a:pt x="9373" y="76332"/>
                </a:lnTo>
                <a:lnTo>
                  <a:pt x="0" y="124980"/>
                </a:lnTo>
                <a:lnTo>
                  <a:pt x="0" y="1296009"/>
                </a:lnTo>
                <a:lnTo>
                  <a:pt x="9373" y="1344657"/>
                </a:lnTo>
                <a:lnTo>
                  <a:pt x="34936" y="1384384"/>
                </a:lnTo>
                <a:lnTo>
                  <a:pt x="72850" y="1411168"/>
                </a:lnTo>
                <a:lnTo>
                  <a:pt x="119278" y="1420990"/>
                </a:lnTo>
                <a:lnTo>
                  <a:pt x="3293427" y="1420990"/>
                </a:lnTo>
                <a:lnTo>
                  <a:pt x="3339855" y="1411168"/>
                </a:lnTo>
                <a:lnTo>
                  <a:pt x="3377769" y="1384384"/>
                </a:lnTo>
                <a:lnTo>
                  <a:pt x="3403332" y="1344657"/>
                </a:lnTo>
                <a:lnTo>
                  <a:pt x="3412705" y="1296009"/>
                </a:lnTo>
                <a:lnTo>
                  <a:pt x="3412705" y="124980"/>
                </a:lnTo>
                <a:lnTo>
                  <a:pt x="3403332" y="76332"/>
                </a:lnTo>
                <a:lnTo>
                  <a:pt x="3377769" y="36606"/>
                </a:lnTo>
                <a:lnTo>
                  <a:pt x="3339855" y="9821"/>
                </a:lnTo>
                <a:lnTo>
                  <a:pt x="3293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719130" y="4849100"/>
            <a:ext cx="3170287" cy="1228541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180"/>
              </a:spcBef>
            </a:pPr>
            <a:r>
              <a:rPr lang="ru-RU" sz="2400" b="1" dirty="0" smtClean="0">
                <a:solidFill>
                  <a:srgbClr val="185292"/>
                </a:solidFill>
                <a:latin typeface="Cera Pro"/>
                <a:cs typeface="Cera Pro"/>
              </a:rPr>
              <a:t>3. детальная оценка </a:t>
            </a:r>
            <a:r>
              <a:rPr lang="ru-RU" sz="1200" b="1" dirty="0" smtClean="0">
                <a:solidFill>
                  <a:srgbClr val="1D1D1B"/>
                </a:solidFill>
                <a:latin typeface="Cera Pro"/>
                <a:cs typeface="Cera Pro"/>
              </a:rPr>
              <a:t>НА ОСНОВЕ ПОИСКА И СБОРА ПЕРВИЧНЫХ ДАННЫХ</a:t>
            </a:r>
          </a:p>
          <a:p>
            <a:pPr marL="3175" algn="ctr">
              <a:lnSpc>
                <a:spcPct val="100000"/>
              </a:lnSpc>
              <a:spcBef>
                <a:spcPts val="1180"/>
              </a:spcBef>
            </a:pPr>
            <a:endParaRPr sz="1200" dirty="0">
              <a:latin typeface="Cera Pro Light"/>
              <a:cs typeface="Cera Pro Ligh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27558" y="3539690"/>
            <a:ext cx="2444750" cy="652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50"/>
              </a:lnSpc>
              <a:spcBef>
                <a:spcPts val="100"/>
              </a:spcBef>
            </a:pPr>
            <a:r>
              <a:rPr lang="ru-RU" sz="3000" b="1" dirty="0" smtClean="0">
                <a:solidFill>
                  <a:srgbClr val="FFFFFF"/>
                </a:solidFill>
                <a:latin typeface="Cera Pro"/>
                <a:cs typeface="Cera Pro"/>
              </a:rPr>
              <a:t>3 способа</a:t>
            </a:r>
            <a:endParaRPr sz="3000" dirty="0">
              <a:latin typeface="Cera Pro"/>
              <a:cs typeface="Cera Pro"/>
            </a:endParaRPr>
          </a:p>
          <a:p>
            <a:pPr marL="12700">
              <a:lnSpc>
                <a:spcPts val="1390"/>
              </a:lnSpc>
            </a:pPr>
            <a:r>
              <a:rPr lang="ru-RU" dirty="0" smtClean="0">
                <a:solidFill>
                  <a:srgbClr val="FFFFFF"/>
                </a:solidFill>
                <a:latin typeface="Cera Pro"/>
                <a:cs typeface="Cera Pro"/>
              </a:rPr>
              <a:t>Расчета издержек</a:t>
            </a:r>
            <a:endParaRPr dirty="0">
              <a:latin typeface="Cera Pro"/>
              <a:cs typeface="Cera Pr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18975" y="1575445"/>
            <a:ext cx="7091045" cy="131318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1424940">
              <a:lnSpc>
                <a:spcPts val="2100"/>
              </a:lnSpc>
              <a:spcBef>
                <a:spcPts val="420"/>
              </a:spcBef>
            </a:pPr>
            <a:r>
              <a:rPr lang="ru-RU" sz="2000" b="0" dirty="0" smtClean="0">
                <a:solidFill>
                  <a:srgbClr val="185292"/>
                </a:solidFill>
                <a:latin typeface="Cera Pro Medium"/>
                <a:cs typeface="Cera Pro Medium"/>
              </a:rPr>
              <a:t>Разработаны справочники значений, используемые в формулах,                                       и калькулятор для расчета издержек</a:t>
            </a:r>
            <a:endParaRPr sz="2000" dirty="0">
              <a:latin typeface="Cera Pro Medium"/>
              <a:cs typeface="Cera Pro Medium"/>
            </a:endParaRPr>
          </a:p>
          <a:p>
            <a:pPr marL="12700" marR="5080">
              <a:lnSpc>
                <a:spcPct val="100000"/>
              </a:lnSpc>
              <a:spcBef>
                <a:spcPts val="1620"/>
              </a:spcBef>
            </a:pPr>
            <a:endParaRPr sz="1600" dirty="0">
              <a:latin typeface="Cera Pro"/>
              <a:cs typeface="Cera Pr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867794" y="3539690"/>
            <a:ext cx="2766464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3550"/>
              </a:lnSpc>
              <a:spcBef>
                <a:spcPts val="100"/>
              </a:spcBef>
            </a:pPr>
            <a:r>
              <a:rPr lang="ru-RU" sz="3000" b="1" dirty="0" smtClean="0">
                <a:solidFill>
                  <a:srgbClr val="185292"/>
                </a:solidFill>
                <a:latin typeface="Cera Pro"/>
                <a:cs typeface="Cera Pro"/>
              </a:rPr>
              <a:t>2. справочник</a:t>
            </a:r>
            <a:endParaRPr sz="3000" dirty="0">
              <a:latin typeface="Cera Pro"/>
              <a:cs typeface="Cera Pro"/>
            </a:endParaRPr>
          </a:p>
          <a:p>
            <a:pPr marL="12700" algn="ctr">
              <a:lnSpc>
                <a:spcPts val="1390"/>
              </a:lnSpc>
            </a:pPr>
            <a:r>
              <a:rPr lang="ru-RU" dirty="0" smtClean="0"/>
              <a:t>стандартных </a:t>
            </a:r>
            <a:r>
              <a:rPr lang="ru-RU" dirty="0"/>
              <a:t>величин</a:t>
            </a:r>
            <a:endParaRPr dirty="0"/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5</a:t>
            </a:fld>
            <a:endParaRPr spc="5" dirty="0"/>
          </a:p>
        </p:txBody>
      </p:sp>
      <p:sp>
        <p:nvSpPr>
          <p:cNvPr id="52" name="object 41"/>
          <p:cNvSpPr/>
          <p:nvPr/>
        </p:nvSpPr>
        <p:spPr>
          <a:xfrm>
            <a:off x="8442313" y="1565920"/>
            <a:ext cx="3413125" cy="1421130"/>
          </a:xfrm>
          <a:custGeom>
            <a:avLst/>
            <a:gdLst/>
            <a:ahLst/>
            <a:cxnLst/>
            <a:rect l="l" t="t" r="r" b="b"/>
            <a:pathLst>
              <a:path w="3413125" h="1421129">
                <a:moveTo>
                  <a:pt x="3293427" y="0"/>
                </a:moveTo>
                <a:lnTo>
                  <a:pt x="119278" y="0"/>
                </a:lnTo>
                <a:lnTo>
                  <a:pt x="72850" y="9821"/>
                </a:lnTo>
                <a:lnTo>
                  <a:pt x="34936" y="36606"/>
                </a:lnTo>
                <a:lnTo>
                  <a:pt x="9373" y="76332"/>
                </a:lnTo>
                <a:lnTo>
                  <a:pt x="0" y="124980"/>
                </a:lnTo>
                <a:lnTo>
                  <a:pt x="0" y="1296009"/>
                </a:lnTo>
                <a:lnTo>
                  <a:pt x="9373" y="1344657"/>
                </a:lnTo>
                <a:lnTo>
                  <a:pt x="34936" y="1384384"/>
                </a:lnTo>
                <a:lnTo>
                  <a:pt x="72850" y="1411168"/>
                </a:lnTo>
                <a:lnTo>
                  <a:pt x="119278" y="1420990"/>
                </a:lnTo>
                <a:lnTo>
                  <a:pt x="3293427" y="1420990"/>
                </a:lnTo>
                <a:lnTo>
                  <a:pt x="3339855" y="1411168"/>
                </a:lnTo>
                <a:lnTo>
                  <a:pt x="3377769" y="1384384"/>
                </a:lnTo>
                <a:lnTo>
                  <a:pt x="3403332" y="1344657"/>
                </a:lnTo>
                <a:lnTo>
                  <a:pt x="3412705" y="1296009"/>
                </a:lnTo>
                <a:lnTo>
                  <a:pt x="3412705" y="124980"/>
                </a:lnTo>
                <a:lnTo>
                  <a:pt x="3403332" y="76332"/>
                </a:lnTo>
                <a:lnTo>
                  <a:pt x="3377769" y="36606"/>
                </a:lnTo>
                <a:lnTo>
                  <a:pt x="3339855" y="9821"/>
                </a:lnTo>
                <a:lnTo>
                  <a:pt x="3293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3000" b="1" dirty="0" smtClean="0">
                <a:solidFill>
                  <a:srgbClr val="185292"/>
                </a:solidFill>
                <a:latin typeface="Cera Pro"/>
                <a:cs typeface="Cera Pro"/>
              </a:rPr>
              <a:t>1. справочник</a:t>
            </a:r>
            <a:r>
              <a:rPr lang="ru-RU" b="1" dirty="0" smtClean="0">
                <a:solidFill>
                  <a:srgbClr val="185292"/>
                </a:solidFill>
                <a:latin typeface="Cera Pro"/>
                <a:cs typeface="Cera Pro"/>
              </a:rPr>
              <a:t> </a:t>
            </a:r>
          </a:p>
          <a:p>
            <a:pPr algn="ctr"/>
            <a:r>
              <a:rPr lang="ru-RU" dirty="0" smtClean="0"/>
              <a:t>типовых оценок</a:t>
            </a:r>
            <a:endParaRPr lang="ru-RU" dirty="0"/>
          </a:p>
        </p:txBody>
      </p:sp>
      <p:sp>
        <p:nvSpPr>
          <p:cNvPr id="53" name="object 43"/>
          <p:cNvSpPr/>
          <p:nvPr/>
        </p:nvSpPr>
        <p:spPr>
          <a:xfrm>
            <a:off x="8421713" y="3276600"/>
            <a:ext cx="3413125" cy="1421130"/>
          </a:xfrm>
          <a:custGeom>
            <a:avLst/>
            <a:gdLst/>
            <a:ahLst/>
            <a:cxnLst/>
            <a:rect l="l" t="t" r="r" b="b"/>
            <a:pathLst>
              <a:path w="3413125" h="1421129">
                <a:moveTo>
                  <a:pt x="3293427" y="0"/>
                </a:moveTo>
                <a:lnTo>
                  <a:pt x="119278" y="0"/>
                </a:lnTo>
                <a:lnTo>
                  <a:pt x="72850" y="9821"/>
                </a:lnTo>
                <a:lnTo>
                  <a:pt x="34936" y="36606"/>
                </a:lnTo>
                <a:lnTo>
                  <a:pt x="9373" y="76332"/>
                </a:lnTo>
                <a:lnTo>
                  <a:pt x="0" y="124980"/>
                </a:lnTo>
                <a:lnTo>
                  <a:pt x="0" y="1296009"/>
                </a:lnTo>
                <a:lnTo>
                  <a:pt x="9373" y="1344657"/>
                </a:lnTo>
                <a:lnTo>
                  <a:pt x="34936" y="1384384"/>
                </a:lnTo>
                <a:lnTo>
                  <a:pt x="72850" y="1411168"/>
                </a:lnTo>
                <a:lnTo>
                  <a:pt x="119278" y="1420990"/>
                </a:lnTo>
                <a:lnTo>
                  <a:pt x="3293427" y="1420990"/>
                </a:lnTo>
                <a:lnTo>
                  <a:pt x="3339855" y="1411168"/>
                </a:lnTo>
                <a:lnTo>
                  <a:pt x="3377769" y="1384384"/>
                </a:lnTo>
                <a:lnTo>
                  <a:pt x="3403332" y="1344657"/>
                </a:lnTo>
                <a:lnTo>
                  <a:pt x="3412705" y="1296009"/>
                </a:lnTo>
                <a:lnTo>
                  <a:pt x="3412705" y="124980"/>
                </a:lnTo>
                <a:lnTo>
                  <a:pt x="3403332" y="76332"/>
                </a:lnTo>
                <a:lnTo>
                  <a:pt x="3377769" y="36606"/>
                </a:lnTo>
                <a:lnTo>
                  <a:pt x="3339855" y="9821"/>
                </a:lnTo>
                <a:lnTo>
                  <a:pt x="3293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12700" algn="ctr">
              <a:lnSpc>
                <a:spcPts val="3550"/>
              </a:lnSpc>
              <a:spcBef>
                <a:spcPts val="100"/>
              </a:spcBef>
            </a:pPr>
            <a:r>
              <a:rPr lang="ru-RU" sz="3000" b="1" dirty="0" smtClean="0">
                <a:solidFill>
                  <a:srgbClr val="185292"/>
                </a:solidFill>
                <a:latin typeface="Cera Pro"/>
                <a:cs typeface="Cera Pro"/>
              </a:rPr>
              <a:t>2. справочник</a:t>
            </a:r>
            <a:endParaRPr lang="ru-RU" sz="3000" dirty="0" smtClean="0">
              <a:latin typeface="Cera Pro"/>
              <a:cs typeface="Cera Pro"/>
            </a:endParaRPr>
          </a:p>
          <a:p>
            <a:pPr marL="12700" algn="ctr">
              <a:lnSpc>
                <a:spcPts val="1390"/>
              </a:lnSpc>
            </a:pPr>
            <a:r>
              <a:rPr lang="ru-RU" dirty="0" smtClean="0"/>
              <a:t>стандартных величин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61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38" y="0"/>
            <a:ext cx="12178030" cy="6858000"/>
          </a:xfrm>
          <a:custGeom>
            <a:avLst/>
            <a:gdLst/>
            <a:ahLst/>
            <a:cxnLst/>
            <a:rect l="l" t="t" r="r" b="b"/>
            <a:pathLst>
              <a:path w="12178030" h="6858000">
                <a:moveTo>
                  <a:pt x="12177674" y="0"/>
                </a:moveTo>
                <a:lnTo>
                  <a:pt x="0" y="0"/>
                </a:lnTo>
                <a:lnTo>
                  <a:pt x="0" y="6858000"/>
                </a:lnTo>
                <a:lnTo>
                  <a:pt x="12177674" y="6858000"/>
                </a:lnTo>
                <a:lnTo>
                  <a:pt x="12177674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448443" y="388382"/>
            <a:ext cx="316230" cy="542290"/>
            <a:chOff x="10448443" y="388382"/>
            <a:chExt cx="316230" cy="542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8" y="560603"/>
              <a:ext cx="32054" cy="65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719572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596599" y="482343"/>
            <a:ext cx="297815" cy="558165"/>
            <a:chOff x="10596599" y="482343"/>
            <a:chExt cx="297815" cy="5581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1" y="535508"/>
              <a:ext cx="11620" cy="121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8" y="482343"/>
              <a:ext cx="284635" cy="5576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7" y="981849"/>
              <a:ext cx="6299" cy="24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4" y="930335"/>
              <a:ext cx="73444" cy="782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2" y="980769"/>
              <a:ext cx="27698" cy="149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0428784" y="512848"/>
            <a:ext cx="96520" cy="54610"/>
            <a:chOff x="10428784" y="512848"/>
            <a:chExt cx="96520" cy="5461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9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4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298880" y="421251"/>
            <a:ext cx="452120" cy="619125"/>
            <a:chOff x="10298880" y="421251"/>
            <a:chExt cx="452120" cy="61912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3" y="511157"/>
            <a:ext cx="1810385" cy="4222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674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18974" y="209425"/>
            <a:ext cx="7986825" cy="788768"/>
          </a:xfrm>
          <a:prstGeom prst="rect">
            <a:avLst/>
          </a:prstGeom>
        </p:spPr>
        <p:txBody>
          <a:bodyPr vert="horz" wrap="square" lIns="0" tIns="262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/>
              <a:t>ОЦЕНКА СТАНДАРТНЫХ ИЗДЕРЖЕК</a:t>
            </a:r>
            <a:endParaRPr spc="-10" dirty="0"/>
          </a:p>
        </p:txBody>
      </p:sp>
      <p:sp>
        <p:nvSpPr>
          <p:cNvPr id="40" name="object 40"/>
          <p:cNvSpPr/>
          <p:nvPr/>
        </p:nvSpPr>
        <p:spPr>
          <a:xfrm>
            <a:off x="331674" y="2590137"/>
            <a:ext cx="4210050" cy="3656965"/>
          </a:xfrm>
          <a:custGeom>
            <a:avLst/>
            <a:gdLst/>
            <a:ahLst/>
            <a:cxnLst/>
            <a:rect l="l" t="t" r="r" b="b"/>
            <a:pathLst>
              <a:path w="4210050" h="3656965">
                <a:moveTo>
                  <a:pt x="4107294" y="0"/>
                </a:moveTo>
                <a:lnTo>
                  <a:pt x="102654" y="0"/>
                </a:lnTo>
                <a:lnTo>
                  <a:pt x="62697" y="8065"/>
                </a:lnTo>
                <a:lnTo>
                  <a:pt x="30067" y="30060"/>
                </a:lnTo>
                <a:lnTo>
                  <a:pt x="8067" y="62686"/>
                </a:lnTo>
                <a:lnTo>
                  <a:pt x="0" y="102641"/>
                </a:lnTo>
                <a:lnTo>
                  <a:pt x="0" y="3553853"/>
                </a:lnTo>
                <a:lnTo>
                  <a:pt x="8067" y="3593803"/>
                </a:lnTo>
                <a:lnTo>
                  <a:pt x="30067" y="3626429"/>
                </a:lnTo>
                <a:lnTo>
                  <a:pt x="62697" y="3648428"/>
                </a:lnTo>
                <a:lnTo>
                  <a:pt x="102654" y="3656495"/>
                </a:lnTo>
                <a:lnTo>
                  <a:pt x="4107294" y="3656495"/>
                </a:lnTo>
                <a:lnTo>
                  <a:pt x="4147249" y="3648428"/>
                </a:lnTo>
                <a:lnTo>
                  <a:pt x="4179874" y="3626429"/>
                </a:lnTo>
                <a:lnTo>
                  <a:pt x="4201870" y="3593803"/>
                </a:lnTo>
                <a:lnTo>
                  <a:pt x="4209935" y="3553853"/>
                </a:lnTo>
                <a:lnTo>
                  <a:pt x="4209935" y="102641"/>
                </a:lnTo>
                <a:lnTo>
                  <a:pt x="4201870" y="62686"/>
                </a:lnTo>
                <a:lnTo>
                  <a:pt x="4179874" y="30060"/>
                </a:lnTo>
                <a:lnTo>
                  <a:pt x="4147249" y="8065"/>
                </a:lnTo>
                <a:lnTo>
                  <a:pt x="41072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423837" y="4746842"/>
            <a:ext cx="684530" cy="1333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65"/>
              </a:lnSpc>
              <a:spcBef>
                <a:spcPts val="100"/>
              </a:spcBef>
            </a:pPr>
            <a:r>
              <a:rPr sz="3000" b="1" dirty="0">
                <a:solidFill>
                  <a:srgbClr val="185292"/>
                </a:solidFill>
                <a:latin typeface="Bebas Neue Bold"/>
                <a:cs typeface="Bebas Neue Bold"/>
              </a:rPr>
              <a:t>30 </a:t>
            </a:r>
            <a:r>
              <a:rPr sz="3000" b="1" spc="-25" dirty="0">
                <a:solidFill>
                  <a:srgbClr val="185292"/>
                </a:solidFill>
                <a:latin typeface="Bebas Neue Bold"/>
                <a:cs typeface="Bebas Neue Bold"/>
              </a:rPr>
              <a:t>ПТ</a:t>
            </a:r>
            <a:endParaRPr sz="3000" dirty="0">
              <a:latin typeface="Bebas Neue Bold"/>
              <a:cs typeface="Bebas Neue Bold"/>
            </a:endParaRPr>
          </a:p>
          <a:p>
            <a:pPr marL="13970">
              <a:lnSpc>
                <a:spcPts val="3340"/>
              </a:lnSpc>
            </a:pPr>
            <a:r>
              <a:rPr sz="3000" dirty="0">
                <a:solidFill>
                  <a:srgbClr val="185292"/>
                </a:solidFill>
                <a:latin typeface="Bebas Neue Book"/>
                <a:cs typeface="Bebas Neue Book"/>
              </a:rPr>
              <a:t>30</a:t>
            </a:r>
            <a:r>
              <a:rPr sz="3000" spc="-10" dirty="0">
                <a:solidFill>
                  <a:srgbClr val="185292"/>
                </a:solidFill>
                <a:latin typeface="Bebas Neue Book"/>
                <a:cs typeface="Bebas Neue Book"/>
              </a:rPr>
              <a:t> </a:t>
            </a:r>
            <a:endParaRPr sz="3000" dirty="0">
              <a:latin typeface="Bebas Neue Thin"/>
              <a:cs typeface="Bebas Neue Thi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13326" y="4518145"/>
            <a:ext cx="3656329" cy="0"/>
          </a:xfrm>
          <a:custGeom>
            <a:avLst/>
            <a:gdLst/>
            <a:ahLst/>
            <a:cxnLst/>
            <a:rect l="l" t="t" r="r" b="b"/>
            <a:pathLst>
              <a:path w="3656329">
                <a:moveTo>
                  <a:pt x="0" y="0"/>
                </a:moveTo>
                <a:lnTo>
                  <a:pt x="3656279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960423" y="1787772"/>
            <a:ext cx="34321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dirty="0">
                <a:solidFill>
                  <a:srgbClr val="1D1D1B"/>
                </a:solidFill>
                <a:latin typeface="Cera Pro Medium"/>
                <a:cs typeface="Cera Pro Medium"/>
              </a:rPr>
              <a:t>Второстепенный наборный </a:t>
            </a:r>
            <a:r>
              <a:rPr sz="16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шрифт</a:t>
            </a:r>
            <a:endParaRPr sz="1600" dirty="0">
              <a:latin typeface="Cera Pro Medium"/>
              <a:cs typeface="Cera Pro Medium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973118" y="2590137"/>
            <a:ext cx="6916420" cy="3656965"/>
          </a:xfrm>
          <a:custGeom>
            <a:avLst/>
            <a:gdLst/>
            <a:ahLst/>
            <a:cxnLst/>
            <a:rect l="l" t="t" r="r" b="b"/>
            <a:pathLst>
              <a:path w="6916420" h="3656965">
                <a:moveTo>
                  <a:pt x="6813232" y="0"/>
                </a:moveTo>
                <a:lnTo>
                  <a:pt x="102654" y="0"/>
                </a:lnTo>
                <a:lnTo>
                  <a:pt x="62697" y="8065"/>
                </a:lnTo>
                <a:lnTo>
                  <a:pt x="30067" y="30060"/>
                </a:lnTo>
                <a:lnTo>
                  <a:pt x="8067" y="62686"/>
                </a:lnTo>
                <a:lnTo>
                  <a:pt x="0" y="102641"/>
                </a:lnTo>
                <a:lnTo>
                  <a:pt x="0" y="3553853"/>
                </a:lnTo>
                <a:lnTo>
                  <a:pt x="8067" y="3593803"/>
                </a:lnTo>
                <a:lnTo>
                  <a:pt x="30067" y="3626429"/>
                </a:lnTo>
                <a:lnTo>
                  <a:pt x="62697" y="3648428"/>
                </a:lnTo>
                <a:lnTo>
                  <a:pt x="102654" y="3656495"/>
                </a:lnTo>
                <a:lnTo>
                  <a:pt x="6813232" y="3656495"/>
                </a:lnTo>
                <a:lnTo>
                  <a:pt x="6853187" y="3648428"/>
                </a:lnTo>
                <a:lnTo>
                  <a:pt x="6885813" y="3626429"/>
                </a:lnTo>
                <a:lnTo>
                  <a:pt x="6907808" y="3593803"/>
                </a:lnTo>
                <a:lnTo>
                  <a:pt x="6915873" y="3553853"/>
                </a:lnTo>
                <a:lnTo>
                  <a:pt x="6915873" y="102641"/>
                </a:lnTo>
                <a:lnTo>
                  <a:pt x="6907808" y="62686"/>
                </a:lnTo>
                <a:lnTo>
                  <a:pt x="6885813" y="30060"/>
                </a:lnTo>
                <a:lnTo>
                  <a:pt x="6853187" y="8065"/>
                </a:lnTo>
                <a:lnTo>
                  <a:pt x="6813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374711" y="2755999"/>
            <a:ext cx="3084830" cy="331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2809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1D1D1B"/>
                </a:solidFill>
                <a:latin typeface="Cera Pro Light"/>
                <a:cs typeface="Cera Pro Light"/>
              </a:rPr>
              <a:t>Тонкое </a:t>
            </a:r>
            <a:r>
              <a:rPr sz="1200" b="0" spc="-10" dirty="0">
                <a:solidFill>
                  <a:srgbClr val="1D1D1B"/>
                </a:solidFill>
                <a:latin typeface="Cera Pro Light"/>
                <a:cs typeface="Cera Pro Light"/>
              </a:rPr>
              <a:t>начертание </a:t>
            </a:r>
            <a:r>
              <a:rPr sz="1200" dirty="0">
                <a:solidFill>
                  <a:srgbClr val="1D1D1B"/>
                </a:solidFill>
                <a:latin typeface="Cera Pro"/>
                <a:cs typeface="Cera Pro"/>
              </a:rPr>
              <a:t>Нормальное </a:t>
            </a:r>
            <a:r>
              <a:rPr sz="1200" spc="-10" dirty="0">
                <a:solidFill>
                  <a:srgbClr val="1D1D1B"/>
                </a:solidFill>
                <a:latin typeface="Cera Pro"/>
                <a:cs typeface="Cera Pro"/>
              </a:rPr>
              <a:t>начертание </a:t>
            </a:r>
            <a:r>
              <a:rPr sz="1200" b="0" dirty="0">
                <a:solidFill>
                  <a:srgbClr val="1D1D1B"/>
                </a:solidFill>
                <a:latin typeface="Cera Pro Medium"/>
                <a:cs typeface="Cera Pro Medium"/>
              </a:rPr>
              <a:t>Полужирное</a:t>
            </a:r>
            <a:r>
              <a:rPr sz="12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 начертание </a:t>
            </a:r>
            <a:r>
              <a:rPr sz="1200" b="1" dirty="0">
                <a:solidFill>
                  <a:srgbClr val="1D1D1B"/>
                </a:solidFill>
                <a:latin typeface="Cera Pro"/>
                <a:cs typeface="Cera Pro"/>
              </a:rPr>
              <a:t>Жирное </a:t>
            </a:r>
            <a:r>
              <a:rPr sz="1200" b="1" spc="-10" dirty="0">
                <a:solidFill>
                  <a:srgbClr val="1D1D1B"/>
                </a:solidFill>
                <a:latin typeface="Cera Pro"/>
                <a:cs typeface="Cera Pro"/>
              </a:rPr>
              <a:t>начертание</a:t>
            </a:r>
            <a:endParaRPr sz="1200" dirty="0">
              <a:latin typeface="Cera Pro"/>
              <a:cs typeface="Cera Pr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 dirty="0">
              <a:latin typeface="Cera Pro"/>
              <a:cs typeface="Cera Pro"/>
            </a:endParaRPr>
          </a:p>
          <a:p>
            <a:pPr marL="12700" marR="616585">
              <a:lnSpc>
                <a:spcPct val="100000"/>
              </a:lnSpc>
            </a:pPr>
            <a:r>
              <a:rPr sz="1600" b="0" dirty="0">
                <a:solidFill>
                  <a:srgbClr val="1D1D1B"/>
                </a:solidFill>
                <a:latin typeface="Cera Pro Light"/>
                <a:cs typeface="Cera Pro Light"/>
              </a:rPr>
              <a:t>Тонкое </a:t>
            </a:r>
            <a:r>
              <a:rPr sz="1600" b="0" spc="-10" dirty="0">
                <a:solidFill>
                  <a:srgbClr val="1D1D1B"/>
                </a:solidFill>
                <a:latin typeface="Cera Pro Light"/>
                <a:cs typeface="Cera Pro Light"/>
              </a:rPr>
              <a:t>начертание </a:t>
            </a:r>
            <a:r>
              <a:rPr sz="1600" dirty="0">
                <a:solidFill>
                  <a:srgbClr val="1D1D1B"/>
                </a:solidFill>
                <a:latin typeface="Cera Pro"/>
                <a:cs typeface="Cera Pro"/>
              </a:rPr>
              <a:t>Нормальное </a:t>
            </a:r>
            <a:r>
              <a:rPr sz="1600" spc="-10" dirty="0">
                <a:solidFill>
                  <a:srgbClr val="1D1D1B"/>
                </a:solidFill>
                <a:latin typeface="Cera Pro"/>
                <a:cs typeface="Cera Pro"/>
              </a:rPr>
              <a:t>начертание </a:t>
            </a:r>
            <a:r>
              <a:rPr sz="1600" b="0" dirty="0">
                <a:solidFill>
                  <a:srgbClr val="1D1D1B"/>
                </a:solidFill>
                <a:latin typeface="Cera Pro Medium"/>
                <a:cs typeface="Cera Pro Medium"/>
              </a:rPr>
              <a:t>Полужирное </a:t>
            </a:r>
            <a:r>
              <a:rPr sz="16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начертание </a:t>
            </a:r>
            <a:r>
              <a:rPr sz="1600" b="1" dirty="0">
                <a:solidFill>
                  <a:srgbClr val="1D1D1B"/>
                </a:solidFill>
                <a:latin typeface="Cera Pro"/>
                <a:cs typeface="Cera Pro"/>
              </a:rPr>
              <a:t>Жирное </a:t>
            </a:r>
            <a:r>
              <a:rPr sz="1600" b="1" spc="-10" dirty="0">
                <a:solidFill>
                  <a:srgbClr val="1D1D1B"/>
                </a:solidFill>
                <a:latin typeface="Cera Pro"/>
                <a:cs typeface="Cera Pro"/>
              </a:rPr>
              <a:t>начертание</a:t>
            </a:r>
            <a:endParaRPr sz="1600" dirty="0">
              <a:latin typeface="Cera Pro"/>
              <a:cs typeface="Cera Pro"/>
            </a:endParaRPr>
          </a:p>
          <a:p>
            <a:pPr marL="12700" marR="5080">
              <a:lnSpc>
                <a:spcPct val="100000"/>
              </a:lnSpc>
              <a:spcBef>
                <a:spcPts val="1395"/>
              </a:spcBef>
            </a:pPr>
            <a:r>
              <a:rPr sz="2000" b="0" dirty="0">
                <a:solidFill>
                  <a:srgbClr val="1D1D1B"/>
                </a:solidFill>
                <a:latin typeface="Cera Pro Light"/>
                <a:cs typeface="Cera Pro Light"/>
              </a:rPr>
              <a:t>Тонкое</a:t>
            </a:r>
            <a:r>
              <a:rPr sz="2000" b="0" spc="-10" dirty="0">
                <a:solidFill>
                  <a:srgbClr val="1D1D1B"/>
                </a:solidFill>
                <a:latin typeface="Cera Pro Light"/>
                <a:cs typeface="Cera Pro Light"/>
              </a:rPr>
              <a:t> начертание </a:t>
            </a:r>
            <a:r>
              <a:rPr sz="2000" dirty="0">
                <a:solidFill>
                  <a:srgbClr val="1D1D1B"/>
                </a:solidFill>
                <a:latin typeface="Cera Pro"/>
                <a:cs typeface="Cera Pro"/>
              </a:rPr>
              <a:t>Нормальное </a:t>
            </a:r>
            <a:r>
              <a:rPr sz="2000" spc="-10" dirty="0">
                <a:solidFill>
                  <a:srgbClr val="1D1D1B"/>
                </a:solidFill>
                <a:latin typeface="Cera Pro"/>
                <a:cs typeface="Cera Pro"/>
              </a:rPr>
              <a:t>начертание </a:t>
            </a:r>
            <a:r>
              <a:rPr sz="2000" b="0" dirty="0">
                <a:solidFill>
                  <a:srgbClr val="1D1D1B"/>
                </a:solidFill>
                <a:latin typeface="Cera Pro Medium"/>
                <a:cs typeface="Cera Pro Medium"/>
              </a:rPr>
              <a:t>Полужирное </a:t>
            </a:r>
            <a:r>
              <a:rPr sz="20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начертание </a:t>
            </a:r>
            <a:r>
              <a:rPr sz="2000" b="1" dirty="0">
                <a:solidFill>
                  <a:srgbClr val="1D1D1B"/>
                </a:solidFill>
                <a:latin typeface="Cera Pro"/>
                <a:cs typeface="Cera Pro"/>
              </a:rPr>
              <a:t>Жирное</a:t>
            </a:r>
            <a:r>
              <a:rPr sz="2000" b="1" spc="-10" dirty="0">
                <a:solidFill>
                  <a:srgbClr val="1D1D1B"/>
                </a:solidFill>
                <a:latin typeface="Cera Pro"/>
                <a:cs typeface="Cera Pro"/>
              </a:rPr>
              <a:t> начертание</a:t>
            </a:r>
            <a:endParaRPr sz="2000" dirty="0">
              <a:latin typeface="Cera Pro"/>
              <a:cs typeface="Cera Pro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6</a:t>
            </a:fld>
            <a:endParaRPr spc="5" dirty="0"/>
          </a:p>
        </p:txBody>
      </p:sp>
      <p:sp>
        <p:nvSpPr>
          <p:cNvPr id="49" name="object 49"/>
          <p:cNvSpPr txBox="1"/>
          <p:nvPr/>
        </p:nvSpPr>
        <p:spPr>
          <a:xfrm>
            <a:off x="5469705" y="3010829"/>
            <a:ext cx="4775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1D1D1B"/>
                </a:solidFill>
                <a:latin typeface="Cera Pro"/>
                <a:cs typeface="Cera Pro"/>
              </a:rPr>
              <a:t>12 </a:t>
            </a:r>
            <a:r>
              <a:rPr sz="1600" spc="-25" dirty="0">
                <a:solidFill>
                  <a:srgbClr val="1D1D1B"/>
                </a:solidFill>
                <a:latin typeface="Cera Pro"/>
                <a:cs typeface="Cera Pro"/>
              </a:rPr>
              <a:t>пт</a:t>
            </a:r>
            <a:endParaRPr sz="1600">
              <a:latin typeface="Cera Pro"/>
              <a:cs typeface="Cera Pr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69705" y="4064218"/>
            <a:ext cx="4756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1D1D1B"/>
                </a:solidFill>
                <a:latin typeface="Cera Pro"/>
                <a:cs typeface="Cera Pro"/>
              </a:rPr>
              <a:t>16 </a:t>
            </a:r>
            <a:r>
              <a:rPr sz="1600" spc="-25" dirty="0">
                <a:solidFill>
                  <a:srgbClr val="1D1D1B"/>
                </a:solidFill>
                <a:latin typeface="Cera Pro"/>
                <a:cs typeface="Cera Pro"/>
              </a:rPr>
              <a:t>пт</a:t>
            </a:r>
            <a:endParaRPr sz="1600">
              <a:latin typeface="Cera Pro"/>
              <a:cs typeface="Cera Pr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69705" y="5281792"/>
            <a:ext cx="525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1D1D1B"/>
                </a:solidFill>
                <a:latin typeface="Cera Pro"/>
                <a:cs typeface="Cera Pro"/>
              </a:rPr>
              <a:t>20 </a:t>
            </a:r>
            <a:r>
              <a:rPr sz="1600" spc="-25" dirty="0">
                <a:solidFill>
                  <a:srgbClr val="1D1D1B"/>
                </a:solidFill>
                <a:latin typeface="Cera Pro"/>
                <a:cs typeface="Cera Pro"/>
              </a:rPr>
              <a:t>пт</a:t>
            </a:r>
            <a:endParaRPr sz="1600">
              <a:latin typeface="Cera Pro"/>
              <a:cs typeface="Cera Pr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91" y="1600200"/>
            <a:ext cx="11100858" cy="473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674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975" y="209425"/>
            <a:ext cx="8102738" cy="1663403"/>
          </a:xfrm>
          <a:prstGeom prst="rect">
            <a:avLst/>
          </a:prstGeom>
        </p:spPr>
        <p:txBody>
          <a:bodyPr vert="horz" wrap="square" lIns="0" tIns="85216" rIns="0" bIns="0" rtlCol="0">
            <a:spAutoFit/>
          </a:bodyPr>
          <a:lstStyle/>
          <a:p>
            <a:pPr marL="12700">
              <a:lnSpc>
                <a:spcPts val="4065"/>
              </a:lnSpc>
              <a:spcBef>
                <a:spcPts val="100"/>
              </a:spcBef>
            </a:pPr>
            <a:r>
              <a:rPr lang="ru-RU" dirty="0"/>
              <a:t>ОЦЕНКА СТАНДАРТНЫХ </a:t>
            </a:r>
            <a:r>
              <a:rPr lang="ru-RU" dirty="0" smtClean="0"/>
              <a:t>ИЗДЕРЖЕК</a:t>
            </a:r>
            <a:r>
              <a:rPr lang="ru-RU" smtClean="0"/>
              <a:t/>
            </a:r>
            <a:br>
              <a:rPr lang="ru-RU" smtClean="0"/>
            </a:br>
            <a:r>
              <a:rPr lang="ru-RU"/>
              <a:t> </a:t>
            </a:r>
            <a:r>
              <a:rPr lang="ru-RU" sz="1600" smtClean="0"/>
              <a:t>в </a:t>
            </a:r>
            <a:r>
              <a:rPr lang="ru-RU" sz="1600" dirty="0"/>
              <a:t>соответствии с приказом Минэкономразвития России от 01.02.2024 № 54 </a:t>
            </a:r>
            <a:br>
              <a:rPr lang="ru-RU" sz="1600" dirty="0"/>
            </a:br>
            <a:endParaRPr sz="1600" dirty="0">
              <a:latin typeface="Bebas Neue Book"/>
              <a:cs typeface="Bebas Neue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3" y="511157"/>
            <a:ext cx="1810385" cy="4222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7</a:t>
            </a:fld>
            <a:endParaRPr spc="5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31674" y="1524000"/>
            <a:ext cx="115428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</a:t>
            </a:r>
            <a:r>
              <a:rPr lang="ru-RU" sz="1400" dirty="0"/>
              <a:t>соответствии с пунктом 5.7 </a:t>
            </a:r>
            <a:r>
              <a:rPr lang="ru-RU" sz="1400" dirty="0" smtClean="0"/>
              <a:t>Порядка предоставления грантов в форме субсидий…, утвержденного постановлением Правительства Самарской области от 27.10.2021 № 813, </a:t>
            </a:r>
            <a:r>
              <a:rPr lang="ru-RU" sz="1400" dirty="0"/>
              <a:t>для участия в конкурсном отборе участники представляют в министерство путем размещения в системе «Электронный бюджет» следующие документы</a:t>
            </a:r>
            <a:r>
              <a:rPr lang="ru-RU" sz="1400" dirty="0" smtClean="0"/>
              <a:t>:</a:t>
            </a:r>
            <a:endParaRPr lang="ru-RU" sz="1400" dirty="0"/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646858"/>
              </p:ext>
            </p:extLst>
          </p:nvPr>
        </p:nvGraphicFramePr>
        <p:xfrm>
          <a:off x="381497" y="3662569"/>
          <a:ext cx="11304474" cy="2868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74041"/>
                <a:gridCol w="1213904"/>
                <a:gridCol w="1316529"/>
              </a:tblGrid>
              <a:tr h="6381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Справка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налогового органа об отсутствии у участника конкурсного отбора задолженности по уплате налогов, сборов и страховых взносов в бюджеты бюджетной системы Российской Федерации в размере, превышающем размер, определенный пунктом 3 статьи 47 Налогового кодекса Российской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Федерации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724" marR="40724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24" marR="40724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24" marR="40724" marT="0" marB="0"/>
                </a:tc>
              </a:tr>
              <a:tr h="847118">
                <a:tc>
                  <a:txBody>
                    <a:bodyPr/>
                    <a:lstStyle/>
                    <a:p>
                      <a:pPr marL="0" marR="0" indent="457200" algn="just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Копия расчета по страховым взносам (на пенсионное, медицинское, социальное страхование) по состоянию на 1 января года, в котором участник конкурсного отбора обратился за получением гранта, предоставляемого плательщикам страховых взносов, производящим выплаты и иные вознаграждения физическим лицам, по форме, установленной действующим законодательством (с отметкой органа, в который данный расчет должен быть представлен, или с заверенной участником конкурсного отбора копией документа, свидетельствующего о направлении расчета иным способом)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724" marR="40724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24" marR="40724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24" marR="40724" marT="0" marB="0"/>
                </a:tc>
              </a:tr>
              <a:tr h="493846">
                <a:tc>
                  <a:txBody>
                    <a:bodyPr/>
                    <a:lstStyle/>
                    <a:p>
                      <a:pPr marL="0" marR="0" indent="457200" algn="just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Анкета субъекта малого или среднего предпринимательства, осуществляющего деятельность в сфере социального предпринимательства, по форме согласно приложению 1 к Порядку (представляет только социальное предприятие)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724" marR="40724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24" marR="40724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24" marR="40724" marT="0" marB="0"/>
                </a:tc>
              </a:tr>
              <a:tr h="28697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Перечень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других действий, предусмотренных  Порядком: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724" marR="40724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24" marR="40724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24" marR="40724" marT="0" marB="0"/>
                </a:tc>
              </a:tr>
              <a:tr h="53876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24" marR="40724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139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  <a:tabLst>
                          <a:tab pos="381000" algn="l"/>
                          <a:tab pos="516255" algn="ctr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941053"/>
              </p:ext>
            </p:extLst>
          </p:nvPr>
        </p:nvGraphicFramePr>
        <p:xfrm>
          <a:off x="376995" y="2362200"/>
          <a:ext cx="11293044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7871"/>
                <a:gridCol w="1229175"/>
                <a:gridCol w="1305998"/>
              </a:tblGrid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Документ</a:t>
                      </a:r>
                      <a:endParaRPr lang="ru-RU" sz="12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Временные издержки (минут)</a:t>
                      </a:r>
                      <a:endParaRPr lang="ru-RU" sz="12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Расходные материалы (лист)</a:t>
                      </a:r>
                      <a:endParaRPr lang="ru-RU" sz="12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Заявка на участие в конкурсном отборе по предоставлению гранта 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104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674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974" y="209425"/>
            <a:ext cx="7986825" cy="611833"/>
          </a:xfrm>
          <a:prstGeom prst="rect">
            <a:avLst/>
          </a:prstGeom>
        </p:spPr>
        <p:txBody>
          <a:bodyPr vert="horz" wrap="square" lIns="0" tIns="85216" rIns="0" bIns="0" rtlCol="0">
            <a:spAutoFit/>
          </a:bodyPr>
          <a:lstStyle/>
          <a:p>
            <a:pPr marL="12700">
              <a:lnSpc>
                <a:spcPts val="4065"/>
              </a:lnSpc>
              <a:spcBef>
                <a:spcPts val="100"/>
              </a:spcBef>
            </a:pPr>
            <a:r>
              <a:rPr lang="ru-RU" dirty="0"/>
              <a:t>ОЦЕНКА СТАНДАРТНЫХ ИЗДЕРЖЕК</a:t>
            </a:r>
            <a:endParaRPr sz="2150" dirty="0">
              <a:latin typeface="Bebas Neue Book"/>
              <a:cs typeface="Bebas Neue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3" y="511157"/>
            <a:ext cx="1810385" cy="4222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8</a:t>
            </a:fld>
            <a:endParaRPr spc="5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4091" y="1676400"/>
            <a:ext cx="1147932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/>
              <a:t>Информационные издержки</a:t>
            </a:r>
            <a:endParaRPr lang="ru-RU" sz="1400" dirty="0" smtClean="0">
              <a:effectLst/>
            </a:endParaRPr>
          </a:p>
          <a:p>
            <a:r>
              <a:rPr lang="ru-RU" sz="1400" b="1" dirty="0"/>
              <a:t>1. Информационные издержки заявителя на получение гранта</a:t>
            </a:r>
            <a:endParaRPr lang="ru-RU" sz="1400" dirty="0" smtClean="0">
              <a:effectLst/>
            </a:endParaRPr>
          </a:p>
          <a:p>
            <a:r>
              <a:rPr lang="ru-RU" sz="1400" b="1" dirty="0"/>
              <a:t>1.1.  Временные издержки:</a:t>
            </a:r>
            <a:endParaRPr lang="ru-RU" sz="1400" dirty="0" smtClean="0">
              <a:effectLst/>
            </a:endParaRPr>
          </a:p>
          <a:p>
            <a:r>
              <a:rPr lang="ru-RU" sz="1400" dirty="0"/>
              <a:t>Сумма временных издержек субъектов предпринимательской деятельности рассчитывается в соответствии с формулой:</a:t>
            </a:r>
            <a:endParaRPr lang="ru-RU" sz="1400" dirty="0" smtClean="0">
              <a:effectLst/>
            </a:endParaRPr>
          </a:p>
          <a:p>
            <a:r>
              <a:rPr lang="en-US" sz="1400" dirty="0" smtClean="0"/>
              <a:t>	</a:t>
            </a:r>
            <a:endParaRPr lang="ru-RU" sz="1400" dirty="0" smtClean="0"/>
          </a:p>
          <a:p>
            <a:r>
              <a:rPr lang="ru-RU" sz="1400" dirty="0"/>
              <a:t>	</a:t>
            </a:r>
            <a:r>
              <a:rPr lang="ru-RU" sz="1400" dirty="0" err="1" smtClean="0"/>
              <a:t>W</a:t>
            </a:r>
            <a:r>
              <a:rPr lang="ru-RU" sz="1400" baseline="-25000" dirty="0" err="1" smtClean="0"/>
              <a:t>д</a:t>
            </a:r>
            <a:r>
              <a:rPr lang="ru-RU" sz="1400" dirty="0" smtClean="0"/>
              <a:t> </a:t>
            </a:r>
            <a:r>
              <a:rPr lang="ru-RU" sz="1400" dirty="0"/>
              <a:t>= </a:t>
            </a:r>
            <a:r>
              <a:rPr lang="ru-RU" sz="1400" dirty="0" err="1"/>
              <a:t>t</a:t>
            </a:r>
            <a:r>
              <a:rPr lang="ru-RU" sz="1400" baseline="-25000" dirty="0" err="1"/>
              <a:t>д</a:t>
            </a:r>
            <a:r>
              <a:rPr lang="ru-RU" sz="1400" dirty="0"/>
              <a:t> x w x k x </a:t>
            </a:r>
            <a:r>
              <a:rPr lang="ru-RU" sz="1400" dirty="0" err="1"/>
              <a:t>f</a:t>
            </a:r>
            <a:r>
              <a:rPr lang="ru-RU" sz="1400" baseline="-25000" dirty="0" err="1"/>
              <a:t>д</a:t>
            </a:r>
            <a:r>
              <a:rPr lang="ru-RU" sz="1400" dirty="0"/>
              <a:t> x q,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где:</a:t>
            </a:r>
          </a:p>
          <a:p>
            <a:r>
              <a:rPr lang="ru-RU" sz="1400" dirty="0" err="1"/>
              <a:t>t</a:t>
            </a:r>
            <a:r>
              <a:rPr lang="ru-RU" sz="1400" baseline="-25000" dirty="0" err="1"/>
              <a:t>д</a:t>
            </a:r>
            <a:r>
              <a:rPr lang="ru-RU" sz="1400" dirty="0"/>
              <a:t> - затраты рабочего времени, необходимого на выполнение действия (человеко-часов);</a:t>
            </a:r>
          </a:p>
          <a:p>
            <a:r>
              <a:rPr lang="ru-RU" sz="1400" dirty="0"/>
              <a:t>w - средняя стоимость часа работы работников, занятых выполнением действия (рублей);</a:t>
            </a:r>
          </a:p>
          <a:p>
            <a:r>
              <a:rPr lang="ru-RU" sz="1400" dirty="0"/>
              <a:t>k - коэффициент налоговых отчислений и иных обязательных платежей, связанных с оплатой труда штатных работников (единиц), размер которого в общем случае принимается равным 1,302;</a:t>
            </a:r>
          </a:p>
          <a:p>
            <a:r>
              <a:rPr lang="ru-RU" sz="1400" dirty="0" err="1"/>
              <a:t>f</a:t>
            </a:r>
            <a:r>
              <a:rPr lang="ru-RU" sz="1400" baseline="-25000" dirty="0" err="1"/>
              <a:t>д</a:t>
            </a:r>
            <a:r>
              <a:rPr lang="ru-RU" sz="1400" dirty="0"/>
              <a:t> - частота выполнения действия j-м году (раз);</a:t>
            </a:r>
          </a:p>
          <a:p>
            <a:r>
              <a:rPr lang="ru-RU" sz="1400" dirty="0"/>
              <a:t>q - численность объектов расчета в совокупности (группе) объектов расчета.</a:t>
            </a:r>
          </a:p>
          <a:p>
            <a:r>
              <a:rPr lang="ru-RU" sz="1400" dirty="0"/>
              <a:t>Средняя заработная плата в Самарской области 58461 рублей (по данным территориального органа   Федеральной службы государственной статистики по Самарской области за    январь – март 2024 года), среднее количество рабочих часов в месяц 164, </a:t>
            </a:r>
            <a:r>
              <a:rPr lang="ru-RU" sz="1400" dirty="0" smtClean="0"/>
              <a:t>Следовательно, стоимость заработной платы сотрудника (чел./час) составляет 356,5 рубля (1 мин. – 6 рублей). </a:t>
            </a:r>
            <a:endParaRPr lang="ru-RU" sz="1400" dirty="0" smtClean="0">
              <a:effectLst/>
            </a:endParaRPr>
          </a:p>
          <a:p>
            <a:r>
              <a:rPr lang="en-US" sz="1400" dirty="0" smtClean="0"/>
              <a:t>	</a:t>
            </a:r>
            <a:endParaRPr lang="ru-RU" sz="1400" dirty="0" smtClean="0"/>
          </a:p>
          <a:p>
            <a:r>
              <a:rPr lang="ru-RU" sz="1400" dirty="0" smtClean="0"/>
              <a:t>	</a:t>
            </a:r>
            <a:r>
              <a:rPr lang="ru-RU" sz="1400" dirty="0" err="1" smtClean="0"/>
              <a:t>W</a:t>
            </a:r>
            <a:r>
              <a:rPr lang="ru-RU" sz="1400" baseline="-25000" dirty="0" err="1" smtClean="0"/>
              <a:t>д</a:t>
            </a:r>
            <a:r>
              <a:rPr lang="ru-RU" sz="1400" dirty="0" smtClean="0"/>
              <a:t> </a:t>
            </a:r>
            <a:r>
              <a:rPr lang="ru-RU" sz="1400" dirty="0"/>
              <a:t>=</a:t>
            </a:r>
            <a:r>
              <a:rPr lang="ru-RU" sz="1400" dirty="0" smtClean="0"/>
              <a:t>2,32 (139 мин.) </a:t>
            </a:r>
            <a:r>
              <a:rPr lang="ru-RU" sz="1400" dirty="0"/>
              <a:t>х </a:t>
            </a:r>
            <a:r>
              <a:rPr lang="ru-RU" sz="1400" dirty="0" smtClean="0"/>
              <a:t>356,5 </a:t>
            </a:r>
            <a:r>
              <a:rPr lang="ru-RU" sz="1400" dirty="0"/>
              <a:t>х 1,302 х 1 х 1=1 </a:t>
            </a:r>
            <a:r>
              <a:rPr lang="ru-RU" sz="1400" dirty="0" smtClean="0"/>
              <a:t>076,9 </a:t>
            </a:r>
            <a:r>
              <a:rPr lang="ru-RU" sz="1400" dirty="0"/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135307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674" y="137626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974" y="209425"/>
            <a:ext cx="8063025" cy="611833"/>
          </a:xfrm>
          <a:prstGeom prst="rect">
            <a:avLst/>
          </a:prstGeom>
        </p:spPr>
        <p:txBody>
          <a:bodyPr vert="horz" wrap="square" lIns="0" tIns="85216" rIns="0" bIns="0" rtlCol="0">
            <a:spAutoFit/>
          </a:bodyPr>
          <a:lstStyle/>
          <a:p>
            <a:pPr marL="12700">
              <a:lnSpc>
                <a:spcPts val="4065"/>
              </a:lnSpc>
              <a:spcBef>
                <a:spcPts val="100"/>
              </a:spcBef>
            </a:pPr>
            <a:r>
              <a:rPr lang="ru-RU" dirty="0"/>
              <a:t>ОЦЕНКА СТАНДАРТНЫХ ИЗДЕРЖЕК</a:t>
            </a:r>
            <a:endParaRPr sz="2150" dirty="0">
              <a:latin typeface="Bebas Neue Book"/>
              <a:cs typeface="Bebas Neue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1713" y="511157"/>
            <a:ext cx="1810385" cy="4222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sz="900" b="0" spc="12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экономического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развития</a:t>
            </a:r>
            <a:r>
              <a:rPr sz="900" b="0" spc="4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и</a:t>
            </a:r>
            <a:r>
              <a:rPr sz="900" b="0" spc="5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инвестиций </a:t>
            </a:r>
            <a:r>
              <a:rPr sz="900" b="0" dirty="0">
                <a:solidFill>
                  <a:srgbClr val="1D1D1B"/>
                </a:solidFill>
                <a:latin typeface="Cera Pro Medium"/>
                <a:cs typeface="Cera Pro Medium"/>
              </a:rPr>
              <a:t>Самарской</a:t>
            </a:r>
            <a:r>
              <a:rPr sz="900" b="0" spc="100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sz="90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области</a:t>
            </a:r>
            <a:endParaRPr sz="900">
              <a:latin typeface="Cera Pro Medium"/>
              <a:cs typeface="Cera Pro Medium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9</a:t>
            </a:fld>
            <a:endParaRPr spc="5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1452" y="1447800"/>
            <a:ext cx="115428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1.2. Издержки, связанные с приобретениями</a:t>
            </a:r>
            <a:endParaRPr lang="ru-RU" sz="1400" dirty="0" smtClean="0">
              <a:effectLst/>
            </a:endParaRPr>
          </a:p>
          <a:p>
            <a:r>
              <a:rPr lang="ru-RU" sz="1400" dirty="0"/>
              <a:t>Сумма затрат на каждое из приобретений, необходимых для выполнения требования (</a:t>
            </a:r>
            <a:r>
              <a:rPr lang="ru-RU" sz="1400" dirty="0" err="1"/>
              <a:t>A</a:t>
            </a:r>
            <a:r>
              <a:rPr lang="ru-RU" sz="1400" baseline="-25000" dirty="0" err="1"/>
              <a:t>от</a:t>
            </a:r>
            <a:r>
              <a:rPr lang="ru-RU" sz="1400" dirty="0"/>
              <a:t>) (рублей), рассчитывается по формуле:</a:t>
            </a:r>
            <a:endParaRPr lang="ru-RU" sz="1400" dirty="0" smtClean="0">
              <a:effectLst/>
            </a:endParaRPr>
          </a:p>
          <a:p>
            <a:r>
              <a:rPr lang="en-US" sz="1400" dirty="0" smtClean="0"/>
              <a:t>	</a:t>
            </a:r>
            <a:r>
              <a:rPr lang="ru-RU" sz="1400" dirty="0" err="1" smtClean="0"/>
              <a:t>A</a:t>
            </a:r>
            <a:r>
              <a:rPr lang="ru-RU" sz="1400" baseline="-25000" dirty="0" err="1" smtClean="0"/>
              <a:t>от</a:t>
            </a:r>
            <a:r>
              <a:rPr lang="ru-RU" sz="1400" dirty="0" smtClean="0"/>
              <a:t> </a:t>
            </a:r>
            <a:r>
              <a:rPr lang="ru-RU" sz="1400" dirty="0"/>
              <a:t>= MP x Q x </a:t>
            </a:r>
            <a:r>
              <a:rPr lang="ru-RU" sz="1400" dirty="0" err="1"/>
              <a:t>fп</a:t>
            </a:r>
            <a:r>
              <a:rPr lang="ru-RU" sz="1400" dirty="0"/>
              <a:t> x q,</a:t>
            </a:r>
            <a:endParaRPr lang="ru-RU" sz="1400" dirty="0" smtClean="0">
              <a:effectLst/>
            </a:endParaRPr>
          </a:p>
          <a:p>
            <a:r>
              <a:rPr lang="ru-RU" sz="1400" dirty="0"/>
              <a:t>где:</a:t>
            </a:r>
            <a:endParaRPr lang="ru-RU" sz="1400" dirty="0" smtClean="0">
              <a:effectLst/>
            </a:endParaRPr>
          </a:p>
          <a:p>
            <a:r>
              <a:rPr lang="ru-RU" sz="1400" dirty="0"/>
              <a:t>MP – средняя цена на соответствующий товар, работу или услугу (рублей);</a:t>
            </a:r>
            <a:endParaRPr lang="ru-RU" sz="1400" dirty="0" smtClean="0">
              <a:effectLst/>
            </a:endParaRPr>
          </a:p>
          <a:p>
            <a:r>
              <a:rPr lang="ru-RU" sz="1400" dirty="0"/>
              <a:t>Q – количество единиц товара, работ или услуг одного вида в одном приобретении (единиц);</a:t>
            </a:r>
            <a:endParaRPr lang="ru-RU" sz="1400" dirty="0" smtClean="0">
              <a:effectLst/>
            </a:endParaRPr>
          </a:p>
          <a:p>
            <a:r>
              <a:rPr lang="ru-RU" sz="1400" dirty="0" err="1"/>
              <a:t>F</a:t>
            </a:r>
            <a:r>
              <a:rPr lang="ru-RU" sz="1400" baseline="-25000" dirty="0" err="1"/>
              <a:t>п</a:t>
            </a:r>
            <a:r>
              <a:rPr lang="ru-RU" sz="1400" dirty="0"/>
              <a:t> – частота осуществления приобретений, включая приобретение оборудования (</a:t>
            </a:r>
            <a:r>
              <a:rPr lang="ru-RU" sz="1400" dirty="0" err="1"/>
              <a:t>fпо</a:t>
            </a:r>
            <a:r>
              <a:rPr lang="ru-RU" sz="1400" dirty="0"/>
              <a:t>) и приобретение работ, услуг (</a:t>
            </a:r>
            <a:r>
              <a:rPr lang="ru-RU" sz="1400" dirty="0" err="1"/>
              <a:t>fпу</a:t>
            </a:r>
            <a:r>
              <a:rPr lang="ru-RU" sz="1400" dirty="0"/>
              <a:t>) (раз);</a:t>
            </a:r>
            <a:endParaRPr lang="ru-RU" sz="1400" dirty="0" smtClean="0">
              <a:effectLst/>
            </a:endParaRPr>
          </a:p>
          <a:p>
            <a:r>
              <a:rPr lang="ru-RU" sz="1400" dirty="0"/>
              <a:t>q – численность объектов расчета в совокупности (группе) объектов расчета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Стоимость 1 листа бумаги, картридж, амортизационные расходы равны 1,3 руб.</a:t>
            </a:r>
            <a:endParaRPr lang="ru-RU" sz="1400" dirty="0" smtClean="0">
              <a:effectLst/>
            </a:endParaRPr>
          </a:p>
          <a:p>
            <a:r>
              <a:rPr lang="ru-RU" sz="1400" dirty="0" err="1"/>
              <a:t>A</a:t>
            </a:r>
            <a:r>
              <a:rPr lang="ru-RU" sz="1400" baseline="-25000" dirty="0" err="1"/>
              <a:t>от</a:t>
            </a:r>
            <a:r>
              <a:rPr lang="ru-RU" sz="1400" dirty="0"/>
              <a:t> = </a:t>
            </a:r>
            <a:r>
              <a:rPr lang="ru-RU" sz="1400" dirty="0" smtClean="0"/>
              <a:t>1,3 руб. х 41 л. </a:t>
            </a:r>
            <a:r>
              <a:rPr lang="ru-RU" sz="1400" dirty="0"/>
              <a:t>х 1 х </a:t>
            </a:r>
            <a:r>
              <a:rPr lang="ru-RU" sz="1400" dirty="0" smtClean="0"/>
              <a:t>1=53,3 </a:t>
            </a:r>
            <a:r>
              <a:rPr lang="ru-RU" sz="1400" dirty="0"/>
              <a:t>руб.</a:t>
            </a:r>
            <a:endParaRPr lang="ru-RU" sz="1400" dirty="0" smtClean="0">
              <a:effectLst/>
            </a:endParaRPr>
          </a:p>
          <a:p>
            <a:endParaRPr lang="ru-RU" sz="1400" dirty="0" smtClean="0"/>
          </a:p>
          <a:p>
            <a:r>
              <a:rPr lang="ru-RU" sz="1400" dirty="0" smtClean="0"/>
              <a:t>Осуществлена </a:t>
            </a:r>
            <a:r>
              <a:rPr lang="ru-RU" sz="1400" dirty="0"/>
              <a:t>выборка коммерческих предложений на получение квалифицированной электронной подписи. </a:t>
            </a:r>
            <a:endParaRPr lang="ru-RU" sz="1400" dirty="0" smtClean="0">
              <a:effectLst/>
            </a:endParaRPr>
          </a:p>
          <a:p>
            <a:r>
              <a:rPr lang="ru-RU" sz="1400" dirty="0"/>
              <a:t>По предложениям «УЦ Контура», ГК «Астрал», ФНС России стоимость получения квалифицированной электронной подписи составляет от 2000 руб. до 3900 руб. Таким образом, средняя цена получения электронного носителя 2950 руб. </a:t>
            </a:r>
            <a:endParaRPr lang="ru-RU" sz="1400" dirty="0" smtClean="0">
              <a:effectLst/>
            </a:endParaRPr>
          </a:p>
          <a:p>
            <a:r>
              <a:rPr lang="ru-RU" sz="1400" dirty="0"/>
              <a:t>Сумма затрат на приобретение квалифицированной электронной подписи (в случае если она не использовалась в рамках основных производственных рабочих процессов и имела сложившуюся практику применения ранее):</a:t>
            </a:r>
            <a:endParaRPr lang="ru-RU" sz="1400" dirty="0" smtClean="0">
              <a:effectLst/>
            </a:endParaRPr>
          </a:p>
          <a:p>
            <a:r>
              <a:rPr lang="ru-RU" sz="1400" dirty="0"/>
              <a:t>Средняя цена –  2 950 руб</a:t>
            </a:r>
            <a:r>
              <a:rPr lang="ru-RU" sz="1400" dirty="0" smtClean="0"/>
              <a:t>. </a:t>
            </a:r>
            <a:endParaRPr lang="ru-RU" sz="1400" dirty="0" smtClean="0">
              <a:effectLst/>
            </a:endParaRPr>
          </a:p>
          <a:p>
            <a:r>
              <a:rPr lang="ru-RU" sz="1400" dirty="0"/>
              <a:t>Количество единиц товара  – 1 </a:t>
            </a:r>
            <a:r>
              <a:rPr lang="ru-RU" sz="1400" dirty="0" smtClean="0"/>
              <a:t>Частота </a:t>
            </a:r>
            <a:r>
              <a:rPr lang="ru-RU" sz="1400" dirty="0"/>
              <a:t>осуществления приобретений – </a:t>
            </a:r>
            <a:r>
              <a:rPr lang="ru-RU" sz="1400" dirty="0" smtClean="0"/>
              <a:t>1  Численность </a:t>
            </a:r>
            <a:r>
              <a:rPr lang="ru-RU" sz="1400" dirty="0"/>
              <a:t>объектов расчета – 1</a:t>
            </a:r>
            <a:endParaRPr lang="ru-RU" sz="1400" dirty="0" smtClean="0">
              <a:effectLst/>
            </a:endParaRPr>
          </a:p>
          <a:p>
            <a:r>
              <a:rPr lang="en-US" sz="1400" dirty="0" smtClean="0"/>
              <a:t>	</a:t>
            </a:r>
            <a:r>
              <a:rPr lang="ru-RU" sz="1400" dirty="0" err="1" smtClean="0"/>
              <a:t>A</a:t>
            </a:r>
            <a:r>
              <a:rPr lang="ru-RU" sz="1400" baseline="-25000" dirty="0" err="1" smtClean="0"/>
              <a:t>от</a:t>
            </a:r>
            <a:r>
              <a:rPr lang="ru-RU" sz="1400" dirty="0" smtClean="0"/>
              <a:t>    </a:t>
            </a:r>
            <a:r>
              <a:rPr lang="ru-RU" sz="1400" dirty="0"/>
              <a:t>= 2950 (руб.) х 1 х 1 х 1 = 2950 руб.</a:t>
            </a:r>
            <a:endParaRPr lang="ru-RU" sz="1400" dirty="0" smtClean="0">
              <a:effectLst/>
            </a:endParaRPr>
          </a:p>
          <a:p>
            <a:r>
              <a:rPr lang="ru-RU" sz="1400" dirty="0"/>
              <a:t>Таким образом, общая сумма издержек, связанных с приобретением равна </a:t>
            </a:r>
            <a:r>
              <a:rPr lang="ru-RU" sz="1400" dirty="0" smtClean="0"/>
              <a:t>2 950 руб. + 53,3 руб. = 3 003,3 руб.</a:t>
            </a:r>
            <a:endParaRPr lang="ru-RU" sz="1400" dirty="0" smtClean="0">
              <a:effectLst/>
            </a:endParaRPr>
          </a:p>
          <a:p>
            <a:r>
              <a:rPr lang="ru-RU" sz="1400" b="1" dirty="0"/>
              <a:t>Итого участник конкурсного отбора несет следующие издержки:</a:t>
            </a:r>
            <a:r>
              <a:rPr lang="ru-RU" sz="1400" dirty="0"/>
              <a:t> </a:t>
            </a:r>
          </a:p>
          <a:p>
            <a:r>
              <a:rPr lang="ru-RU" sz="1400" dirty="0"/>
              <a:t>	</a:t>
            </a:r>
            <a:r>
              <a:rPr lang="ru-RU" sz="1400" dirty="0" smtClean="0"/>
              <a:t>2 </a:t>
            </a:r>
            <a:r>
              <a:rPr lang="ru-RU" sz="1400" dirty="0"/>
              <a:t>976,65 руб. + 1 </a:t>
            </a:r>
            <a:r>
              <a:rPr lang="ru-RU" sz="1400" dirty="0" smtClean="0"/>
              <a:t>076,9 </a:t>
            </a:r>
            <a:r>
              <a:rPr lang="ru-RU" sz="1400" dirty="0"/>
              <a:t>руб. = 4 </a:t>
            </a:r>
            <a:r>
              <a:rPr lang="ru-RU" sz="1400" dirty="0" smtClean="0"/>
              <a:t>080,2 </a:t>
            </a:r>
            <a:r>
              <a:rPr lang="ru-RU" sz="1400" dirty="0"/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414506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</TotalTime>
  <Words>1349</Words>
  <Application>Microsoft Office PowerPoint</Application>
  <PresentationFormat>Произвольный</PresentationFormat>
  <Paragraphs>387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</vt:lpstr>
      <vt:lpstr>Cera Pro Medium</vt:lpstr>
      <vt:lpstr>Courier New</vt:lpstr>
      <vt:lpstr>Bebas Neue Regular</vt:lpstr>
      <vt:lpstr>Bebas Neue Thin</vt:lpstr>
      <vt:lpstr>Calibri</vt:lpstr>
      <vt:lpstr>Bebas Neue Bold</vt:lpstr>
      <vt:lpstr>Cera Pro Light</vt:lpstr>
      <vt:lpstr>Bebas Neue Book</vt:lpstr>
      <vt:lpstr>Cera Pro</vt:lpstr>
      <vt:lpstr>Times New Roman</vt:lpstr>
      <vt:lpstr>Office Theme</vt:lpstr>
      <vt:lpstr>Презентация PowerPoint</vt:lpstr>
      <vt:lpstr>ОЦЕНКА СТАНДАРТНЫХ ИЗДЕРЖЕК</vt:lpstr>
      <vt:lpstr>ОЦЕНКА СТАНДАРТНЫХ ИЗДЕРЖЕК</vt:lpstr>
      <vt:lpstr>ОЦЕНКА СТАНДАРТНЫХ ИЗДЕРЖЕК</vt:lpstr>
      <vt:lpstr>ОЦЕНКА СТАНДАРТНЫХ ИЗДЕРЖЕК</vt:lpstr>
      <vt:lpstr>ОЦЕНКА СТАНДАРТНЫХ ИЗДЕРЖЕК</vt:lpstr>
      <vt:lpstr>ОЦЕНКА СТАНДАРТНЫХ ИЗДЕРЖЕК  в соответствии с приказом Минэкономразвития России от 01.02.2024 № 54  </vt:lpstr>
      <vt:lpstr>ОЦЕНКА СТАНДАРТНЫХ ИЗДЕРЖЕК</vt:lpstr>
      <vt:lpstr>ОЦЕНКА СТАНДАРТНЫХ ИЗДЕРЖЕК</vt:lpstr>
      <vt:lpstr>ОЦЕНКА СТАНДАРТНЫХ ИЗДЕРЖЕК</vt:lpstr>
      <vt:lpstr>ОЦЕНКА СТАНДАРТНЫХ ИЗДЕРЖЕК</vt:lpstr>
      <vt:lpstr>ОЦЕНКА СТАНДАРТНЫХ ИЗДЕРЖЕК</vt:lpstr>
      <vt:lpstr>ОЦЕНКА СТАНДАРТНЫХ ИЗДЕРЖЕК</vt:lpstr>
      <vt:lpstr>ОЦЕНКА СТАНДАРТНЫХ ИЗДЕРЖЕК</vt:lpstr>
      <vt:lpstr>ОЦЕНКА СТАНДАРТНЫХ ИЗДЕРЖЕК</vt:lpstr>
      <vt:lpstr>ОЦЕНКА СТАНДАРТНЫХ ИЗДЕРЖЕК  в соответствии с приказом Минэкономразвития России от 01.02.2024 № 54  </vt:lpstr>
      <vt:lpstr>ОЦЕНКА СТАНДАРТНЫХ ИЗДЕРЖЕК</vt:lpstr>
      <vt:lpstr>ОЦЕНКА СТАНДАРТНЫХ ИЗДЕРЖЕК</vt:lpstr>
      <vt:lpstr>ОЦЕНКА СТАНДАРТНЫХ ИЗДЕРЖЕК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1</dc:title>
  <dc:creator>Оганян А.А.</dc:creator>
  <cp:lastModifiedBy>Фелинская</cp:lastModifiedBy>
  <cp:revision>118</cp:revision>
  <cp:lastPrinted>2024-05-17T10:33:08Z</cp:lastPrinted>
  <dcterms:created xsi:type="dcterms:W3CDTF">2023-08-02T04:59:17Z</dcterms:created>
  <dcterms:modified xsi:type="dcterms:W3CDTF">2024-05-21T11:23:55Z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2023-08-02T00:00:00Z</vt:filetime>
  </property>
  <property fmtid="{D5CDD505-2E9C-101B-9397-08002B2CF9AE}" pid="3" name="Creator">
    <vt:lpwstr>Adobe Illustrator 26.5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2023-08-02T00:00:00Z</vt:filetime>
  </property>
  <property fmtid="{D5CDD505-2E9C-101B-9397-08002B2CF9AE}" pid="6" name="Producer">
    <vt:lpwstr>Adobe PDF library 16.07</vt:lpwstr>
  </property>
</Properties>
</file>