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761163" cy="9942513"/>
  <p:embeddedFontLs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Corbel" panose="020B050302020402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147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569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f1efa7135_1_304:notes"/>
          <p:cNvSpPr txBox="1">
            <a:spLocks noGrp="1"/>
          </p:cNvSpPr>
          <p:nvPr>
            <p:ph type="body" idx="1"/>
          </p:nvPr>
        </p:nvSpPr>
        <p:spPr>
          <a:xfrm>
            <a:off x="675799" y="4723486"/>
            <a:ext cx="5409600" cy="44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f1efa7135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f1efa7135_1_410:notes"/>
          <p:cNvSpPr txBox="1">
            <a:spLocks noGrp="1"/>
          </p:cNvSpPr>
          <p:nvPr>
            <p:ph type="body" idx="1"/>
          </p:nvPr>
        </p:nvSpPr>
        <p:spPr>
          <a:xfrm>
            <a:off x="675799" y="4723486"/>
            <a:ext cx="5409600" cy="44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f1efa7135_1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f1efa7135_1_502:notes"/>
          <p:cNvSpPr txBox="1">
            <a:spLocks noGrp="1"/>
          </p:cNvSpPr>
          <p:nvPr>
            <p:ph type="body" idx="1"/>
          </p:nvPr>
        </p:nvSpPr>
        <p:spPr>
          <a:xfrm>
            <a:off x="675799" y="4723486"/>
            <a:ext cx="5409600" cy="44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f1efa7135_1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f1fe4abb5_0_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3f1fe4abb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f1efa7135_1_59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3f1efa7135_1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f1fe4abb5_0_1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3f1fe4abb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f1efa7135_1_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f1efa71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f1fe4abb5_0_4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3f1fe4abb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f1fe4abb5_0_7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3f1fe4abb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f1fe4abb5_0_8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3f1fe4abb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f1fe4abb5_0_11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3f1fe4abb5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f1fe4abb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f1fe4abb5_0_12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3f1fe4abb5_0_123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f1fe4abb5_0_13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3f1fe4abb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f1fe4abb5_0_10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3f1fe4ab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f1efa713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f1efa7135_1_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f1efa7135_1_7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f1efa7135_1_1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f1efa713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f1efa7135_1_2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f1efa713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f1fe4abb5_0_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90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f1fe4ab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f1efa7135_1_28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700" cy="447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f1efa7135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f1efa7135_1_117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700" cy="447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f1efa7135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f1efa7135_1_216:notes"/>
          <p:cNvSpPr txBox="1">
            <a:spLocks noGrp="1"/>
          </p:cNvSpPr>
          <p:nvPr>
            <p:ph type="body" idx="1"/>
          </p:nvPr>
        </p:nvSpPr>
        <p:spPr>
          <a:xfrm>
            <a:off x="675799" y="4723486"/>
            <a:ext cx="5409600" cy="44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3f1efa7135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 rot="5400000">
            <a:off x="4717225" y="2161350"/>
            <a:ext cx="5715000" cy="20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 rot="5400000">
            <a:off x="636538" y="234900"/>
            <a:ext cx="5715000" cy="58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 rot="5400000">
            <a:off x="2433637" y="-114300"/>
            <a:ext cx="4267200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□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□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□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sz="2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sz="5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560"/>
              <a:buFont typeface="Georgia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300"/>
              <a:buFont typeface="Georgia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719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719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0679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719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7190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60679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60679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560"/>
              <a:buFont typeface="Georgia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300"/>
              <a:buFont typeface="Georgia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170"/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609600" y="765175"/>
            <a:ext cx="7958138" cy="109538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4" name="Google Shape;104;p13"/>
          <p:cNvCxnSpPr/>
          <p:nvPr/>
        </p:nvCxnSpPr>
        <p:spPr>
          <a:xfrm>
            <a:off x="609600" y="6524625"/>
            <a:ext cx="7924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5" name="Google Shape;105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7127875" y="655320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ctrTitle" idx="4294967295"/>
          </p:nvPr>
        </p:nvSpPr>
        <p:spPr>
          <a:xfrm>
            <a:off x="-6239" y="260648"/>
            <a:ext cx="91440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None/>
            </a:pP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макета </a:t>
            </a:r>
            <a:b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RU" sz="46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ипов</a:t>
            </a: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ой</a:t>
            </a:r>
            <a:r>
              <a:rPr lang="ru-RU" sz="46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6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</a:t>
            </a: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None/>
            </a:pP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None/>
            </a:pPr>
            <a:r>
              <a:rPr lang="ru-RU" sz="4800" b="1" i="0" u="none" strike="noStrike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«НУЛЕВОЙ  ТРАВМАТИЗМ»</a:t>
            </a:r>
            <a:endParaRPr sz="4800" b="1" i="0" u="none" strike="noStrike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971600" y="361950"/>
            <a:ext cx="66009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3645024"/>
            <a:ext cx="6324227" cy="3024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title"/>
          </p:nvPr>
        </p:nvSpPr>
        <p:spPr>
          <a:xfrm>
            <a:off x="311150" y="115887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Times New Roman"/>
              <a:buNone/>
            </a:pPr>
            <a:r>
              <a:rPr lang="ru-RU" sz="23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Методическая работа в области охраны труда</a:t>
            </a:r>
            <a:br>
              <a:rPr lang="ru-RU" sz="23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7162800" y="65246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/>
          </a:p>
        </p:txBody>
      </p:sp>
      <p:grpSp>
        <p:nvGrpSpPr>
          <p:cNvPr id="270" name="Google Shape;270;p34"/>
          <p:cNvGrpSpPr/>
          <p:nvPr/>
        </p:nvGrpSpPr>
        <p:grpSpPr>
          <a:xfrm>
            <a:off x="5778500" y="2822575"/>
            <a:ext cx="3127375" cy="2346325"/>
            <a:chOff x="5778500" y="2822575"/>
            <a:chExt cx="3127375" cy="2346325"/>
          </a:xfrm>
        </p:grpSpPr>
        <p:pic>
          <p:nvPicPr>
            <p:cNvPr id="271" name="Google Shape;271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78500" y="2822575"/>
              <a:ext cx="3127375" cy="2346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34"/>
            <p:cNvSpPr txBox="1"/>
            <p:nvPr/>
          </p:nvSpPr>
          <p:spPr>
            <a:xfrm>
              <a:off x="5908675" y="2954337"/>
              <a:ext cx="2870100" cy="20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Times New Roman"/>
                <a:buNone/>
              </a:pPr>
              <a:r>
                <a:rPr lang="ru-RU" sz="2600" b="1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Совещания с организациями, оказывающими услуги по охране труда</a:t>
              </a:r>
              <a:endParaRPr/>
            </a:p>
          </p:txBody>
        </p:sp>
      </p:grpSp>
      <p:grpSp>
        <p:nvGrpSpPr>
          <p:cNvPr id="273" name="Google Shape;273;p34"/>
          <p:cNvGrpSpPr/>
          <p:nvPr/>
        </p:nvGrpSpPr>
        <p:grpSpPr>
          <a:xfrm>
            <a:off x="2876550" y="4572000"/>
            <a:ext cx="2695575" cy="1901825"/>
            <a:chOff x="2876550" y="4572000"/>
            <a:chExt cx="2695575" cy="1901825"/>
          </a:xfrm>
        </p:grpSpPr>
        <p:pic>
          <p:nvPicPr>
            <p:cNvPr id="274" name="Google Shape;274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76550" y="4572000"/>
              <a:ext cx="2695575" cy="1901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34"/>
            <p:cNvSpPr txBox="1"/>
            <p:nvPr/>
          </p:nvSpPr>
          <p:spPr>
            <a:xfrm>
              <a:off x="2982912" y="4678362"/>
              <a:ext cx="2481300" cy="16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Times New Roman"/>
                <a:buNone/>
              </a:pPr>
              <a:r>
                <a:rPr lang="ru-RU" sz="2600" b="1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Участие в расследовании несчастных случаев</a:t>
              </a:r>
              <a:endParaRPr/>
            </a:p>
          </p:txBody>
        </p:sp>
      </p:grpSp>
      <p:grpSp>
        <p:nvGrpSpPr>
          <p:cNvPr id="276" name="Google Shape;276;p34"/>
          <p:cNvGrpSpPr/>
          <p:nvPr/>
        </p:nvGrpSpPr>
        <p:grpSpPr>
          <a:xfrm>
            <a:off x="152400" y="2919412"/>
            <a:ext cx="2554287" cy="1701800"/>
            <a:chOff x="152400" y="2919412"/>
            <a:chExt cx="2554287" cy="1701800"/>
          </a:xfrm>
        </p:grpSpPr>
        <p:pic>
          <p:nvPicPr>
            <p:cNvPr id="277" name="Google Shape;277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2400" y="2919412"/>
              <a:ext cx="2554287" cy="170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34"/>
            <p:cNvSpPr txBox="1"/>
            <p:nvPr/>
          </p:nvSpPr>
          <p:spPr>
            <a:xfrm>
              <a:off x="249237" y="3019425"/>
              <a:ext cx="2357400" cy="15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lang="ru-RU" sz="2800" b="1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Выезды в организации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9" name="Google Shape;279;p34"/>
          <p:cNvGrpSpPr/>
          <p:nvPr/>
        </p:nvGrpSpPr>
        <p:grpSpPr>
          <a:xfrm>
            <a:off x="669925" y="1036637"/>
            <a:ext cx="2816225" cy="1395412"/>
            <a:chOff x="669925" y="1036637"/>
            <a:chExt cx="2816225" cy="1395412"/>
          </a:xfrm>
        </p:grpSpPr>
        <p:pic>
          <p:nvPicPr>
            <p:cNvPr id="280" name="Google Shape;280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9925" y="1036637"/>
              <a:ext cx="2816225" cy="1395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34"/>
            <p:cNvSpPr txBox="1"/>
            <p:nvPr/>
          </p:nvSpPr>
          <p:spPr>
            <a:xfrm>
              <a:off x="749300" y="1119187"/>
              <a:ext cx="2657400" cy="12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lang="ru-RU" sz="2800" b="1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Отраслевые семинары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2" name="Google Shape;282;p34"/>
          <p:cNvGrpSpPr/>
          <p:nvPr/>
        </p:nvGrpSpPr>
        <p:grpSpPr>
          <a:xfrm>
            <a:off x="5310187" y="1036637"/>
            <a:ext cx="2906712" cy="1395412"/>
            <a:chOff x="5310187" y="1036637"/>
            <a:chExt cx="2906712" cy="1395412"/>
          </a:xfrm>
        </p:grpSpPr>
        <p:pic>
          <p:nvPicPr>
            <p:cNvPr id="283" name="Google Shape;283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10187" y="1036637"/>
              <a:ext cx="2906712" cy="1395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34"/>
            <p:cNvSpPr txBox="1"/>
            <p:nvPr/>
          </p:nvSpPr>
          <p:spPr>
            <a:xfrm>
              <a:off x="5389562" y="1119187"/>
              <a:ext cx="2746500" cy="12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lang="ru-RU" sz="2800" b="1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Областные конференции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5" name="Google Shape;285;p34"/>
          <p:cNvGrpSpPr/>
          <p:nvPr/>
        </p:nvGrpSpPr>
        <p:grpSpPr>
          <a:xfrm>
            <a:off x="2998787" y="2786062"/>
            <a:ext cx="2451100" cy="1462087"/>
            <a:chOff x="2998787" y="2786062"/>
            <a:chExt cx="2451100" cy="1462087"/>
          </a:xfrm>
        </p:grpSpPr>
        <p:pic>
          <p:nvPicPr>
            <p:cNvPr id="286" name="Google Shape;286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98787" y="2786062"/>
              <a:ext cx="2451100" cy="1462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34"/>
            <p:cNvSpPr txBox="1"/>
            <p:nvPr/>
          </p:nvSpPr>
          <p:spPr>
            <a:xfrm>
              <a:off x="3136900" y="2881312"/>
              <a:ext cx="21732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Times New Roman"/>
                <a:buNone/>
              </a:pPr>
              <a:r>
                <a:rPr lang="ru-RU" sz="2400" b="1" i="0" u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Методическая</a:t>
              </a:r>
              <a:br>
                <a:rPr lang="ru-RU" sz="2400" b="1" i="0" u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2400" b="1" i="0" u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работа</a:t>
              </a:r>
              <a:endParaRPr/>
            </a:p>
          </p:txBody>
        </p:sp>
      </p:grpSp>
      <p:sp>
        <p:nvSpPr>
          <p:cNvPr id="288" name="Google Shape;288;p34"/>
          <p:cNvSpPr/>
          <p:nvPr/>
        </p:nvSpPr>
        <p:spPr>
          <a:xfrm rot="-7679424">
            <a:off x="3348887" y="2339119"/>
            <a:ext cx="457167" cy="411201"/>
          </a:xfrm>
          <a:prstGeom prst="rightArrow">
            <a:avLst>
              <a:gd name="adj1" fmla="val 11887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34"/>
          <p:cNvSpPr/>
          <p:nvPr/>
        </p:nvSpPr>
        <p:spPr>
          <a:xfrm rot="10800000">
            <a:off x="2663812" y="3560837"/>
            <a:ext cx="408000" cy="409500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5375275" y="3508375"/>
            <a:ext cx="408000" cy="409500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34"/>
          <p:cNvSpPr/>
          <p:nvPr/>
        </p:nvSpPr>
        <p:spPr>
          <a:xfrm rot="-2340800">
            <a:off x="4932303" y="2363767"/>
            <a:ext cx="455599" cy="409541"/>
          </a:xfrm>
          <a:prstGeom prst="rightArrow">
            <a:avLst>
              <a:gd name="adj1" fmla="val 11891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34"/>
          <p:cNvSpPr/>
          <p:nvPr/>
        </p:nvSpPr>
        <p:spPr>
          <a:xfrm rot="5400000">
            <a:off x="4070275" y="4176650"/>
            <a:ext cx="408000" cy="411300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>
            <a:spLocks noGrp="1"/>
          </p:cNvSpPr>
          <p:nvPr>
            <p:ph type="title"/>
          </p:nvPr>
        </p:nvSpPr>
        <p:spPr>
          <a:xfrm>
            <a:off x="250825" y="115887"/>
            <a:ext cx="86868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Times New Roman"/>
              <a:buNone/>
            </a:pPr>
            <a: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Информационное обеспечение и пропаганда вопросов охраны труда</a:t>
            </a:r>
            <a:endParaRPr/>
          </a:p>
        </p:txBody>
      </p:sp>
      <p:sp>
        <p:nvSpPr>
          <p:cNvPr id="298" name="Google Shape;298;p35"/>
          <p:cNvSpPr txBox="1"/>
          <p:nvPr/>
        </p:nvSpPr>
        <p:spPr>
          <a:xfrm>
            <a:off x="7140575" y="65246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/>
          </a:p>
        </p:txBody>
      </p:sp>
      <p:sp>
        <p:nvSpPr>
          <p:cNvPr id="299" name="Google Shape;299;p35"/>
          <p:cNvSpPr txBox="1"/>
          <p:nvPr/>
        </p:nvSpPr>
        <p:spPr>
          <a:xfrm>
            <a:off x="1170700" y="2298700"/>
            <a:ext cx="2786100" cy="1395300"/>
          </a:xfrm>
          <a:prstGeom prst="rect">
            <a:avLst/>
          </a:prstGeom>
          <a:solidFill>
            <a:srgbClr val="0070C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 и муниципальные образования</a:t>
            </a:r>
            <a:endParaRPr/>
          </a:p>
        </p:txBody>
      </p:sp>
      <p:sp>
        <p:nvSpPr>
          <p:cNvPr id="300" name="Google Shape;300;p35"/>
          <p:cNvSpPr txBox="1"/>
          <p:nvPr/>
        </p:nvSpPr>
        <p:spPr>
          <a:xfrm>
            <a:off x="774700" y="4295626"/>
            <a:ext cx="3578100" cy="2128800"/>
          </a:xfrm>
          <a:prstGeom prst="rect">
            <a:avLst/>
          </a:prstGeom>
          <a:solidFill>
            <a:srgbClr val="0070C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Смотр-конкурс </a:t>
            </a:r>
            <a:b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лучшую организацию работы по охране труда </a:t>
            </a:r>
            <a:b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Самарской области</a:t>
            </a:r>
            <a:endParaRPr/>
          </a:p>
        </p:txBody>
      </p:sp>
      <p:sp>
        <p:nvSpPr>
          <p:cNvPr id="301" name="Google Shape;301;p35"/>
          <p:cNvSpPr txBox="1"/>
          <p:nvPr/>
        </p:nvSpPr>
        <p:spPr>
          <a:xfrm>
            <a:off x="638175" y="1120775"/>
            <a:ext cx="7912200" cy="576300"/>
          </a:xfrm>
          <a:prstGeom prst="rect">
            <a:avLst/>
          </a:prstGeom>
          <a:solidFill>
            <a:srgbClr val="FFC00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Конкурсы в сфере охраны труда</a:t>
            </a: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2316850" y="3755275"/>
            <a:ext cx="493800" cy="576300"/>
          </a:xfrm>
          <a:prstGeom prst="downArrow">
            <a:avLst>
              <a:gd name="adj1" fmla="val 15645"/>
              <a:gd name="adj2" fmla="val 50000"/>
            </a:avLst>
          </a:prstGeom>
          <a:solidFill>
            <a:srgbClr val="FF8585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p35"/>
          <p:cNvSpPr/>
          <p:nvPr/>
        </p:nvSpPr>
        <p:spPr>
          <a:xfrm rot="-2039739">
            <a:off x="2200845" y="1760228"/>
            <a:ext cx="811261" cy="444489"/>
          </a:xfrm>
          <a:prstGeom prst="leftArrow">
            <a:avLst>
              <a:gd name="adj1" fmla="val 5250"/>
              <a:gd name="adj2" fmla="val 50000"/>
            </a:avLst>
          </a:prstGeom>
          <a:solidFill>
            <a:srgbClr val="FF8585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35"/>
          <p:cNvSpPr/>
          <p:nvPr/>
        </p:nvSpPr>
        <p:spPr>
          <a:xfrm rot="-8820098">
            <a:off x="5957251" y="1772278"/>
            <a:ext cx="847755" cy="446094"/>
          </a:xfrm>
          <a:prstGeom prst="leftArrow">
            <a:avLst>
              <a:gd name="adj1" fmla="val 5315"/>
              <a:gd name="adj2" fmla="val 50000"/>
            </a:avLst>
          </a:prstGeom>
          <a:solidFill>
            <a:srgbClr val="FF8585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35"/>
          <p:cNvSpPr/>
          <p:nvPr/>
        </p:nvSpPr>
        <p:spPr>
          <a:xfrm>
            <a:off x="6413625" y="3717775"/>
            <a:ext cx="493800" cy="576300"/>
          </a:xfrm>
          <a:prstGeom prst="downArrow">
            <a:avLst>
              <a:gd name="adj1" fmla="val 15634"/>
              <a:gd name="adj2" fmla="val 50000"/>
            </a:avLst>
          </a:prstGeom>
          <a:solidFill>
            <a:srgbClr val="FF8585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4770675" y="4246575"/>
            <a:ext cx="3779700" cy="2335200"/>
          </a:xfrm>
          <a:prstGeom prst="rect">
            <a:avLst/>
          </a:prstGeom>
          <a:solidFill>
            <a:srgbClr val="00B05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Областной детский конкурс «Безопасный труд в моем представлении»</a:t>
            </a:r>
            <a:endParaRPr/>
          </a:p>
        </p:txBody>
      </p:sp>
      <p:sp>
        <p:nvSpPr>
          <p:cNvPr id="307" name="Google Shape;307;p35"/>
          <p:cNvSpPr txBox="1"/>
          <p:nvPr/>
        </p:nvSpPr>
        <p:spPr>
          <a:xfrm>
            <a:off x="5088074" y="2243125"/>
            <a:ext cx="3144900" cy="1457400"/>
          </a:xfrm>
          <a:prstGeom prst="rect">
            <a:avLst/>
          </a:prstGeom>
          <a:solidFill>
            <a:srgbClr val="00B05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Учащиеся общеобразовательных учреждений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>
            <a:spLocks noGrp="1"/>
          </p:cNvSpPr>
          <p:nvPr>
            <p:ph type="title"/>
          </p:nvPr>
        </p:nvSpPr>
        <p:spPr>
          <a:xfrm>
            <a:off x="217487" y="155575"/>
            <a:ext cx="8686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Times New Roman"/>
              <a:buNone/>
            </a:pPr>
            <a: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Ведомственный контроль </a:t>
            </a:r>
            <a:b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соблюдением трудового законодательства</a:t>
            </a:r>
            <a:endParaRPr/>
          </a:p>
        </p:txBody>
      </p:sp>
      <p:sp>
        <p:nvSpPr>
          <p:cNvPr id="313" name="Google Shape;313;p36"/>
          <p:cNvSpPr txBox="1"/>
          <p:nvPr/>
        </p:nvSpPr>
        <p:spPr>
          <a:xfrm>
            <a:off x="7140575" y="65246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/>
          </a:p>
        </p:txBody>
      </p:sp>
      <p:sp>
        <p:nvSpPr>
          <p:cNvPr id="314" name="Google Shape;314;p36"/>
          <p:cNvSpPr/>
          <p:nvPr/>
        </p:nvSpPr>
        <p:spPr>
          <a:xfrm>
            <a:off x="1700212" y="3573462"/>
            <a:ext cx="493800" cy="895200"/>
          </a:xfrm>
          <a:prstGeom prst="downArrow">
            <a:avLst>
              <a:gd name="adj1" fmla="val 15645"/>
              <a:gd name="adj2" fmla="val 50000"/>
            </a:avLst>
          </a:prstGeom>
          <a:solidFill>
            <a:srgbClr val="FF8585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36"/>
          <p:cNvSpPr txBox="1"/>
          <p:nvPr/>
        </p:nvSpPr>
        <p:spPr>
          <a:xfrm>
            <a:off x="749300" y="2328862"/>
            <a:ext cx="2358900" cy="1335000"/>
          </a:xfrm>
          <a:prstGeom prst="rect">
            <a:avLst/>
          </a:prstGeom>
          <a:solidFill>
            <a:srgbClr val="0070C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Органы исполнительной власти</a:t>
            </a:r>
            <a:endParaRPr sz="2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36"/>
          <p:cNvSpPr txBox="1"/>
          <p:nvPr/>
        </p:nvSpPr>
        <p:spPr>
          <a:xfrm>
            <a:off x="225425" y="4395787"/>
            <a:ext cx="3578100" cy="2200200"/>
          </a:xfrm>
          <a:prstGeom prst="rect">
            <a:avLst/>
          </a:prstGeom>
          <a:solidFill>
            <a:srgbClr val="0070C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71</a:t>
            </a: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провер</a:t>
            </a: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1810 нарушений</a:t>
            </a: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638175" y="1196975"/>
            <a:ext cx="7912200" cy="576300"/>
          </a:xfrm>
          <a:prstGeom prst="rect">
            <a:avLst/>
          </a:prstGeom>
          <a:solidFill>
            <a:srgbClr val="FFC00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Осуществление ведомственного контроля в 201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ru-RU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</a:t>
            </a:r>
            <a:endParaRPr/>
          </a:p>
        </p:txBody>
      </p:sp>
      <p:sp>
        <p:nvSpPr>
          <p:cNvPr id="318" name="Google Shape;318;p36"/>
          <p:cNvSpPr/>
          <p:nvPr/>
        </p:nvSpPr>
        <p:spPr>
          <a:xfrm rot="-2039548">
            <a:off x="2494069" y="1960577"/>
            <a:ext cx="914353" cy="444489"/>
          </a:xfrm>
          <a:prstGeom prst="leftArrow">
            <a:avLst>
              <a:gd name="adj1" fmla="val 5250"/>
              <a:gd name="adj2" fmla="val 50000"/>
            </a:avLst>
          </a:prstGeom>
          <a:solidFill>
            <a:srgbClr val="FF8585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36"/>
          <p:cNvSpPr/>
          <p:nvPr/>
        </p:nvSpPr>
        <p:spPr>
          <a:xfrm rot="-8819617">
            <a:off x="5826139" y="1927179"/>
            <a:ext cx="906500" cy="446094"/>
          </a:xfrm>
          <a:prstGeom prst="leftArrow">
            <a:avLst>
              <a:gd name="adj1" fmla="val 5315"/>
              <a:gd name="adj2" fmla="val 50000"/>
            </a:avLst>
          </a:prstGeom>
          <a:solidFill>
            <a:srgbClr val="FF8585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6985000" y="3603625"/>
            <a:ext cx="493800" cy="893700"/>
          </a:xfrm>
          <a:prstGeom prst="downArrow">
            <a:avLst>
              <a:gd name="adj1" fmla="val 15634"/>
              <a:gd name="adj2" fmla="val 50000"/>
            </a:avLst>
          </a:prstGeom>
          <a:solidFill>
            <a:srgbClr val="FF8585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5267325" y="4419600"/>
            <a:ext cx="3779700" cy="2114700"/>
          </a:xfrm>
          <a:prstGeom prst="rect">
            <a:avLst/>
          </a:prstGeom>
          <a:solidFill>
            <a:srgbClr val="00B05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</a:t>
            </a: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провер</a:t>
            </a: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</a:t>
            </a: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2576 нарушений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6083300" y="2279650"/>
            <a:ext cx="2354400" cy="1384200"/>
          </a:xfrm>
          <a:prstGeom prst="rect">
            <a:avLst/>
          </a:prstGeom>
          <a:solidFill>
            <a:srgbClr val="00B05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Органы местного самоуправления</a:t>
            </a:r>
            <a:endParaRPr sz="2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36" descr="Аттестация творческих специалистов АстраханскаяОбласть.Р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487" y="1843087"/>
            <a:ext cx="1895475" cy="234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625" y="1281511"/>
            <a:ext cx="8449200" cy="5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7"/>
          <p:cNvSpPr txBox="1"/>
          <p:nvPr/>
        </p:nvSpPr>
        <p:spPr>
          <a:xfrm>
            <a:off x="322628" y="188640"/>
            <a:ext cx="871386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погибших на производстве </a:t>
            </a:r>
            <a:b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Самарской области за 2017 г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8 месяцев 2018 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</a:t>
            </a: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(человек) 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37"/>
          <p:cNvSpPr txBox="1">
            <a:spLocks noGrp="1"/>
          </p:cNvSpPr>
          <p:nvPr>
            <p:ph type="sldNum" idx="12"/>
          </p:nvPr>
        </p:nvSpPr>
        <p:spPr>
          <a:xfrm>
            <a:off x="8100392" y="6381750"/>
            <a:ext cx="9361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94" y="3704853"/>
            <a:ext cx="2292451" cy="205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2566" y="1963316"/>
            <a:ext cx="4034721" cy="469975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8"/>
          <p:cNvSpPr txBox="1"/>
          <p:nvPr/>
        </p:nvSpPr>
        <p:spPr>
          <a:xfrm>
            <a:off x="435173" y="1583108"/>
            <a:ext cx="3096300" cy="18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Zero</a:t>
            </a:r>
            <a:r>
              <a:rPr lang="ru-RU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ru-RU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ru-RU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Нулевой</a:t>
            </a:r>
            <a:r>
              <a:rPr lang="ru-RU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травматизм</a:t>
            </a:r>
            <a:r>
              <a:rPr lang="ru-RU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 –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качественно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новый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подход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организации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профилактики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объединяющий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три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направления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безопасность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b="1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гигиену</a:t>
            </a:r>
            <a:r>
              <a:rPr lang="ru-RU" sz="1200" b="1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труда</a:t>
            </a:r>
            <a:r>
              <a:rPr lang="ru-RU" sz="1200" b="1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>
                <a:solidFill>
                  <a:srgbClr val="77933C"/>
                </a:solidFill>
                <a:latin typeface="Arial"/>
                <a:ea typeface="Arial"/>
                <a:cs typeface="Arial"/>
                <a:sym typeface="Arial"/>
              </a:rPr>
              <a:t>благополучие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работников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всех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уровнях</a:t>
            </a: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производства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8" name="Google Shape;33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6472570"/>
            <a:ext cx="2448272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8"/>
          <p:cNvSpPr txBox="1"/>
          <p:nvPr/>
        </p:nvSpPr>
        <p:spPr>
          <a:xfrm>
            <a:off x="0" y="188650"/>
            <a:ext cx="9144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35"/>
              <a:buFont typeface="Georgia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Глобальное движение 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 Zero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(«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Нулевой травматизм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»)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38"/>
          <p:cNvSpPr txBox="1"/>
          <p:nvPr/>
        </p:nvSpPr>
        <p:spPr>
          <a:xfrm>
            <a:off x="4272581" y="1465785"/>
            <a:ext cx="352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7 принципов </a:t>
            </a:r>
            <a:r>
              <a:rPr lang="ru-RU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8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Vision Zero</a:t>
            </a:r>
            <a:r>
              <a:rPr lang="ru-RU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8563086" y="6480307"/>
            <a:ext cx="58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1440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144"/>
              <a:buFont typeface="Georgia"/>
              <a:buNone/>
            </a:pPr>
            <a:endParaRPr sz="88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ru-RU"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Проектный офис по реализации проекта</a:t>
            </a:r>
            <a:endParaRPr sz="2400"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ru-RU"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«Создание макета типовой программы «Нулевой травматизм» </a:t>
            </a:r>
            <a:endParaRPr sz="24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endParaRPr sz="20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8"/>
              </a:spcBef>
              <a:spcAft>
                <a:spcPts val="0"/>
              </a:spcAft>
              <a:buClr>
                <a:srgbClr val="C3260C"/>
              </a:buClr>
              <a:buSzPts val="1872"/>
              <a:buFont typeface="Georgia"/>
              <a:buNone/>
            </a:pPr>
            <a:endParaRPr sz="144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39"/>
          <p:cNvSpPr/>
          <p:nvPr/>
        </p:nvSpPr>
        <p:spPr>
          <a:xfrm>
            <a:off x="311192" y="2722667"/>
            <a:ext cx="2016300" cy="14403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труда, занятости и миграционной политики Самарской области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3617894" y="5157192"/>
            <a:ext cx="1980300" cy="14403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 Самарской области</a:t>
            </a: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6106863" y="5157192"/>
            <a:ext cx="1944300" cy="14403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Федерация профсоюзов</a:t>
            </a: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Самарской области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39"/>
          <p:cNvSpPr txBox="1">
            <a:spLocks noGrp="1"/>
          </p:cNvSpPr>
          <p:nvPr>
            <p:ph type="sldNum" idx="12"/>
          </p:nvPr>
        </p:nvSpPr>
        <p:spPr>
          <a:xfrm>
            <a:off x="8437240" y="6488198"/>
            <a:ext cx="70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1023950" y="1209675"/>
            <a:ext cx="7027200" cy="119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9"/>
          <p:cNvSpPr txBox="1"/>
          <p:nvPr/>
        </p:nvSpPr>
        <p:spPr>
          <a:xfrm>
            <a:off x="1523350" y="1304925"/>
            <a:ext cx="63585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Утвержден приказом министерства труда занятости </a:t>
            </a:r>
            <a:b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и миграционной политики Самарской области </a:t>
            </a:r>
            <a:b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от 02 августа 2018 года № 121-п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39"/>
          <p:cNvSpPr/>
          <p:nvPr/>
        </p:nvSpPr>
        <p:spPr>
          <a:xfrm>
            <a:off x="2952100" y="2590775"/>
            <a:ext cx="3310500" cy="1873800"/>
          </a:xfrm>
          <a:prstGeom prst="ellipse">
            <a:avLst/>
          </a:prstGeom>
          <a:solidFill>
            <a:srgbClr val="D0E0E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/>
              <a:t>Состав проектного офиса</a:t>
            </a:r>
            <a:endParaRPr sz="3000" b="1"/>
          </a:p>
        </p:txBody>
      </p:sp>
      <p:sp>
        <p:nvSpPr>
          <p:cNvPr id="354" name="Google Shape;354;p39"/>
          <p:cNvSpPr/>
          <p:nvPr/>
        </p:nvSpPr>
        <p:spPr>
          <a:xfrm>
            <a:off x="6929450" y="2709850"/>
            <a:ext cx="1690800" cy="14403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Фонд социального страхования РФ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39"/>
          <p:cNvSpPr/>
          <p:nvPr/>
        </p:nvSpPr>
        <p:spPr>
          <a:xfrm>
            <a:off x="617125" y="5157200"/>
            <a:ext cx="2334900" cy="14403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Торгово-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промышленная палата Самарской области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2333625" y="3390900"/>
            <a:ext cx="7068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6246450" y="3390900"/>
            <a:ext cx="706800" cy="36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 rot="-3078435">
            <a:off x="2376586" y="4444101"/>
            <a:ext cx="1222279" cy="4227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9"/>
          <p:cNvSpPr/>
          <p:nvPr/>
        </p:nvSpPr>
        <p:spPr>
          <a:xfrm rot="-8340685">
            <a:off x="5676450" y="4397617"/>
            <a:ext cx="1237215" cy="4227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9"/>
          <p:cNvSpPr/>
          <p:nvPr/>
        </p:nvSpPr>
        <p:spPr>
          <a:xfrm rot="5400000">
            <a:off x="4265234" y="4686288"/>
            <a:ext cx="706800" cy="36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1440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144"/>
              <a:buFont typeface="Georgia"/>
              <a:buNone/>
            </a:pPr>
            <a:endParaRPr sz="88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роект</a:t>
            </a:r>
            <a:endParaRPr sz="2400"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ru-RU"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«Создание макета типовой программы «Нулевой травматизм» </a:t>
            </a:r>
            <a:endParaRPr sz="24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endParaRPr sz="20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8"/>
              </a:spcBef>
              <a:spcAft>
                <a:spcPts val="0"/>
              </a:spcAft>
              <a:buClr>
                <a:srgbClr val="C3260C"/>
              </a:buClr>
              <a:buSzPts val="1872"/>
              <a:buFont typeface="Georgia"/>
              <a:buNone/>
            </a:pPr>
            <a:endParaRPr sz="144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880150" y="3222338"/>
            <a:ext cx="7314600" cy="1261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 проекта: </a:t>
            </a:r>
            <a:endParaRPr sz="24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макета типовой программы  </a:t>
            </a:r>
            <a:b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«Нулевой травматизм»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40"/>
          <p:cNvSpPr txBox="1">
            <a:spLocks noGrp="1"/>
          </p:cNvSpPr>
          <p:nvPr>
            <p:ph type="sldNum" idx="12"/>
          </p:nvPr>
        </p:nvSpPr>
        <p:spPr>
          <a:xfrm>
            <a:off x="8437240" y="6488198"/>
            <a:ext cx="70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833450" y="1209675"/>
            <a:ext cx="7786800" cy="151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0"/>
          <p:cNvSpPr txBox="1"/>
          <p:nvPr/>
        </p:nvSpPr>
        <p:spPr>
          <a:xfrm>
            <a:off x="924950" y="1084875"/>
            <a:ext cx="76953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400" b="1" u="sng">
                <a:latin typeface="Times New Roman"/>
                <a:ea typeface="Times New Roman"/>
                <a:cs typeface="Times New Roman"/>
                <a:sym typeface="Times New Roman"/>
              </a:rPr>
              <a:t>Стратегическая цель проекта: </a:t>
            </a:r>
            <a:endParaRPr sz="2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профилактика и снижение производственного травматизма и профессиональной заболеваемости, улучшение условий труда 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1023850" y="5105125"/>
            <a:ext cx="7027200" cy="1722300"/>
          </a:xfrm>
          <a:prstGeom prst="ellipse">
            <a:avLst/>
          </a:prstGeom>
          <a:solidFill>
            <a:srgbClr val="D0E0E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u="sng">
                <a:latin typeface="Times New Roman"/>
                <a:ea typeface="Times New Roman"/>
                <a:cs typeface="Times New Roman"/>
                <a:sym typeface="Times New Roman"/>
              </a:rPr>
              <a:t>Результат проекта:</a:t>
            </a:r>
            <a:endParaRPr sz="30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макет типовой программы  «Нулевой травматизм»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0"/>
          <p:cNvSpPr/>
          <p:nvPr/>
        </p:nvSpPr>
        <p:spPr>
          <a:xfrm rot="5400000">
            <a:off x="4266550" y="2813722"/>
            <a:ext cx="5418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0"/>
          <p:cNvSpPr/>
          <p:nvPr/>
        </p:nvSpPr>
        <p:spPr>
          <a:xfrm rot="-5400000">
            <a:off x="4245700" y="4661450"/>
            <a:ext cx="583500" cy="36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>
            <a:spLocks noGrp="1"/>
          </p:cNvSpPr>
          <p:nvPr>
            <p:ph type="body" idx="1"/>
          </p:nvPr>
        </p:nvSpPr>
        <p:spPr>
          <a:xfrm>
            <a:off x="971600" y="188640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35"/>
              <a:buFont typeface="Georgia"/>
              <a:buNone/>
            </a:pPr>
            <a:r>
              <a:rPr lang="ru-RU" sz="395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программы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35"/>
              <a:buFont typeface="Georgia"/>
              <a:buNone/>
            </a:pPr>
            <a:endParaRPr sz="395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9" name="Google Shape;37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6286276"/>
            <a:ext cx="2525307" cy="55302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1"/>
          <p:cNvSpPr/>
          <p:nvPr/>
        </p:nvSpPr>
        <p:spPr>
          <a:xfrm>
            <a:off x="1691680" y="1052735"/>
            <a:ext cx="5976664" cy="539491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DF4FC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Google Shape;381;p41"/>
          <p:cNvSpPr txBox="1"/>
          <p:nvPr/>
        </p:nvSpPr>
        <p:spPr>
          <a:xfrm>
            <a:off x="3430727" y="3320117"/>
            <a:ext cx="25769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ПАСПОРТ</a:t>
            </a:r>
            <a:endParaRPr sz="4000" b="1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2" name="Google Shape;382;p41"/>
          <p:cNvSpPr txBox="1"/>
          <p:nvPr/>
        </p:nvSpPr>
        <p:spPr>
          <a:xfrm>
            <a:off x="2915816" y="1052736"/>
            <a:ext cx="3600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ЗАДАЧИ</a:t>
            </a:r>
            <a:endParaRPr sz="2800" b="1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41"/>
          <p:cNvSpPr txBox="1"/>
          <p:nvPr/>
        </p:nvSpPr>
        <p:spPr>
          <a:xfrm rot="3747747">
            <a:off x="5468346" y="2459242"/>
            <a:ext cx="27621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ПОКАЗАТЕЛИ</a:t>
            </a:r>
            <a:endParaRPr sz="2800" b="1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41"/>
          <p:cNvSpPr txBox="1"/>
          <p:nvPr/>
        </p:nvSpPr>
        <p:spPr>
          <a:xfrm rot="-3859223">
            <a:off x="995658" y="2423803"/>
            <a:ext cx="31079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МЕРОПРИЯТИЯ</a:t>
            </a:r>
            <a:endParaRPr sz="2800" b="1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41"/>
          <p:cNvSpPr txBox="1"/>
          <p:nvPr/>
        </p:nvSpPr>
        <p:spPr>
          <a:xfrm rot="6948917">
            <a:off x="5272770" y="4966648"/>
            <a:ext cx="27621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РЕСУРСЫ</a:t>
            </a:r>
            <a:endParaRPr sz="2800" b="1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41"/>
          <p:cNvSpPr txBox="1"/>
          <p:nvPr/>
        </p:nvSpPr>
        <p:spPr>
          <a:xfrm rot="-7000849">
            <a:off x="1257132" y="4817262"/>
            <a:ext cx="27621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РИСКИ</a:t>
            </a:r>
            <a:endParaRPr sz="2800" b="1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41"/>
          <p:cNvSpPr txBox="1"/>
          <p:nvPr/>
        </p:nvSpPr>
        <p:spPr>
          <a:xfrm>
            <a:off x="2987824" y="5796553"/>
            <a:ext cx="33843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</a:t>
            </a:r>
            <a:endParaRPr sz="2800" b="1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41"/>
          <p:cNvSpPr/>
          <p:nvPr/>
        </p:nvSpPr>
        <p:spPr>
          <a:xfrm>
            <a:off x="3230757" y="2420888"/>
            <a:ext cx="2808312" cy="2592288"/>
          </a:xfrm>
          <a:prstGeom prst="ellipse">
            <a:avLst/>
          </a:prstGeom>
          <a:noFill/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Google Shape;389;p41"/>
          <p:cNvSpPr txBox="1"/>
          <p:nvPr/>
        </p:nvSpPr>
        <p:spPr>
          <a:xfrm>
            <a:off x="8437240" y="6492874"/>
            <a:ext cx="706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 txBox="1">
            <a:spLocks noGrp="1"/>
          </p:cNvSpPr>
          <p:nvPr>
            <p:ph type="body" idx="2"/>
          </p:nvPr>
        </p:nvSpPr>
        <p:spPr>
          <a:xfrm>
            <a:off x="2432398" y="3881686"/>
            <a:ext cx="2304256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удельного веса работников, занятых на работах  </a:t>
            </a:r>
            <a:b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вредными и (или) опасными условиями </a:t>
            </a:r>
            <a:b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труда.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42"/>
          <p:cNvSpPr txBox="1">
            <a:spLocks noGrp="1"/>
          </p:cNvSpPr>
          <p:nvPr>
            <p:ph type="sldNum" idx="12"/>
          </p:nvPr>
        </p:nvSpPr>
        <p:spPr>
          <a:xfrm>
            <a:off x="8635094" y="6492875"/>
            <a:ext cx="5089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42"/>
          <p:cNvSpPr txBox="1"/>
          <p:nvPr/>
        </p:nvSpPr>
        <p:spPr>
          <a:xfrm>
            <a:off x="971600" y="188640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35"/>
              <a:buFont typeface="Georgia"/>
              <a:buNone/>
            </a:pPr>
            <a:r>
              <a:rPr lang="ru-RU" sz="39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программы</a:t>
            </a:r>
            <a:endParaRPr/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35"/>
              <a:buFont typeface="Georgia"/>
              <a:buNone/>
            </a:pPr>
            <a:endParaRPr sz="39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2"/>
          <p:cNvSpPr/>
          <p:nvPr/>
        </p:nvSpPr>
        <p:spPr>
          <a:xfrm>
            <a:off x="1619672" y="1124744"/>
            <a:ext cx="6048672" cy="5517232"/>
          </a:xfrm>
          <a:prstGeom prst="ellipse">
            <a:avLst/>
          </a:prstGeom>
          <a:noFill/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98" name="Google Shape;398;p42"/>
          <p:cNvCxnSpPr/>
          <p:nvPr/>
        </p:nvCxnSpPr>
        <p:spPr>
          <a:xfrm>
            <a:off x="1475656" y="3933056"/>
            <a:ext cx="633670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9" name="Google Shape;399;p42"/>
          <p:cNvCxnSpPr/>
          <p:nvPr/>
        </p:nvCxnSpPr>
        <p:spPr>
          <a:xfrm rot="10800000" flipH="1">
            <a:off x="4716016" y="980728"/>
            <a:ext cx="4117" cy="576064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0" name="Google Shape;400;p42"/>
          <p:cNvSpPr/>
          <p:nvPr/>
        </p:nvSpPr>
        <p:spPr>
          <a:xfrm>
            <a:off x="2267744" y="1844824"/>
            <a:ext cx="244827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коэффициента частоты производственного травматизма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42"/>
          <p:cNvSpPr/>
          <p:nvPr/>
        </p:nvSpPr>
        <p:spPr>
          <a:xfrm>
            <a:off x="4530904" y="1721446"/>
            <a:ext cx="280419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коэффициента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частоты производственного травматизма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 смертельным исходом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42"/>
          <p:cNvSpPr/>
          <p:nvPr/>
        </p:nvSpPr>
        <p:spPr>
          <a:xfrm>
            <a:off x="4783906" y="4509120"/>
            <a:ext cx="23803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профессиональной заболеваемости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2"/>
          <p:cNvSpPr/>
          <p:nvPr/>
        </p:nvSpPr>
        <p:spPr>
          <a:xfrm>
            <a:off x="4427984" y="3680183"/>
            <a:ext cx="576064" cy="576064"/>
          </a:xfrm>
          <a:prstGeom prst="ellipse">
            <a:avLst/>
          </a:prstGeom>
          <a:solidFill>
            <a:srgbClr val="FF000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4" name="Google Shape;40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6472570"/>
            <a:ext cx="2448272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/>
          <p:nvPr/>
        </p:nvSpPr>
        <p:spPr>
          <a:xfrm rot="2535720">
            <a:off x="4082973" y="3585884"/>
            <a:ext cx="780465" cy="32206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3"/>
          <p:cNvSpPr txBox="1">
            <a:spLocks noGrp="1"/>
          </p:cNvSpPr>
          <p:nvPr>
            <p:ph type="body" idx="2"/>
          </p:nvPr>
        </p:nvSpPr>
        <p:spPr>
          <a:xfrm>
            <a:off x="1891426" y="908720"/>
            <a:ext cx="6900918" cy="425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корпоративной культуры безопасности труда, ответственного отношения к здоровью работников</a:t>
            </a:r>
            <a:endParaRPr/>
          </a:p>
          <a:p>
            <a:pPr marL="0" marR="0" lvl="0" indent="0" algn="just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профессиональных рисков, их устранение или минимизация </a:t>
            </a:r>
            <a:endParaRPr/>
          </a:p>
          <a:p>
            <a:pPr marL="0" marR="0" lvl="0" indent="0" algn="just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эффективности превентивных  мер  в области охраны труда</a:t>
            </a:r>
            <a:endParaRPr/>
          </a:p>
          <a:p>
            <a:pPr marL="0" marR="0" lvl="0" indent="0" algn="just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Совершенствование системы управления охраной труда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соответствия деятельности в области охраны труда современному уровню развития науки и техники</a:t>
            </a:r>
            <a:endParaRPr/>
          </a:p>
          <a:p>
            <a:pPr marL="0" marR="0" lvl="0" indent="0" algn="just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уровня подготовки  персонала по вопросам охраны труда</a:t>
            </a:r>
            <a:endParaRPr/>
          </a:p>
          <a:p>
            <a:pPr marL="0" marR="0" lvl="0" indent="0" algn="just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Обеспечение, развитие и стимулирование персональной </a:t>
            </a:r>
            <a:b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коллективной ответственности работников организации  </a:t>
            </a:r>
            <a:b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соблюдением требований в области охраны труда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рисков применения штрафных санкций по результатам проверок со стороны органов, осуществляющих государственный надзор за соблюдением трудового законодательства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43"/>
          <p:cNvSpPr txBox="1">
            <a:spLocks noGrp="1"/>
          </p:cNvSpPr>
          <p:nvPr>
            <p:ph type="sldNum" idx="12"/>
          </p:nvPr>
        </p:nvSpPr>
        <p:spPr>
          <a:xfrm>
            <a:off x="8566949" y="6498063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43"/>
          <p:cNvSpPr txBox="1"/>
          <p:nvPr/>
        </p:nvSpPr>
        <p:spPr>
          <a:xfrm>
            <a:off x="971600" y="188640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35"/>
              <a:buFont typeface="Georgia"/>
              <a:buNone/>
            </a:pPr>
            <a:r>
              <a:rPr lang="ru-RU" sz="39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программы</a:t>
            </a:r>
            <a:endParaRPr/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35"/>
              <a:buFont typeface="Georgia"/>
              <a:buNone/>
            </a:pPr>
            <a:endParaRPr sz="39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3" name="Google Shape;41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6472570"/>
            <a:ext cx="2448272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/>
          <p:nvPr/>
        </p:nvSpPr>
        <p:spPr>
          <a:xfrm>
            <a:off x="611560" y="980728"/>
            <a:ext cx="115212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Google Shape;415;p43"/>
          <p:cNvSpPr/>
          <p:nvPr/>
        </p:nvSpPr>
        <p:spPr>
          <a:xfrm>
            <a:off x="611560" y="1628800"/>
            <a:ext cx="115212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43"/>
          <p:cNvSpPr/>
          <p:nvPr/>
        </p:nvSpPr>
        <p:spPr>
          <a:xfrm>
            <a:off x="611560" y="2225412"/>
            <a:ext cx="115212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7" name="Google Shape;417;p43"/>
          <p:cNvSpPr/>
          <p:nvPr/>
        </p:nvSpPr>
        <p:spPr>
          <a:xfrm>
            <a:off x="611560" y="2828788"/>
            <a:ext cx="115212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8" name="Google Shape;418;p43"/>
          <p:cNvSpPr/>
          <p:nvPr/>
        </p:nvSpPr>
        <p:spPr>
          <a:xfrm>
            <a:off x="608093" y="3408452"/>
            <a:ext cx="115212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9" name="Google Shape;419;p43"/>
          <p:cNvSpPr/>
          <p:nvPr/>
        </p:nvSpPr>
        <p:spPr>
          <a:xfrm>
            <a:off x="608093" y="4005064"/>
            <a:ext cx="115212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0" name="Google Shape;420;p43"/>
          <p:cNvSpPr/>
          <p:nvPr/>
        </p:nvSpPr>
        <p:spPr>
          <a:xfrm>
            <a:off x="611560" y="4704506"/>
            <a:ext cx="115212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611560" y="5517232"/>
            <a:ext cx="115212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xfrm>
            <a:off x="8293224" y="6488198"/>
            <a:ext cx="8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38" y="1217613"/>
            <a:ext cx="8102601" cy="48529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/>
        </p:nvSpPr>
        <p:spPr>
          <a:xfrm>
            <a:off x="166700" y="333375"/>
            <a:ext cx="89772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ru-RU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Численность пострадавших в результате несчастных случаев </a:t>
            </a:r>
            <a:br>
              <a:rPr lang="ru-RU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производстве </a:t>
            </a:r>
            <a:r>
              <a:rPr lang="ru-RU" sz="2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2013-2017 гг. (человек в расчете на 1000 работающих)</a:t>
            </a:r>
            <a:endParaRPr sz="20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4"/>
          <p:cNvSpPr txBox="1">
            <a:spLocks noGrp="1"/>
          </p:cNvSpPr>
          <p:nvPr>
            <p:ph type="body" idx="1"/>
          </p:nvPr>
        </p:nvSpPr>
        <p:spPr>
          <a:xfrm>
            <a:off x="4510699" y="2348880"/>
            <a:ext cx="4453789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0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638"/>
              <a:buFont typeface="Georgia"/>
              <a:buNone/>
            </a:pPr>
            <a:r>
              <a:rPr lang="ru-RU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Удельный вес работников, занятых на работах с вредными  и  (или) опасными условиями труда, в среднесписочной численности работников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Clr>
                <a:srgbClr val="C3260C"/>
              </a:buClr>
              <a:buSzPts val="1456"/>
              <a:buFont typeface="Georgia"/>
              <a:buNone/>
            </a:pPr>
            <a:endParaRPr sz="112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44"/>
          <p:cNvSpPr txBox="1">
            <a:spLocks noGrp="1"/>
          </p:cNvSpPr>
          <p:nvPr>
            <p:ph type="sldNum" idx="12"/>
          </p:nvPr>
        </p:nvSpPr>
        <p:spPr>
          <a:xfrm>
            <a:off x="8635096" y="6492875"/>
            <a:ext cx="5089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8" name="Google Shape;428;p44"/>
          <p:cNvCxnSpPr/>
          <p:nvPr/>
        </p:nvCxnSpPr>
        <p:spPr>
          <a:xfrm rot="10800000">
            <a:off x="1043608" y="1052736"/>
            <a:ext cx="0" cy="4824536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29" name="Google Shape;429;p44"/>
          <p:cNvCxnSpPr/>
          <p:nvPr/>
        </p:nvCxnSpPr>
        <p:spPr>
          <a:xfrm rot="10800000" flipH="1">
            <a:off x="1043608" y="5805264"/>
            <a:ext cx="7056784" cy="7200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30" name="Google Shape;430;p44"/>
          <p:cNvSpPr/>
          <p:nvPr/>
        </p:nvSpPr>
        <p:spPr>
          <a:xfrm rot="2162785">
            <a:off x="444773" y="3069759"/>
            <a:ext cx="7534373" cy="9055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1" name="Google Shape;431;p44"/>
          <p:cNvSpPr/>
          <p:nvPr/>
        </p:nvSpPr>
        <p:spPr>
          <a:xfrm>
            <a:off x="1259632" y="1053581"/>
            <a:ext cx="70460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0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Коэффициент частоты производственного травматизма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44"/>
          <p:cNvSpPr/>
          <p:nvPr/>
        </p:nvSpPr>
        <p:spPr>
          <a:xfrm>
            <a:off x="2267744" y="1556792"/>
            <a:ext cx="59046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0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Коэффициент частоты производственного травматизма со смертельным исходом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44"/>
          <p:cNvSpPr/>
          <p:nvPr/>
        </p:nvSpPr>
        <p:spPr>
          <a:xfrm>
            <a:off x="5940152" y="4377298"/>
            <a:ext cx="2952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0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заболеваемость </a:t>
            </a:r>
            <a:endParaRPr/>
          </a:p>
        </p:txBody>
      </p:sp>
      <p:pic>
        <p:nvPicPr>
          <p:cNvPr id="434" name="Google Shape;43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6472570"/>
            <a:ext cx="2448272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4"/>
          <p:cNvSpPr txBox="1"/>
          <p:nvPr/>
        </p:nvSpPr>
        <p:spPr>
          <a:xfrm>
            <a:off x="971600" y="188640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35"/>
              <a:buFont typeface="Georgia"/>
              <a:buNone/>
            </a:pPr>
            <a:r>
              <a:rPr lang="ru-RU" sz="39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Целевые показатели</a:t>
            </a:r>
            <a:endParaRPr/>
          </a:p>
        </p:txBody>
      </p:sp>
      <p:sp>
        <p:nvSpPr>
          <p:cNvPr id="436" name="Google Shape;436;p44"/>
          <p:cNvSpPr/>
          <p:nvPr/>
        </p:nvSpPr>
        <p:spPr>
          <a:xfrm rot="2162785">
            <a:off x="679440" y="3622239"/>
            <a:ext cx="5577916" cy="8956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7" name="Google Shape;437;p44"/>
          <p:cNvSpPr/>
          <p:nvPr/>
        </p:nvSpPr>
        <p:spPr>
          <a:xfrm rot="2162785">
            <a:off x="874791" y="4173592"/>
            <a:ext cx="3801112" cy="8956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5"/>
          <p:cNvSpPr txBox="1">
            <a:spLocks noGrp="1"/>
          </p:cNvSpPr>
          <p:nvPr>
            <p:ph type="body" idx="1"/>
          </p:nvPr>
        </p:nvSpPr>
        <p:spPr>
          <a:xfrm>
            <a:off x="166700" y="332650"/>
            <a:ext cx="8786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Коэффициент частоты производственного травматизма </a:t>
            </a:r>
            <a:endParaRPr sz="26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45"/>
          <p:cNvSpPr/>
          <p:nvPr/>
        </p:nvSpPr>
        <p:spPr>
          <a:xfrm>
            <a:off x="683568" y="981413"/>
            <a:ext cx="7992900" cy="2631300"/>
          </a:xfrm>
          <a:prstGeom prst="rect">
            <a:avLst/>
          </a:prstGeom>
          <a:gradFill>
            <a:gsLst>
              <a:gs pos="0">
                <a:srgbClr val="BDEADB"/>
              </a:gs>
              <a:gs pos="28000">
                <a:srgbClr val="BDEADB"/>
              </a:gs>
              <a:gs pos="100000">
                <a:srgbClr val="89D1B8"/>
              </a:gs>
            </a:gsLst>
            <a:lin ang="5400012" scaled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5"/>
          <p:cNvSpPr txBox="1"/>
          <p:nvPr/>
        </p:nvSpPr>
        <p:spPr>
          <a:xfrm>
            <a:off x="683575" y="905229"/>
            <a:ext cx="7992900" cy="3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Формула для расчета показателя:</a:t>
            </a:r>
            <a:endParaRPr sz="2400"/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Кч = (Кпостр x 1000) / Краб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Кч - коэффициент частоты производственного травматизма (численность пострадавших в результате несчастных случаев на производстве с утратой трудоспособности на один рабочий день и более и со смертельным исходом в расчете на 1 тыс. работающих);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Кпостр - численность пострадавших в результате несчастных случаев на производстве с утратой трудоспособности на один рабочий день и более и со смертельным исходом в отчетном году;</a:t>
            </a:r>
            <a:endParaRPr sz="2000"/>
          </a:p>
          <a:p>
            <a:pPr marL="0" marR="0" lvl="0" indent="0" algn="just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Краб - среднесписочная численность работающих в отчетном году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45"/>
          <p:cNvSpPr/>
          <p:nvPr/>
        </p:nvSpPr>
        <p:spPr>
          <a:xfrm>
            <a:off x="683575" y="4686301"/>
            <a:ext cx="7988100" cy="2142900"/>
          </a:xfrm>
          <a:prstGeom prst="rect">
            <a:avLst/>
          </a:prstGeom>
          <a:gradFill>
            <a:gsLst>
              <a:gs pos="0">
                <a:srgbClr val="FFBFAB"/>
              </a:gs>
              <a:gs pos="28000">
                <a:srgbClr val="FFBFAB"/>
              </a:gs>
              <a:gs pos="100000">
                <a:srgbClr val="FF8966"/>
              </a:gs>
            </a:gsLst>
            <a:lin ang="5400012" scaled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5"/>
          <p:cNvSpPr txBox="1"/>
          <p:nvPr/>
        </p:nvSpPr>
        <p:spPr>
          <a:xfrm>
            <a:off x="965300" y="4085400"/>
            <a:ext cx="79881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расчета показателя: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человека - количество пострадавших;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человек - среднесписочная численность;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Кч = (4 x 1000) / 2000 = 2 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пострадавших на 1 тыс. работающих)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45"/>
          <p:cNvSpPr txBox="1">
            <a:spLocks noGrp="1"/>
          </p:cNvSpPr>
          <p:nvPr>
            <p:ph type="sldNum" idx="12"/>
          </p:nvPr>
        </p:nvSpPr>
        <p:spPr>
          <a:xfrm>
            <a:off x="8692263" y="6505384"/>
            <a:ext cx="58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body" idx="1"/>
          </p:nvPr>
        </p:nvSpPr>
        <p:spPr>
          <a:xfrm>
            <a:off x="166700" y="0"/>
            <a:ext cx="87867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Коэффициент частоты производственного травматизма со смертельным исходом </a:t>
            </a:r>
            <a:endParaRPr sz="26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46"/>
          <p:cNvSpPr/>
          <p:nvPr/>
        </p:nvSpPr>
        <p:spPr>
          <a:xfrm>
            <a:off x="683568" y="981413"/>
            <a:ext cx="7992900" cy="2631300"/>
          </a:xfrm>
          <a:prstGeom prst="rect">
            <a:avLst/>
          </a:prstGeom>
          <a:gradFill>
            <a:gsLst>
              <a:gs pos="0">
                <a:srgbClr val="BDEADB"/>
              </a:gs>
              <a:gs pos="28000">
                <a:srgbClr val="BDEADB"/>
              </a:gs>
              <a:gs pos="100000">
                <a:srgbClr val="89D1B8"/>
              </a:gs>
            </a:gsLst>
            <a:lin ang="5400012" scaled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6"/>
          <p:cNvSpPr txBox="1"/>
          <p:nvPr/>
        </p:nvSpPr>
        <p:spPr>
          <a:xfrm>
            <a:off x="683575" y="905225"/>
            <a:ext cx="7992900" cy="3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Формула для расчета показателя:</a:t>
            </a:r>
            <a:endParaRPr sz="2400"/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Кчсм = (Кпсм x 1000) / Краб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Кчсм - коэффициент частоты производственного травматизма со смертельным исходом (численность пострадавших в результате несчастных случаев на производстве со смертельным исходом в расчете на 1 тыс. работающих);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Кпсм - численность пострадавших в результате несчастных случаев на производстве со смертельным исходом в отчетном году;</a:t>
            </a:r>
            <a:endParaRPr sz="2000"/>
          </a:p>
          <a:p>
            <a:pPr marL="0" marR="0" lvl="0" indent="0" algn="just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Краб - среднесписочная численность работающих в отчетном году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46"/>
          <p:cNvSpPr/>
          <p:nvPr/>
        </p:nvSpPr>
        <p:spPr>
          <a:xfrm>
            <a:off x="683575" y="4394825"/>
            <a:ext cx="7988100" cy="2339400"/>
          </a:xfrm>
          <a:prstGeom prst="rect">
            <a:avLst/>
          </a:prstGeom>
          <a:gradFill>
            <a:gsLst>
              <a:gs pos="0">
                <a:srgbClr val="FFBFAB"/>
              </a:gs>
              <a:gs pos="28000">
                <a:srgbClr val="FFBFAB"/>
              </a:gs>
              <a:gs pos="100000">
                <a:srgbClr val="FF8966"/>
              </a:gs>
            </a:gsLst>
            <a:lin ang="5400012" scaled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6"/>
          <p:cNvSpPr txBox="1"/>
          <p:nvPr/>
        </p:nvSpPr>
        <p:spPr>
          <a:xfrm>
            <a:off x="716975" y="4463350"/>
            <a:ext cx="7988100" cy="22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расчета показателя: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человека - количество погибших;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человек - среднесписочная численность;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Кчсм = (2 x 1000) / 2000 = 1 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погибший на 1 тыс. работающих)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46"/>
          <p:cNvSpPr txBox="1">
            <a:spLocks noGrp="1"/>
          </p:cNvSpPr>
          <p:nvPr>
            <p:ph type="sldNum" idx="12"/>
          </p:nvPr>
        </p:nvSpPr>
        <p:spPr>
          <a:xfrm>
            <a:off x="8692263" y="6505384"/>
            <a:ext cx="58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7"/>
          <p:cNvSpPr txBox="1">
            <a:spLocks noGrp="1"/>
          </p:cNvSpPr>
          <p:nvPr>
            <p:ph type="body" idx="1"/>
          </p:nvPr>
        </p:nvSpPr>
        <p:spPr>
          <a:xfrm>
            <a:off x="683575" y="0"/>
            <a:ext cx="79929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Удельный вес работников, занятых на работах </a:t>
            </a:r>
            <a:br>
              <a:rPr lang="ru-RU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вредными и (или) опасными условиями труда</a:t>
            </a:r>
            <a:endParaRPr sz="26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47"/>
          <p:cNvSpPr/>
          <p:nvPr/>
        </p:nvSpPr>
        <p:spPr>
          <a:xfrm>
            <a:off x="681175" y="878399"/>
            <a:ext cx="7992900" cy="3130500"/>
          </a:xfrm>
          <a:prstGeom prst="rect">
            <a:avLst/>
          </a:prstGeom>
          <a:gradFill>
            <a:gsLst>
              <a:gs pos="0">
                <a:srgbClr val="BDEADB"/>
              </a:gs>
              <a:gs pos="28000">
                <a:srgbClr val="BDEADB"/>
              </a:gs>
              <a:gs pos="100000">
                <a:srgbClr val="89D1B8"/>
              </a:gs>
            </a:gsLst>
            <a:lin ang="5400012" scaled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7"/>
          <p:cNvSpPr txBox="1"/>
          <p:nvPr/>
        </p:nvSpPr>
        <p:spPr>
          <a:xfrm>
            <a:off x="683575" y="980725"/>
            <a:ext cx="7992900" cy="27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Формула для расчета показателя: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Увр = Крвр / Ксч x 100%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 - удельный вес работников, занятых на работах с вредными и (или) опасными условиями труда, в среднесписочной численности работников,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Крвр - количество работников, занятых на работах с вредными и (или) опасными условиями труда в отчетном году,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Ксч - среднесписочная численность работников в отчетном году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47"/>
          <p:cNvSpPr/>
          <p:nvPr/>
        </p:nvSpPr>
        <p:spPr>
          <a:xfrm>
            <a:off x="683575" y="4305273"/>
            <a:ext cx="7988100" cy="2080500"/>
          </a:xfrm>
          <a:prstGeom prst="rect">
            <a:avLst/>
          </a:prstGeom>
          <a:gradFill>
            <a:gsLst>
              <a:gs pos="0">
                <a:srgbClr val="FFBFAB"/>
              </a:gs>
              <a:gs pos="28000">
                <a:srgbClr val="FFBFAB"/>
              </a:gs>
              <a:gs pos="100000">
                <a:srgbClr val="FF8966"/>
              </a:gs>
            </a:gsLst>
            <a:lin ang="5400012" scaled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7"/>
          <p:cNvSpPr txBox="1"/>
          <p:nvPr/>
        </p:nvSpPr>
        <p:spPr>
          <a:xfrm>
            <a:off x="683575" y="4305275"/>
            <a:ext cx="7988100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расчета показателя: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 человек - занято во вредных условиях труда;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человек - среднесписочная численность;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Увр = 1000 / 2000 х 100 % = 50 % </a:t>
            </a:r>
            <a:b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(50 % занято во вредных условиях труда)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47"/>
          <p:cNvSpPr txBox="1">
            <a:spLocks noGrp="1"/>
          </p:cNvSpPr>
          <p:nvPr>
            <p:ph type="sldNum" idx="12"/>
          </p:nvPr>
        </p:nvSpPr>
        <p:spPr>
          <a:xfrm>
            <a:off x="8460432" y="6488198"/>
            <a:ext cx="68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 txBox="1">
            <a:spLocks noGrp="1"/>
          </p:cNvSpPr>
          <p:nvPr>
            <p:ph type="body" idx="1"/>
          </p:nvPr>
        </p:nvSpPr>
        <p:spPr>
          <a:xfrm>
            <a:off x="1259632" y="332656"/>
            <a:ext cx="6546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ru-RU" sz="2600" b="1"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заболеваемость</a:t>
            </a:r>
            <a:endParaRPr sz="26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73" name="Google Shape;473;p48"/>
          <p:cNvGrpSpPr/>
          <p:nvPr/>
        </p:nvGrpSpPr>
        <p:grpSpPr>
          <a:xfrm>
            <a:off x="683568" y="980725"/>
            <a:ext cx="7992907" cy="5405042"/>
            <a:chOff x="0" y="216021"/>
            <a:chExt cx="7992907" cy="5405042"/>
          </a:xfrm>
        </p:grpSpPr>
        <p:sp>
          <p:nvSpPr>
            <p:cNvPr id="474" name="Google Shape;474;p48"/>
            <p:cNvSpPr/>
            <p:nvPr/>
          </p:nvSpPr>
          <p:spPr>
            <a:xfrm>
              <a:off x="0" y="216026"/>
              <a:ext cx="7992900" cy="2631300"/>
            </a:xfrm>
            <a:prstGeom prst="rect">
              <a:avLst/>
            </a:prstGeom>
            <a:gradFill>
              <a:gsLst>
                <a:gs pos="0">
                  <a:srgbClr val="BDEADB"/>
                </a:gs>
                <a:gs pos="28000">
                  <a:srgbClr val="BDEADB"/>
                </a:gs>
                <a:gs pos="100000">
                  <a:srgbClr val="89D1B8"/>
                </a:gs>
              </a:gsLst>
              <a:lin ang="5400012" scaled="0"/>
            </a:gradFill>
            <a:ln>
              <a:noFill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8"/>
            <p:cNvSpPr txBox="1"/>
            <p:nvPr/>
          </p:nvSpPr>
          <p:spPr>
            <a:xfrm>
              <a:off x="7" y="216021"/>
              <a:ext cx="7992900" cy="26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Формула для расчета показателя:</a:t>
              </a: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ru-RU" sz="3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ПЗ = (Кпз x 10000) / Краб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ПЗ - профессиональная заболеваемость (количество случаев профессиональных заболеваний в расчете на 10 тыс. работающих);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Кпз – количество случаев профессиональных заболеваний в отчетном году;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Краб - среднесписочная численность работающих в отчетном году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6" name="Google Shape;476;p48"/>
            <p:cNvSpPr/>
            <p:nvPr/>
          </p:nvSpPr>
          <p:spPr>
            <a:xfrm>
              <a:off x="0" y="3027263"/>
              <a:ext cx="7988100" cy="2593800"/>
            </a:xfrm>
            <a:prstGeom prst="rect">
              <a:avLst/>
            </a:prstGeom>
            <a:gradFill>
              <a:gsLst>
                <a:gs pos="0">
                  <a:srgbClr val="FFBFAB"/>
                </a:gs>
                <a:gs pos="28000">
                  <a:srgbClr val="FFBFAB"/>
                </a:gs>
                <a:gs pos="100000">
                  <a:srgbClr val="FF8966"/>
                </a:gs>
              </a:gsLst>
              <a:lin ang="5400012" scaled="0"/>
            </a:gradFill>
            <a:ln>
              <a:noFill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8"/>
            <p:cNvSpPr txBox="1"/>
            <p:nvPr/>
          </p:nvSpPr>
          <p:spPr>
            <a:xfrm>
              <a:off x="0" y="3027263"/>
              <a:ext cx="7988100" cy="25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78" name="Google Shape;478;p48"/>
          <p:cNvSpPr txBox="1">
            <a:spLocks noGrp="1"/>
          </p:cNvSpPr>
          <p:nvPr>
            <p:ph type="sldNum" idx="12"/>
          </p:nvPr>
        </p:nvSpPr>
        <p:spPr>
          <a:xfrm>
            <a:off x="8460432" y="6488198"/>
            <a:ext cx="68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48"/>
          <p:cNvSpPr txBox="1"/>
          <p:nvPr/>
        </p:nvSpPr>
        <p:spPr>
          <a:xfrm>
            <a:off x="683575" y="3522875"/>
            <a:ext cx="79929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расчета показателя: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человек - установлено профессиональное заболевание;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человек - среднесписочная численность;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ПЗ = (1 x 10000) / 2000 = 5 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 случаев на 10 тыс. работающих)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9"/>
          <p:cNvSpPr txBox="1">
            <a:spLocks noGrp="1"/>
          </p:cNvSpPr>
          <p:nvPr>
            <p:ph type="body" idx="1"/>
          </p:nvPr>
        </p:nvSpPr>
        <p:spPr>
          <a:xfrm>
            <a:off x="755576" y="404664"/>
            <a:ext cx="7920880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4680"/>
              <a:buFont typeface="Georgia"/>
              <a:buNone/>
            </a:pPr>
            <a:r>
              <a:rPr lang="ru-RU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Мероприятия типовой программы</a:t>
            </a:r>
            <a:endParaRPr sz="3600" b="1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5" name="Google Shape;48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6021288"/>
            <a:ext cx="1512168" cy="648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49"/>
          <p:cNvGrpSpPr/>
          <p:nvPr/>
        </p:nvGrpSpPr>
        <p:grpSpPr>
          <a:xfrm>
            <a:off x="467551" y="1724027"/>
            <a:ext cx="8423643" cy="3775906"/>
            <a:chOff x="7" y="671291"/>
            <a:chExt cx="8423643" cy="3775906"/>
          </a:xfrm>
        </p:grpSpPr>
        <p:sp>
          <p:nvSpPr>
            <p:cNvPr id="487" name="Google Shape;487;p49"/>
            <p:cNvSpPr/>
            <p:nvPr/>
          </p:nvSpPr>
          <p:spPr>
            <a:xfrm>
              <a:off x="901754" y="683501"/>
              <a:ext cx="2087295" cy="1782897"/>
            </a:xfrm>
            <a:prstGeom prst="rect">
              <a:avLst/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9"/>
            <p:cNvSpPr txBox="1"/>
            <p:nvPr/>
          </p:nvSpPr>
          <p:spPr>
            <a:xfrm>
              <a:off x="901754" y="683501"/>
              <a:ext cx="2087295" cy="1782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Повышение ответственности руководства за охрану труда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9" name="Google Shape;489;p49"/>
            <p:cNvSpPr/>
            <p:nvPr/>
          </p:nvSpPr>
          <p:spPr>
            <a:xfrm>
              <a:off x="3168820" y="671291"/>
              <a:ext cx="2087295" cy="1807317"/>
            </a:xfrm>
            <a:prstGeom prst="rect">
              <a:avLst/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9"/>
            <p:cNvSpPr txBox="1"/>
            <p:nvPr/>
          </p:nvSpPr>
          <p:spPr>
            <a:xfrm>
              <a:off x="3168820" y="671291"/>
              <a:ext cx="2087295" cy="1807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Выявление угроз и контроль рисков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1" name="Google Shape;491;p49"/>
            <p:cNvSpPr/>
            <p:nvPr/>
          </p:nvSpPr>
          <p:spPr>
            <a:xfrm>
              <a:off x="5435886" y="683501"/>
              <a:ext cx="2087295" cy="1782897"/>
            </a:xfrm>
            <a:prstGeom prst="rect">
              <a:avLst/>
            </a:prstGeom>
            <a:solidFill>
              <a:srgbClr val="5BCDA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9"/>
            <p:cNvSpPr txBox="1"/>
            <p:nvPr/>
          </p:nvSpPr>
          <p:spPr>
            <a:xfrm>
              <a:off x="5435886" y="683501"/>
              <a:ext cx="2087295" cy="1782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Разработка программ в сфере безопасности и гигиены труда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3" name="Google Shape;493;p49"/>
            <p:cNvSpPr/>
            <p:nvPr/>
          </p:nvSpPr>
          <p:spPr>
            <a:xfrm>
              <a:off x="7" y="2664300"/>
              <a:ext cx="2042137" cy="1782897"/>
            </a:xfrm>
            <a:prstGeom prst="rect">
              <a:avLst/>
            </a:prstGeom>
            <a:solidFill>
              <a:srgbClr val="FE7F2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9"/>
            <p:cNvSpPr txBox="1"/>
            <p:nvPr/>
          </p:nvSpPr>
          <p:spPr>
            <a:xfrm>
              <a:off x="7" y="2664300"/>
              <a:ext cx="2042137" cy="1782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4. Система охраны труда на производстве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5" name="Google Shape;495;p49"/>
            <p:cNvSpPr/>
            <p:nvPr/>
          </p:nvSpPr>
          <p:spPr>
            <a:xfrm>
              <a:off x="2223192" y="2680161"/>
              <a:ext cx="1948459" cy="1739332"/>
            </a:xfrm>
            <a:prstGeom prst="rect">
              <a:avLst/>
            </a:prstGeom>
            <a:solidFill>
              <a:srgbClr val="EE4124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9"/>
            <p:cNvSpPr txBox="1"/>
            <p:nvPr/>
          </p:nvSpPr>
          <p:spPr>
            <a:xfrm>
              <a:off x="2223192" y="2680161"/>
              <a:ext cx="1948459" cy="173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5. Обеспечение соответствия оборудования и процессов производства требованиям охраны труда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7" name="Google Shape;497;p49"/>
            <p:cNvSpPr/>
            <p:nvPr/>
          </p:nvSpPr>
          <p:spPr>
            <a:xfrm>
              <a:off x="4351421" y="2717676"/>
              <a:ext cx="1948459" cy="1664303"/>
            </a:xfrm>
            <a:prstGeom prst="rect">
              <a:avLst/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9"/>
            <p:cNvSpPr txBox="1"/>
            <p:nvPr/>
          </p:nvSpPr>
          <p:spPr>
            <a:xfrm>
              <a:off x="4351421" y="2717676"/>
              <a:ext cx="1948459" cy="1664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6. Обучение и повышение квалификации работников организации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9" name="Google Shape;499;p49"/>
            <p:cNvSpPr/>
            <p:nvPr/>
          </p:nvSpPr>
          <p:spPr>
            <a:xfrm>
              <a:off x="6479650" y="2719580"/>
              <a:ext cx="1944000" cy="1660495"/>
            </a:xfrm>
            <a:prstGeom prst="rect">
              <a:avLst/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9"/>
            <p:cNvSpPr txBox="1"/>
            <p:nvPr/>
          </p:nvSpPr>
          <p:spPr>
            <a:xfrm>
              <a:off x="6479650" y="2719580"/>
              <a:ext cx="1944000" cy="1660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7. Повышение мотивации и степени участия работников в обеспечении безопасных условий труда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01" name="Google Shape;501;p49"/>
          <p:cNvSpPr txBox="1">
            <a:spLocks noGrp="1"/>
          </p:cNvSpPr>
          <p:nvPr>
            <p:ph type="sldNum" idx="12"/>
          </p:nvPr>
        </p:nvSpPr>
        <p:spPr>
          <a:xfrm>
            <a:off x="8385999" y="6492875"/>
            <a:ext cx="5809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900" y="1487475"/>
            <a:ext cx="7912200" cy="35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0"/>
          <p:cNvSpPr txBox="1"/>
          <p:nvPr/>
        </p:nvSpPr>
        <p:spPr>
          <a:xfrm>
            <a:off x="1190625" y="0"/>
            <a:ext cx="7318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latin typeface="Times New Roman"/>
                <a:ea typeface="Times New Roman"/>
                <a:cs typeface="Times New Roman"/>
                <a:sym typeface="Times New Roman"/>
              </a:rPr>
              <a:t>Оценка уровня реализации программы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50"/>
          <p:cNvSpPr txBox="1"/>
          <p:nvPr/>
        </p:nvSpPr>
        <p:spPr>
          <a:xfrm>
            <a:off x="898650" y="547800"/>
            <a:ext cx="7561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на примере показателя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“Коэффициент частоты производственного травматизма”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50"/>
          <p:cNvSpPr txBox="1"/>
          <p:nvPr/>
        </p:nvSpPr>
        <p:spPr>
          <a:xfrm>
            <a:off x="666750" y="5118150"/>
            <a:ext cx="80250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Уровень реализации = (2-1) / (2-1,2) х 100 % = 125 %, где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2 - базовое значение показателя (2018 год);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1 - фактическое значение показателя (2023 год);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1,2 - плановое значение показателя (2023 год).  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1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1440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144"/>
              <a:buFont typeface="Georgia"/>
              <a:buNone/>
            </a:pPr>
            <a:endParaRPr sz="88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ru-RU" sz="2600" b="1">
                <a:latin typeface="Times New Roman"/>
                <a:ea typeface="Times New Roman"/>
                <a:cs typeface="Times New Roman"/>
                <a:sym typeface="Times New Roman"/>
              </a:rPr>
              <a:t>Использование результатов</a:t>
            </a:r>
            <a:r>
              <a:rPr lang="ru-RU"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проекта</a:t>
            </a:r>
            <a:endParaRPr sz="2600"/>
          </a:p>
          <a:p>
            <a:pPr marL="0" marR="0" lvl="0" indent="0" algn="ctr" rtl="0">
              <a:lnSpc>
                <a:spcPct val="80000"/>
              </a:lnSpc>
              <a:spcBef>
                <a:spcPts val="288"/>
              </a:spcBef>
              <a:spcAft>
                <a:spcPts val="0"/>
              </a:spcAft>
              <a:buClr>
                <a:srgbClr val="C3260C"/>
              </a:buClr>
              <a:buSzPts val="1872"/>
              <a:buFont typeface="Georgia"/>
              <a:buNone/>
            </a:pP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51"/>
          <p:cNvSpPr txBox="1">
            <a:spLocks noGrp="1"/>
          </p:cNvSpPr>
          <p:nvPr>
            <p:ph type="sldNum" idx="12"/>
          </p:nvPr>
        </p:nvSpPr>
        <p:spPr>
          <a:xfrm>
            <a:off x="8437240" y="6488198"/>
            <a:ext cx="70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51"/>
          <p:cNvSpPr/>
          <p:nvPr/>
        </p:nvSpPr>
        <p:spPr>
          <a:xfrm>
            <a:off x="1023950" y="1209675"/>
            <a:ext cx="7027200" cy="119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1"/>
          <p:cNvSpPr txBox="1"/>
          <p:nvPr/>
        </p:nvSpPr>
        <p:spPr>
          <a:xfrm>
            <a:off x="1439375" y="1090625"/>
            <a:ext cx="63585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ru-RU" sz="3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Макет типовой программы </a:t>
            </a:r>
            <a:br>
              <a:rPr lang="ru-RU" sz="3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«Нулевой травматизм» </a:t>
            </a:r>
            <a:endParaRPr sz="3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endParaRPr sz="3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51"/>
          <p:cNvSpPr/>
          <p:nvPr/>
        </p:nvSpPr>
        <p:spPr>
          <a:xfrm>
            <a:off x="2558525" y="3276600"/>
            <a:ext cx="4120200" cy="1440300"/>
          </a:xfrm>
          <a:prstGeom prst="ellipse">
            <a:avLst/>
          </a:prstGeom>
          <a:solidFill>
            <a:srgbClr val="FCE5C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/>
              <a:t>Организации</a:t>
            </a:r>
            <a:endParaRPr sz="3000" b="1"/>
          </a:p>
        </p:txBody>
      </p:sp>
      <p:sp>
        <p:nvSpPr>
          <p:cNvPr id="520" name="Google Shape;520;p51"/>
          <p:cNvSpPr/>
          <p:nvPr/>
        </p:nvSpPr>
        <p:spPr>
          <a:xfrm rot="-5400000">
            <a:off x="4139300" y="2687275"/>
            <a:ext cx="796500" cy="36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1"/>
          <p:cNvSpPr txBox="1"/>
          <p:nvPr/>
        </p:nvSpPr>
        <p:spPr>
          <a:xfrm>
            <a:off x="1023950" y="5297500"/>
            <a:ext cx="7027200" cy="1190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ru-RU" sz="3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Корпоративные программы </a:t>
            </a:r>
            <a:br>
              <a:rPr lang="ru-RU" sz="3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«Нулевой травматизм» </a:t>
            </a:r>
            <a:endParaRPr sz="3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endParaRPr sz="3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51"/>
          <p:cNvSpPr/>
          <p:nvPr/>
        </p:nvSpPr>
        <p:spPr>
          <a:xfrm rot="-5400000">
            <a:off x="4289900" y="4865675"/>
            <a:ext cx="495300" cy="36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1"/>
          <p:cNvSpPr/>
          <p:nvPr/>
        </p:nvSpPr>
        <p:spPr>
          <a:xfrm rot="-5400000">
            <a:off x="5432900" y="4865675"/>
            <a:ext cx="495300" cy="36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1"/>
          <p:cNvSpPr/>
          <p:nvPr/>
        </p:nvSpPr>
        <p:spPr>
          <a:xfrm rot="-5400000">
            <a:off x="3146900" y="4865675"/>
            <a:ext cx="495300" cy="36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2"/>
          <p:cNvSpPr txBox="1">
            <a:spLocks noGrp="1"/>
          </p:cNvSpPr>
          <p:nvPr>
            <p:ph type="ctrTitle" idx="4294967295"/>
          </p:nvPr>
        </p:nvSpPr>
        <p:spPr>
          <a:xfrm>
            <a:off x="-6239" y="260648"/>
            <a:ext cx="91440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None/>
            </a:pP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макета </a:t>
            </a:r>
            <a:b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RU" sz="46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ипов</a:t>
            </a: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ой</a:t>
            </a:r>
            <a:r>
              <a:rPr lang="ru-RU" sz="46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6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</a:t>
            </a:r>
            <a:r>
              <a:rPr lang="ru-RU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None/>
            </a:pP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None/>
            </a:pPr>
            <a:r>
              <a:rPr lang="ru-RU" sz="4800" b="1" i="0" u="none" strike="noStrike" cap="non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«НУЛЕВОЙ  ТРАВМАТИЗМ»</a:t>
            </a:r>
            <a:endParaRPr sz="4800" b="1" i="0" u="none" strike="noStrike" cap="non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p52"/>
          <p:cNvSpPr txBox="1"/>
          <p:nvPr/>
        </p:nvSpPr>
        <p:spPr>
          <a:xfrm>
            <a:off x="971600" y="361950"/>
            <a:ext cx="66009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1" name="Google Shape;53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3645024"/>
            <a:ext cx="6324226" cy="3024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75" y="1674025"/>
            <a:ext cx="8359249" cy="4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611188" y="333375"/>
            <a:ext cx="8001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ru-RU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погибших в результате несчастных случаев</a:t>
            </a:r>
            <a:endParaRPr sz="2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ru-RU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производстве </a:t>
            </a:r>
            <a:r>
              <a:rPr lang="ru-RU" sz="2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2013-2017 гг. (человек)</a:t>
            </a:r>
            <a:endParaRPr sz="20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xfrm>
            <a:off x="8172399" y="6381750"/>
            <a:ext cx="981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88" y="1268759"/>
            <a:ext cx="8023224" cy="4830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755576" y="404664"/>
            <a:ext cx="79248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5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</a:t>
            </a:r>
            <a:r>
              <a:rPr lang="ru-RU" sz="1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ичество случаев профессиональных заболеваний 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10 тыс. работающих в 2013-2017 гг.  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8316416" y="6453336"/>
            <a:ext cx="74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048"/>
              <a:buFont typeface="Georgia"/>
              <a:buChar char="*"/>
            </a:pPr>
            <a:r>
              <a:rPr lang="ru-RU" sz="16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объемов средств,  израсходованных работодателями на охрану труда  </a:t>
            </a:r>
            <a:br>
              <a:rPr lang="ru-RU" sz="16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2013-2017 годах в расчете на одного работающего, руб. (по данным Самарастата)</a:t>
            </a: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38" y="1074738"/>
            <a:ext cx="8102601" cy="499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574675" y="304800"/>
            <a:ext cx="80010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объемов средств,  израсходованных работодателями на охрану труда  </a:t>
            </a:r>
            <a:br>
              <a:rPr lang="ru-RU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2013-2017 годах в расчете на одного работающего</a:t>
            </a:r>
            <a:r>
              <a:rPr lang="ru-RU" sz="1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</a:t>
            </a:r>
            <a:r>
              <a:rPr lang="ru-RU" sz="1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лей)</a:t>
            </a:r>
            <a:r>
              <a:rPr lang="ru-RU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sldNum" idx="12"/>
          </p:nvPr>
        </p:nvSpPr>
        <p:spPr>
          <a:xfrm>
            <a:off x="8316416" y="6453336"/>
            <a:ext cx="74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ru-RU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574675" y="304800"/>
            <a:ext cx="80010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Численность погибших при несчастных случаях на производстве</a:t>
            </a:r>
            <a:br>
              <a:rPr lang="ru-RU" sz="1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2017 году по причинам несчастных случаев (чел.; %) </a:t>
            </a:r>
            <a:endParaRPr sz="16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Times New Roman"/>
              <a:buNone/>
            </a:pPr>
            <a:r>
              <a:rPr lang="ru-RU" sz="23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Государственная</a:t>
            </a:r>
            <a:r>
              <a:rPr lang="ru-RU" sz="23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программа </a:t>
            </a:r>
            <a:br>
              <a:rPr lang="ru-RU" sz="23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улучшению условий и охраны труда</a:t>
            </a:r>
            <a:endParaRPr/>
          </a:p>
        </p:txBody>
      </p:sp>
      <p:sp>
        <p:nvSpPr>
          <p:cNvPr id="225" name="Google Shape;225;p31"/>
          <p:cNvSpPr txBox="1"/>
          <p:nvPr/>
        </p:nvSpPr>
        <p:spPr>
          <a:xfrm>
            <a:off x="7143750" y="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638175" y="1125521"/>
            <a:ext cx="7966200" cy="184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Государственная программа Самарской области</a:t>
            </a:r>
            <a:b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«Содействие занятости населения </a:t>
            </a:r>
            <a:b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Самарской области на 2014-2020 годы» </a:t>
            </a:r>
            <a:b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(утверждена Постановлением Правительства Самарской области от 27.11.2013 № 672)</a:t>
            </a:r>
            <a:endParaRPr/>
          </a:p>
        </p:txBody>
      </p:sp>
      <p:sp>
        <p:nvSpPr>
          <p:cNvPr id="227" name="Google Shape;227;p31"/>
          <p:cNvSpPr/>
          <p:nvPr/>
        </p:nvSpPr>
        <p:spPr>
          <a:xfrm>
            <a:off x="4095825" y="2984525"/>
            <a:ext cx="1050900" cy="613800"/>
          </a:xfrm>
          <a:prstGeom prst="downArrow">
            <a:avLst>
              <a:gd name="adj1" fmla="val 108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638175" y="3598421"/>
            <a:ext cx="7966200" cy="123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Подпрограмма «Повышение эффективности использования трудовых ресурсов и оптимизация системы управления занятостью населения Самарской области на 2014 – 2020 годы» </a:t>
            </a:r>
            <a:endParaRPr/>
          </a:p>
        </p:txBody>
      </p:sp>
      <p:sp>
        <p:nvSpPr>
          <p:cNvPr id="229" name="Google Shape;229;p31"/>
          <p:cNvSpPr txBox="1"/>
          <p:nvPr/>
        </p:nvSpPr>
        <p:spPr>
          <a:xfrm>
            <a:off x="588900" y="5610225"/>
            <a:ext cx="7966200" cy="105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Мероприятия </a:t>
            </a:r>
            <a:b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улучшению условий и охраны труда </a:t>
            </a:r>
            <a:b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работающего населения Самарской области </a:t>
            </a:r>
            <a:br>
              <a:rPr lang="ru-RU" sz="2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4096500" y="4856150"/>
            <a:ext cx="1049400" cy="716100"/>
          </a:xfrm>
          <a:prstGeom prst="downArrow">
            <a:avLst>
              <a:gd name="adj1" fmla="val 108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179387" y="304800"/>
            <a:ext cx="8640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Times New Roman"/>
              <a:buNone/>
            </a:pPr>
            <a: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</a:t>
            </a:r>
            <a:r>
              <a:rPr lang="ru-RU" sz="21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государственной</a:t>
            </a:r>
            <a: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программы </a:t>
            </a:r>
            <a:b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улучшению условий и охраны труда в 201</a:t>
            </a:r>
            <a:r>
              <a:rPr lang="ru-RU" sz="21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году</a:t>
            </a:r>
            <a:endParaRPr/>
          </a:p>
        </p:txBody>
      </p:sp>
      <p:sp>
        <p:nvSpPr>
          <p:cNvPr id="236" name="Google Shape;236;p32"/>
          <p:cNvSpPr txBox="1"/>
          <p:nvPr/>
        </p:nvSpPr>
        <p:spPr>
          <a:xfrm>
            <a:off x="7143750" y="0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/>
          </a:p>
        </p:txBody>
      </p:sp>
      <p:sp>
        <p:nvSpPr>
          <p:cNvPr id="237" name="Google Shape;237;p32"/>
          <p:cNvSpPr txBox="1"/>
          <p:nvPr/>
        </p:nvSpPr>
        <p:spPr>
          <a:xfrm>
            <a:off x="304800" y="3898900"/>
            <a:ext cx="4103700" cy="96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Средства </a:t>
            </a:r>
            <a:br>
              <a:rPr lang="ru-RU" sz="18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ФСС Российской Федерации (Самарское региональное отделение) </a:t>
            </a:r>
            <a:endParaRPr/>
          </a:p>
        </p:txBody>
      </p:sp>
      <p:sp>
        <p:nvSpPr>
          <p:cNvPr id="238" name="Google Shape;238;p32"/>
          <p:cNvSpPr txBox="1"/>
          <p:nvPr/>
        </p:nvSpPr>
        <p:spPr>
          <a:xfrm>
            <a:off x="4770437" y="3897312"/>
            <a:ext cx="3960900" cy="97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imes New Roman"/>
              <a:buNone/>
            </a:pPr>
            <a:r>
              <a:rPr lang="ru-RU" sz="18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Собственные  средства </a:t>
            </a:r>
            <a:br>
              <a:rPr lang="ru-RU" sz="18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работодателей Самарской области</a:t>
            </a:r>
            <a:endParaRPr/>
          </a:p>
        </p:txBody>
      </p:sp>
      <p:grpSp>
        <p:nvGrpSpPr>
          <p:cNvPr id="239" name="Google Shape;239;p32"/>
          <p:cNvGrpSpPr/>
          <p:nvPr/>
        </p:nvGrpSpPr>
        <p:grpSpPr>
          <a:xfrm>
            <a:off x="516214" y="5384651"/>
            <a:ext cx="3680869" cy="857005"/>
            <a:chOff x="0" y="0"/>
            <a:chExt cx="2147483647" cy="2147483647"/>
          </a:xfrm>
        </p:grpSpPr>
        <p:sp>
          <p:nvSpPr>
            <p:cNvPr id="240" name="Google Shape;240;p32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solidFill>
              <a:srgbClr val="F2F2F2"/>
            </a:solidFill>
            <a:ln w="25400" cap="flat" cmpd="sng">
              <a:solidFill>
                <a:srgbClr val="7782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1" name="Google Shape;241;p32"/>
            <p:cNvSpPr txBox="1"/>
            <p:nvPr/>
          </p:nvSpPr>
          <p:spPr>
            <a:xfrm>
              <a:off x="407363020" y="696485195"/>
              <a:ext cx="1382728813" cy="37186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Times New Roman"/>
                <a:buNone/>
              </a:pPr>
              <a:r>
                <a:rPr lang="ru-RU" sz="2400" b="1" i="0" u="non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25</a:t>
              </a:r>
              <a:r>
                <a:rPr lang="ru-RU" sz="2400" b="1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r>
                <a:rPr lang="ru-RU" sz="2400" b="1" i="0" u="non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</a:t>
              </a:r>
              <a:r>
                <a:rPr lang="ru-RU" sz="2400" b="1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ru-RU" sz="2400" b="1" i="0" u="non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млн. руб.</a:t>
              </a:r>
              <a:endParaRPr/>
            </a:p>
          </p:txBody>
        </p:sp>
      </p:grpSp>
      <p:grpSp>
        <p:nvGrpSpPr>
          <p:cNvPr id="242" name="Google Shape;242;p32"/>
          <p:cNvGrpSpPr/>
          <p:nvPr/>
        </p:nvGrpSpPr>
        <p:grpSpPr>
          <a:xfrm>
            <a:off x="4897093" y="5402203"/>
            <a:ext cx="3707567" cy="856796"/>
            <a:chOff x="0" y="0"/>
            <a:chExt cx="2147483647" cy="2147483647"/>
          </a:xfrm>
        </p:grpSpPr>
        <p:sp>
          <p:nvSpPr>
            <p:cNvPr id="243" name="Google Shape;243;p32"/>
            <p:cNvSpPr/>
            <p:nvPr/>
          </p:nvSpPr>
          <p:spPr>
            <a:xfrm>
              <a:off x="0" y="0"/>
              <a:ext cx="2132151741" cy="2147483647"/>
            </a:xfrm>
            <a:prstGeom prst="ellipse">
              <a:avLst/>
            </a:prstGeom>
            <a:solidFill>
              <a:srgbClr val="F2F2F2"/>
            </a:solidFill>
            <a:ln w="25400" cap="flat" cmpd="sng">
              <a:solidFill>
                <a:srgbClr val="7782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4" name="Google Shape;244;p32"/>
            <p:cNvSpPr txBox="1"/>
            <p:nvPr/>
          </p:nvSpPr>
          <p:spPr>
            <a:xfrm>
              <a:off x="103468711" y="692664053"/>
              <a:ext cx="2044014935" cy="915711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Times New Roman"/>
                <a:buNone/>
              </a:pPr>
              <a:r>
                <a:rPr lang="ru-RU" sz="2400" b="1" i="0" u="non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млрд. </a:t>
              </a:r>
              <a:r>
                <a:rPr lang="ru-RU" sz="2400" b="1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600 </a:t>
              </a:r>
              <a:r>
                <a:rPr lang="ru-RU" sz="2400" b="1" i="0" u="non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млн. руб.</a:t>
              </a:r>
              <a:endParaRPr/>
            </a:p>
          </p:txBody>
        </p:sp>
      </p:grpSp>
      <p:sp>
        <p:nvSpPr>
          <p:cNvPr id="245" name="Google Shape;245;p32"/>
          <p:cNvSpPr/>
          <p:nvPr/>
        </p:nvSpPr>
        <p:spPr>
          <a:xfrm>
            <a:off x="2125662" y="3325812"/>
            <a:ext cx="266700" cy="573000"/>
          </a:xfrm>
          <a:prstGeom prst="downArrow">
            <a:avLst>
              <a:gd name="adj1" fmla="val 16574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6578600" y="4921250"/>
            <a:ext cx="273000" cy="428700"/>
          </a:xfrm>
          <a:prstGeom prst="downArrow">
            <a:avLst>
              <a:gd name="adj1" fmla="val 1472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4572000" y="1008062"/>
            <a:ext cx="4286400" cy="11970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BCBC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ru-RU" sz="32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225,7</a:t>
            </a:r>
            <a:r>
              <a:rPr lang="ru-RU" sz="32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млн. руб.</a:t>
            </a: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293687" y="2381250"/>
            <a:ext cx="3960900" cy="92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Внебюджетные средства</a:t>
            </a:r>
            <a:endParaRPr/>
          </a:p>
        </p:txBody>
      </p:sp>
      <p:sp>
        <p:nvSpPr>
          <p:cNvPr id="249" name="Google Shape;249;p32"/>
          <p:cNvSpPr txBox="1"/>
          <p:nvPr/>
        </p:nvSpPr>
        <p:spPr>
          <a:xfrm>
            <a:off x="276225" y="1008062"/>
            <a:ext cx="3960900" cy="9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Бюджетные средства</a:t>
            </a: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2141537" y="4911725"/>
            <a:ext cx="266700" cy="447600"/>
          </a:xfrm>
          <a:prstGeom prst="downArrow">
            <a:avLst>
              <a:gd name="adj1" fmla="val 15166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32"/>
          <p:cNvSpPr/>
          <p:nvPr/>
        </p:nvSpPr>
        <p:spPr>
          <a:xfrm rot="-3780040">
            <a:off x="4975976" y="2518474"/>
            <a:ext cx="247808" cy="1776383"/>
          </a:xfrm>
          <a:prstGeom prst="downArrow">
            <a:avLst>
              <a:gd name="adj1" fmla="val 20094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32"/>
          <p:cNvSpPr/>
          <p:nvPr/>
        </p:nvSpPr>
        <p:spPr>
          <a:xfrm rot="-5400000">
            <a:off x="4145687" y="1434237"/>
            <a:ext cx="525600" cy="342900"/>
          </a:xfrm>
          <a:prstGeom prst="downArrow">
            <a:avLst>
              <a:gd name="adj1" fmla="val 108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78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395287" y="1008062"/>
            <a:ext cx="8607300" cy="71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Постановление Правительства Самарской области от 18 августа 2004 г. № 43</a:t>
            </a:r>
            <a:br>
              <a:rPr lang="ru-RU"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 межведомственной комиссии по охране труда»</a:t>
            </a:r>
            <a:endParaRPr/>
          </a:p>
        </p:txBody>
      </p:sp>
      <p:sp>
        <p:nvSpPr>
          <p:cNvPr id="258" name="Google Shape;258;p33"/>
          <p:cNvSpPr/>
          <p:nvPr/>
        </p:nvSpPr>
        <p:spPr>
          <a:xfrm>
            <a:off x="2638425" y="2060575"/>
            <a:ext cx="3816300" cy="1152600"/>
          </a:xfrm>
          <a:prstGeom prst="ellipse">
            <a:avLst/>
          </a:prstGeom>
          <a:solidFill>
            <a:srgbClr val="FFD666"/>
          </a:solidFill>
          <a:ln w="25400" cap="flat" cmpd="sng">
            <a:solidFill>
              <a:srgbClr val="C3C5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rbel"/>
              <a:buNone/>
            </a:pPr>
            <a:r>
              <a:rPr lang="ru-RU" sz="4000" b="1" i="0" u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МВК</a:t>
            </a:r>
            <a:endParaRPr/>
          </a:p>
        </p:txBody>
      </p:sp>
      <p:sp>
        <p:nvSpPr>
          <p:cNvPr id="259" name="Google Shape;259;p33"/>
          <p:cNvSpPr txBox="1"/>
          <p:nvPr/>
        </p:nvSpPr>
        <p:spPr>
          <a:xfrm>
            <a:off x="476250" y="3687762"/>
            <a:ext cx="8137500" cy="23748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635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Коллегиальный </a:t>
            </a:r>
            <a:b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координирующий орган</a:t>
            </a: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635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сфере охраны труда </a:t>
            </a:r>
            <a:b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территории Самарской области</a:t>
            </a:r>
            <a:endParaRPr sz="3200" b="1"/>
          </a:p>
        </p:txBody>
      </p:sp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179387" y="304800"/>
            <a:ext cx="8640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Times New Roman"/>
              <a:buNone/>
            </a:pPr>
            <a:r>
              <a:rPr lang="ru-RU" sz="21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Межведомственное взаимодействие в сфере охраны труда</a:t>
            </a:r>
            <a:endParaRPr/>
          </a:p>
        </p:txBody>
      </p:sp>
      <p:sp>
        <p:nvSpPr>
          <p:cNvPr id="261" name="Google Shape;261;p33"/>
          <p:cNvSpPr/>
          <p:nvPr/>
        </p:nvSpPr>
        <p:spPr>
          <a:xfrm>
            <a:off x="4191000" y="1730375"/>
            <a:ext cx="709500" cy="327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4191000" y="3246437"/>
            <a:ext cx="709500" cy="327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7189787" y="6524625"/>
            <a:ext cx="198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Экран (4:3)</PresentationFormat>
  <Paragraphs>201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Georgia</vt:lpstr>
      <vt:lpstr>Trebuchet MS</vt:lpstr>
      <vt:lpstr>Corbel</vt:lpstr>
      <vt:lpstr>Times New Roman</vt:lpstr>
      <vt:lpstr>Calibri</vt:lpstr>
      <vt:lpstr>Verdana</vt:lpstr>
      <vt:lpstr>Noto Sans Symbols</vt:lpstr>
      <vt:lpstr>Воздушный поток</vt:lpstr>
      <vt:lpstr>Профиль</vt:lpstr>
      <vt:lpstr>Создание макета  типовой программы  «НУЛЕВОЙ  ТРАВМАТИЗМ»</vt:lpstr>
      <vt:lpstr>Презентация PowerPoint</vt:lpstr>
      <vt:lpstr>Презентация PowerPoint</vt:lpstr>
      <vt:lpstr>Презентация PowerPoint</vt:lpstr>
      <vt:lpstr>Динамика объемов средств,  израсходованных работодателями на охрану труда   в 2013-2017 годах в расчете на одного работающего, руб. (по данным Самарастата)</vt:lpstr>
      <vt:lpstr>Презентация PowerPoint</vt:lpstr>
      <vt:lpstr>Государственная программа  по улучшению условий и охраны труда</vt:lpstr>
      <vt:lpstr>Финансирование государственной программы  по улучшению условий и охраны труда в 2018 году</vt:lpstr>
      <vt:lpstr>Постановление Правительства Самарской области от 18 августа 2004 г. № 43 «О межведомственной комиссии по охране труда»</vt:lpstr>
      <vt:lpstr>Методическая работа в области охраны труда </vt:lpstr>
      <vt:lpstr>Информационное обеспечение и пропаганда вопросов охраны труда</vt:lpstr>
      <vt:lpstr>Ведомственный контроль  за соблюдением трудового законодательства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макета  типовой программы  «НУЛЕВОЙ  ТРАВМАТИЗМ»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макета  типовой программы  «НУЛЕВОЙ  ТРАВМАТИЗМ»</dc:title>
  <dc:creator>Карпухина Екатерина Александровна</dc:creator>
  <cp:lastModifiedBy>Карпухина Екатерина Александровна</cp:lastModifiedBy>
  <cp:revision>1</cp:revision>
  <dcterms:modified xsi:type="dcterms:W3CDTF">2018-09-13T12:45:46Z</dcterms:modified>
</cp:coreProperties>
</file>