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8" r:id="rId3"/>
    <p:sldId id="258" r:id="rId4"/>
    <p:sldId id="260" r:id="rId5"/>
    <p:sldId id="263" r:id="rId6"/>
    <p:sldId id="264" r:id="rId7"/>
    <p:sldId id="27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-1524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DCB73-A550-4489-BC9B-25B1C6322BD0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47E9FD-13CB-460E-815A-70B1925778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7E9FD-13CB-460E-815A-70B1925778D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C405-F2E9-449F-A76B-4C4C3DB1493E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0BA6-596D-4BA7-9F71-355912F2C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2987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C405-F2E9-449F-A76B-4C4C3DB1493E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0BA6-596D-4BA7-9F71-355912F2C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9021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C405-F2E9-449F-A76B-4C4C3DB1493E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0BA6-596D-4BA7-9F71-355912F2C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5009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C405-F2E9-449F-A76B-4C4C3DB1493E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0BA6-596D-4BA7-9F71-355912F2C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1900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C405-F2E9-449F-A76B-4C4C3DB1493E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0BA6-596D-4BA7-9F71-355912F2C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8016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C405-F2E9-449F-A76B-4C4C3DB1493E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0BA6-596D-4BA7-9F71-355912F2C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0373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C405-F2E9-449F-A76B-4C4C3DB1493E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0BA6-596D-4BA7-9F71-355912F2C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5499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C405-F2E9-449F-A76B-4C4C3DB1493E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0BA6-596D-4BA7-9F71-355912F2C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8276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C405-F2E9-449F-A76B-4C4C3DB1493E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0BA6-596D-4BA7-9F71-355912F2C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9242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C405-F2E9-449F-A76B-4C4C3DB1493E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0BA6-596D-4BA7-9F71-355912F2C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7792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C405-F2E9-449F-A76B-4C4C3DB1493E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0BA6-596D-4BA7-9F71-355912F2C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2021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9C405-F2E9-449F-A76B-4C4C3DB1493E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80BA6-596D-4BA7-9F71-355912F2C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543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amara.bezformata.com/word/vesti-fm/209997/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://samara.bezformata.com/word/radio-rossii/11504/" TargetMode="External"/><Relationship Id="rId4" Type="http://schemas.openxmlformats.org/officeDocument/2006/relationships/hyperlink" Target="http://samara.bezformata.com/word/mayakom/11205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ПЕТРО\Desktop\architecture-225649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069" b="27028"/>
          <a:stretch/>
        </p:blipFill>
        <p:spPr bwMode="auto">
          <a:xfrm rot="5400000">
            <a:off x="4462567" y="2214459"/>
            <a:ext cx="6857998" cy="242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40751" y="681806"/>
            <a:ext cx="4068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376092"/>
                </a:solidFill>
                <a:latin typeface="Georgia" panose="02040502050405020303" pitchFamily="18" charset="0"/>
              </a:rPr>
              <a:t>Администрация</a:t>
            </a:r>
            <a:r>
              <a:rPr lang="ru-RU" dirty="0" smtClean="0">
                <a:solidFill>
                  <a:srgbClr val="376092"/>
                </a:solidFill>
                <a:latin typeface="Georgia" panose="02040502050405020303" pitchFamily="18" charset="0"/>
              </a:rPr>
              <a:t> </a:t>
            </a:r>
          </a:p>
          <a:p>
            <a:pPr algn="r"/>
            <a:r>
              <a:rPr lang="ru-RU" dirty="0" smtClean="0">
                <a:solidFill>
                  <a:srgbClr val="376092"/>
                </a:solidFill>
                <a:latin typeface="Georgia" panose="02040502050405020303" pitchFamily="18" charset="0"/>
              </a:rPr>
              <a:t>городского округа Тольятти</a:t>
            </a:r>
            <a:endParaRPr lang="ru-RU" dirty="0">
              <a:solidFill>
                <a:srgbClr val="376092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Picture 5" descr="C:\Users\ПЕТРО\Desktop\Герб тольятти мал-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457825" y="548680"/>
            <a:ext cx="698303" cy="8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2132856"/>
            <a:ext cx="65162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 algn="ctr">
              <a:defRPr/>
            </a:pP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ПЕРЕХОД </a:t>
            </a:r>
            <a:endParaRPr lang="en-US" sz="2000" b="1" i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indent="-342900" algn="ctr">
              <a:defRPr/>
            </a:pP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НА  ЦИФРОВОЙ ФОРМАТ ВЕЩАНИЯ </a:t>
            </a:r>
            <a:endParaRPr lang="en-US" sz="2000" b="1" i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indent="-342900" algn="ctr">
              <a:defRPr/>
            </a:pP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В ГОРОДСКОМ ОКРУГЕ ТОЛЬЯТТИ</a:t>
            </a:r>
          </a:p>
          <a:p>
            <a:pPr indent="-342900" algn="ctr">
              <a:defRPr/>
            </a:pPr>
            <a:endParaRPr lang="ru-RU" sz="20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indent="-342900" algn="ctr">
              <a:defRPr/>
            </a:pPr>
            <a:endParaRPr lang="ru-RU" sz="2000" b="1" i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indent="-342900" algn="ctr">
              <a:defRPr/>
            </a:pPr>
            <a:endParaRPr lang="ru-RU" sz="20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indent="-342900" algn="ctr">
              <a:defRPr/>
            </a:pPr>
            <a:endParaRPr lang="ru-RU" sz="20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indent="-342900" algn="ctr">
              <a:defRPr/>
            </a:pPr>
            <a:endParaRPr lang="ru-RU" sz="2000" b="1" i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indent="-342900" algn="ctr">
              <a:defRPr/>
            </a:pPr>
            <a:endParaRPr lang="ru-RU" sz="2000" b="1" i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indent="-342900" algn="ctr">
              <a:defRPr/>
            </a:pPr>
            <a:endParaRPr lang="ru-RU" sz="2000" b="1" i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indent="-342900" algn="r"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cs typeface="Arial" pitchFamily="34" charset="0"/>
              </a:rPr>
              <a:t>а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098281" y="0"/>
            <a:ext cx="4571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1020104"/>
            <a:ext cx="161967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mozalevskaya.ta\Downloads\ДСП_04в_Логотип_ЦЭТВ_в_tif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3214686"/>
            <a:ext cx="2928926" cy="15855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4192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C:\Users\ПЕТРО\Desktop\architecture-225649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069" b="27028"/>
          <a:stretch/>
        </p:blipFill>
        <p:spPr bwMode="auto">
          <a:xfrm rot="5400000">
            <a:off x="4519905" y="2214459"/>
            <a:ext cx="6857998" cy="242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6714916" y="0"/>
            <a:ext cx="24290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62000"/>
                </a:schemeClr>
              </a:gs>
              <a:gs pos="35000">
                <a:schemeClr val="bg1">
                  <a:alpha val="86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0" y="6597352"/>
            <a:ext cx="916225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0" y="1124744"/>
            <a:ext cx="846043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AutoShape 4" descr="Картинки по запросу кл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Картинки по запросу кл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Картинки по запросу кл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Картинки по запросу клик со стрелко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Картинки по запросу клик со стрелко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886700" cy="1325563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Федеральная целевая программа </a:t>
            </a:r>
            <a:r>
              <a:rPr lang="ru-RU" sz="2000" b="1" dirty="0">
                <a:solidFill>
                  <a:srgbClr val="FF0000"/>
                </a:solidFill>
                <a:latin typeface="+mn-lt"/>
              </a:rPr>
              <a:t>(ФЦП) </a:t>
            </a:r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«</a:t>
            </a:r>
            <a:r>
              <a:rPr lang="ru-RU" sz="2000" b="1" dirty="0">
                <a:solidFill>
                  <a:srgbClr val="FF0000"/>
                </a:solidFill>
                <a:latin typeface="+mn-lt"/>
              </a:rPr>
              <a:t>Развитие телерадиовещания в Российской Федерации </a:t>
            </a:r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на </a:t>
            </a:r>
            <a:r>
              <a:rPr lang="ru-RU" sz="2000" b="1" dirty="0">
                <a:solidFill>
                  <a:srgbClr val="FF0000"/>
                </a:solidFill>
                <a:latin typeface="+mn-lt"/>
              </a:rPr>
              <a:t>2009–2018 годы»</a:t>
            </a:r>
          </a:p>
        </p:txBody>
      </p:sp>
      <p:pic>
        <p:nvPicPr>
          <p:cNvPr id="17" name="Picture 4" descr="Z:\10_ФОТО\ФОТО башни от Хватовой Ольги для Гордеева\без логотипа_150_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1428736"/>
            <a:ext cx="2357454" cy="464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Текст 4"/>
          <p:cNvSpPr txBox="1">
            <a:spLocks/>
          </p:cNvSpPr>
          <p:nvPr/>
        </p:nvSpPr>
        <p:spPr>
          <a:xfrm>
            <a:off x="2786050" y="1142985"/>
            <a:ext cx="5560522" cy="19288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Цели ФЦП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развитие информационного пространства РФ; 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обеспечение населения РФ многоканальным вещанием с гарантированным предоставлением общероссийских обязательных общедоступных телеканалов и радиоканалов заданного качества;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повышение эффективности функционирования телерадиовещания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Задачи ФЦП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модернизация инфраструктуры государственных сетей телевещания;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перевод государственных сетей телерадиовещания на цифровые технологии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обеспечение потребностей распределения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телерадиоканалов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спутниковым ресурсом;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обеспечение населения РФ региональным цифровым эфирным телерадиовещанием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развитие новых видов телевизионного вещания, включая телевидение высокой четкости и с элементами интерактивности.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" name="Picture 4" descr="http://kemerovo.rtrs.ru/bitrix/templates/rtrs/images/profi-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5272" y="0"/>
            <a:ext cx="1230992" cy="124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5570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C:\Users\ПЕТРО\Desktop\architecture-225649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069" b="27028"/>
          <a:stretch/>
        </p:blipFill>
        <p:spPr bwMode="auto">
          <a:xfrm rot="5400000">
            <a:off x="4519905" y="2214459"/>
            <a:ext cx="6857998" cy="242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6714916" y="0"/>
            <a:ext cx="24290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62000"/>
                </a:schemeClr>
              </a:gs>
              <a:gs pos="35000">
                <a:schemeClr val="bg1">
                  <a:alpha val="86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0" y="6597352"/>
            <a:ext cx="916225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0" y="785794"/>
            <a:ext cx="846043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9"/>
          <p:cNvSpPr>
            <a:spLocks noChangeArrowheads="1"/>
          </p:cNvSpPr>
          <p:nvPr/>
        </p:nvSpPr>
        <p:spPr bwMode="auto">
          <a:xfrm>
            <a:off x="10633" y="0"/>
            <a:ext cx="913336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FF0000"/>
                </a:solidFill>
              </a:rPr>
              <a:t>3 июня 2019 года – </a:t>
            </a:r>
          </a:p>
          <a:p>
            <a:pPr algn="ctr"/>
            <a:r>
              <a:rPr lang="ru-RU" altLang="ru-RU" sz="2000" b="1" dirty="0" smtClean="0">
                <a:solidFill>
                  <a:srgbClr val="FF0000"/>
                </a:solidFill>
              </a:rPr>
              <a:t>переход на цифровое  телевидение в Самарской области</a:t>
            </a:r>
            <a:endParaRPr lang="ru-RU" altLang="ru-RU" sz="1400" i="1" dirty="0">
              <a:solidFill>
                <a:srgbClr val="FF0000"/>
              </a:solidFill>
            </a:endParaRPr>
          </a:p>
        </p:txBody>
      </p:sp>
      <p:sp>
        <p:nvSpPr>
          <p:cNvPr id="1028" name="AutoShape 4" descr="Картинки по запросу кл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Картинки по запросу кл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Картинки по запросу кл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Картинки по запросу клик со стрелко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Картинки по запросу клик со стрелко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T:\ОФЭМ\18.ПРОЕКТЫ\Цифровое телевидение\Презентация\CHem-otlichaetsya-analogovoe-TV-ot-novogo-fot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852" y="1428736"/>
            <a:ext cx="7072362" cy="37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Текст 4"/>
          <p:cNvSpPr txBox="1">
            <a:spLocks/>
          </p:cNvSpPr>
          <p:nvPr/>
        </p:nvSpPr>
        <p:spPr>
          <a:xfrm>
            <a:off x="0" y="1500174"/>
            <a:ext cx="2714612" cy="3286148"/>
          </a:xfrm>
          <a:prstGeom prst="rect">
            <a:avLst/>
          </a:prstGeom>
          <a:noFill/>
        </p:spPr>
        <p:txBody>
          <a:bodyPr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20000"/>
              </a:spcBef>
            </a:pPr>
            <a:r>
              <a:rPr lang="ru-RU" sz="19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+mn-cs"/>
              </a:rPr>
              <a:t>ДЕЙСТВУЮЩИЕ: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endParaRPr lang="ru-RU" sz="1700" b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+mn-cs"/>
            </a:endParaRP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+mn-cs"/>
              </a:rPr>
              <a:t>Повышение помехоустойчивости приёма телевизионных сигналов</a:t>
            </a:r>
            <a:endParaRPr lang="en-US" sz="1700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+mn-cs"/>
            </a:endParaRP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+mn-cs"/>
              </a:rPr>
              <a:t>Повышение качества изображения и звука по сравнению с аналоговым и полное отсутствие помех</a:t>
            </a: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+mn-cs"/>
              </a:rPr>
              <a:t>Существенное увеличение числа ТВ программ</a:t>
            </a: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+mn-cs"/>
              </a:rPr>
              <a:t>Передача дополнительной информации (в том числе оповещения о чрезвычайных ситуациях) .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endParaRPr lang="ru-RU" sz="1700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+mn-cs"/>
            </a:endParaRPr>
          </a:p>
          <a:p>
            <a:endParaRPr lang="ru-RU" sz="1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Текст 4"/>
          <p:cNvSpPr txBox="1">
            <a:spLocks/>
          </p:cNvSpPr>
          <p:nvPr/>
        </p:nvSpPr>
        <p:spPr>
          <a:xfrm>
            <a:off x="7215142" y="1142984"/>
            <a:ext cx="1928858" cy="3143272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</a:pPr>
            <a:endParaRPr lang="ru-RU" sz="1700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+mn-cs"/>
            </a:endParaRPr>
          </a:p>
          <a:p>
            <a:pPr algn="ctr">
              <a:lnSpc>
                <a:spcPct val="100000"/>
              </a:lnSpc>
              <a:spcBef>
                <a:spcPct val="20000"/>
              </a:spcBef>
            </a:pPr>
            <a:r>
              <a:rPr lang="ru-RU" sz="17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+mn-cs"/>
              </a:rPr>
              <a:t>В ПЕРСПЕКТИВЕ: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endParaRPr lang="ru-RU" sz="1700" b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+mn-cs"/>
            </a:endParaRPr>
          </a:p>
          <a:p>
            <a:pPr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+mn-cs"/>
              </a:rPr>
              <a:t>Создание интерактивных ТВ систем (видео по запросу).</a:t>
            </a:r>
          </a:p>
          <a:p>
            <a:pPr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+mn-cs"/>
              </a:rPr>
              <a:t>Выбор языка и субтитров.</a:t>
            </a:r>
          </a:p>
          <a:p>
            <a:pPr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+mn-cs"/>
              </a:rPr>
              <a:t>Внедрение ТВ систем повышенного качества (HDTV, 4К).</a:t>
            </a:r>
          </a:p>
          <a:p>
            <a:endParaRPr lang="ru-RU" sz="1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28992" y="1000108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ПРЕИМУЩЕСТВА цифрового телевидения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25" name="Стрелка вниз 24"/>
          <p:cNvSpPr/>
          <p:nvPr/>
        </p:nvSpPr>
        <p:spPr>
          <a:xfrm>
            <a:off x="857224" y="1000108"/>
            <a:ext cx="71438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7715272" y="1000108"/>
            <a:ext cx="714380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500002" y="4929198"/>
            <a:ext cx="86439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Цифровое </a:t>
            </a:r>
            <a:r>
              <a:rPr lang="ru-RU" b="1" dirty="0">
                <a:solidFill>
                  <a:srgbClr val="0070C0"/>
                </a:solidFill>
              </a:rPr>
              <a:t>эфирное телевидение </a:t>
            </a:r>
            <a:r>
              <a:rPr lang="ru-RU" dirty="0"/>
              <a:t>– </a:t>
            </a:r>
            <a:endParaRPr lang="ru-RU" dirty="0" smtClean="0"/>
          </a:p>
          <a:p>
            <a:pPr algn="ctr"/>
            <a:r>
              <a:rPr lang="ru-RU" dirty="0" smtClean="0"/>
              <a:t>это </a:t>
            </a:r>
            <a:r>
              <a:rPr lang="ru-RU" dirty="0"/>
              <a:t>новый этап развития </a:t>
            </a:r>
            <a:r>
              <a:rPr lang="ru-RU" dirty="0" smtClean="0"/>
              <a:t>телевидения.  Цифровой эфирный </a:t>
            </a:r>
            <a:r>
              <a:rPr lang="ru-RU" dirty="0"/>
              <a:t>сигнал доступен вне зависимости от удаленности и размера населенного пункта. При этом в отличие от пользователей сетей кабельных и спутниковых операторов зрители цифрового эфирного телевидения не платят абонентскую плату за телепросмотр.</a:t>
            </a:r>
          </a:p>
        </p:txBody>
      </p:sp>
    </p:spTree>
    <p:extLst>
      <p:ext uri="{BB962C8B-B14F-4D97-AF65-F5344CB8AC3E}">
        <p14:creationId xmlns:p14="http://schemas.microsoft.com/office/powerpoint/2010/main" xmlns="" val="335570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C:\Users\ПЕТРО\Desktop\architecture-225649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069" b="27028"/>
          <a:stretch/>
        </p:blipFill>
        <p:spPr bwMode="auto">
          <a:xfrm rot="5400000">
            <a:off x="4519905" y="2214459"/>
            <a:ext cx="6857998" cy="242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6714916" y="0"/>
            <a:ext cx="24290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62000"/>
                </a:schemeClr>
              </a:gs>
              <a:gs pos="35000">
                <a:schemeClr val="bg1">
                  <a:alpha val="86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0" y="6597352"/>
            <a:ext cx="916225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0" y="1124744"/>
            <a:ext cx="846043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" name="AutoShape 4" descr="Картинки по запросу гражданин и портал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Картинки по запросу гражданин и портал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64318" y="260648"/>
            <a:ext cx="7780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FF0000"/>
                </a:solidFill>
              </a:rPr>
              <a:t>Инфраструктура цифрового эфирного наземного телевидения </a:t>
            </a:r>
          </a:p>
          <a:p>
            <a:pPr algn="ctr"/>
            <a:r>
              <a:rPr lang="ru-RU" altLang="ru-RU" sz="2000" b="1" dirty="0" smtClean="0">
                <a:solidFill>
                  <a:srgbClr val="FF0000"/>
                </a:solidFill>
              </a:rPr>
              <a:t>в городском округе  Тольятти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575" y="1268760"/>
            <a:ext cx="77108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Тольятти доступны в отличном качестве 10 </a:t>
            </a:r>
            <a:r>
              <a:rPr lang="ru-RU" dirty="0"/>
              <a:t>каналов первого мультиплекса </a:t>
            </a:r>
            <a:endParaRPr lang="ru-RU" dirty="0" smtClean="0"/>
          </a:p>
          <a:p>
            <a:r>
              <a:rPr lang="ru-RU" dirty="0" smtClean="0"/>
              <a:t>(</a:t>
            </a:r>
            <a:r>
              <a:rPr lang="ru-RU" dirty="0"/>
              <a:t>пакет цифровых телеканалов РТРС-1</a:t>
            </a:r>
            <a:r>
              <a:rPr lang="ru-RU" dirty="0" smtClean="0"/>
              <a:t>), а </a:t>
            </a:r>
            <a:r>
              <a:rPr lang="ru-RU" dirty="0"/>
              <a:t>также три радиоканала: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>
                <a:hlinkClick r:id="rId3" tooltip="Вести ФМ"/>
              </a:rPr>
              <a:t>Вести ФМ</a:t>
            </a:r>
            <a:r>
              <a:rPr lang="ru-RU" dirty="0"/>
              <a:t>», «</a:t>
            </a:r>
            <a:r>
              <a:rPr lang="ru-RU" dirty="0">
                <a:hlinkClick r:id="rId4" tooltip="Маяк"/>
              </a:rPr>
              <a:t>Маяк</a:t>
            </a:r>
            <a:r>
              <a:rPr lang="ru-RU" dirty="0"/>
              <a:t>» и «</a:t>
            </a:r>
            <a:r>
              <a:rPr lang="ru-RU" dirty="0">
                <a:hlinkClick r:id="rId5" tooltip="Радио России"/>
              </a:rPr>
              <a:t>Радио России</a:t>
            </a:r>
            <a:r>
              <a:rPr lang="ru-RU" dirty="0" smtClean="0"/>
              <a:t>».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60201" y="3670578"/>
            <a:ext cx="7369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 вещание </a:t>
            </a:r>
            <a:r>
              <a:rPr lang="ru-RU" dirty="0"/>
              <a:t>второго мультиплекса (пакет цифровых телеканалов РТРС-2). </a:t>
            </a:r>
            <a:endParaRPr lang="ru-RU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421" y="2206570"/>
            <a:ext cx="8088832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201" y="4108430"/>
            <a:ext cx="8140030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5817167"/>
            <a:ext cx="7798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 зону охвата бесплатного цифрового телевидения входят и дачные поселки.</a:t>
            </a:r>
          </a:p>
        </p:txBody>
      </p:sp>
    </p:spTree>
    <p:extLst>
      <p:ext uri="{BB962C8B-B14F-4D97-AF65-F5344CB8AC3E}">
        <p14:creationId xmlns:p14="http://schemas.microsoft.com/office/powerpoint/2010/main" xmlns="" val="153518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C:\Users\ПЕТРО\Desktop\architecture-225649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069" b="27028"/>
          <a:stretch/>
        </p:blipFill>
        <p:spPr bwMode="auto">
          <a:xfrm rot="5400000">
            <a:off x="4519905" y="2214459"/>
            <a:ext cx="6857998" cy="242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6714916" y="0"/>
            <a:ext cx="24290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62000"/>
                </a:schemeClr>
              </a:gs>
              <a:gs pos="35000">
                <a:schemeClr val="bg1">
                  <a:alpha val="86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0" y="6597352"/>
            <a:ext cx="916225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40802" y="906546"/>
            <a:ext cx="846043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11560" y="116632"/>
            <a:ext cx="8136904" cy="338554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rgbClr val="4F81BD">
                    <a:lumMod val="75000"/>
                  </a:srgbClr>
                </a:solidFill>
                <a:latin typeface="Georgia" panose="02040502050405020303" pitchFamily="18" charset="0"/>
              </a:rPr>
              <a:t> </a:t>
            </a:r>
            <a:endParaRPr lang="ru-RU" sz="1600" b="1" dirty="0">
              <a:solidFill>
                <a:srgbClr val="4F81BD">
                  <a:lumMod val="75000"/>
                </a:srgbClr>
              </a:solidFill>
              <a:latin typeface="Georgia" panose="02040502050405020303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4860" y="6186499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>
              <a:solidFill>
                <a:prstClr val="black">
                  <a:lumMod val="50000"/>
                  <a:lumOff val="50000"/>
                </a:prstClr>
              </a:solidFill>
              <a:latin typeface="Georgia" panose="0204050205040502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28794" y="285728"/>
            <a:ext cx="5195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FF0000"/>
                </a:solidFill>
              </a:rPr>
              <a:t>Волонтерское движение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714356"/>
            <a:ext cx="41434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Набрана группа волонтеров из числа  добровольцев, студентов средних специальных учебных заведений Тольятти</a:t>
            </a:r>
          </a:p>
          <a:p>
            <a:pPr marL="285750" indent="-285750"/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11.04.2019г. проведено обучение </a:t>
            </a:r>
          </a:p>
          <a:p>
            <a:pPr marL="285750" indent="-285750"/>
            <a:r>
              <a:rPr lang="ru-RU" dirty="0" smtClean="0">
                <a:solidFill>
                  <a:srgbClr val="FF0000"/>
                </a:solidFill>
              </a:rPr>
              <a:t>      </a:t>
            </a:r>
            <a:r>
              <a:rPr lang="ru-RU" dirty="0" smtClean="0"/>
              <a:t>волонтеров </a:t>
            </a:r>
            <a:endParaRPr lang="ru-RU" dirty="0" smtClean="0"/>
          </a:p>
          <a:p>
            <a:pPr marL="285750" indent="-285750"/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Организован прием заявок  от населения на подключение и настройку аппаратуры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/>
            <a:r>
              <a:rPr lang="ru-RU" b="1" dirty="0" smtClean="0"/>
              <a:t>     </a:t>
            </a:r>
          </a:p>
          <a:p>
            <a:pPr algn="ctr"/>
            <a:endParaRPr lang="ru-RU" b="1" dirty="0" smtClean="0"/>
          </a:p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/>
              <a:t> 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AutoShape 2" descr="https://im0-tub-ru.yandex.net/i?id=6d83ff856ab048fca51d52f46ce12743-sr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m0-tub-ru.yandex.net/i?id=6d83ff856ab048fca51d52f46ce12743-sr&amp;n=13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m0-tub-ru.yandex.net/i?id=6d83ff856ab048fca51d52f46ce12743-sr&amp;n=13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215074" y="45720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000100" y="4786322"/>
            <a:ext cx="70723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Региональная горячая линия по приему заявок от жителей </a:t>
            </a:r>
          </a:p>
          <a:p>
            <a:pPr algn="ctr"/>
            <a:r>
              <a:rPr lang="ru-RU" dirty="0" smtClean="0"/>
              <a:t>на вызов волонтеров: </a:t>
            </a:r>
            <a:r>
              <a:rPr lang="ru-RU" b="1" dirty="0" smtClean="0">
                <a:solidFill>
                  <a:srgbClr val="FF0000"/>
                </a:solidFill>
              </a:rPr>
              <a:t>8-800-707-61-23</a:t>
            </a: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643042" y="5572140"/>
            <a:ext cx="628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Волонтеры оказывают помощь только в черте городского округа, исключая дачные массивы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1000108"/>
            <a:ext cx="4572032" cy="386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735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C:\Users\ПЕТРО\Desktop\architecture-225649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069" b="27028"/>
          <a:stretch/>
        </p:blipFill>
        <p:spPr bwMode="auto">
          <a:xfrm rot="5400000">
            <a:off x="4519905" y="2214459"/>
            <a:ext cx="6857998" cy="242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6714916" y="0"/>
            <a:ext cx="24290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62000"/>
                </a:schemeClr>
              </a:gs>
              <a:gs pos="35000">
                <a:schemeClr val="bg1">
                  <a:alpha val="86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0" y="857232"/>
            <a:ext cx="846043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11560" y="116632"/>
            <a:ext cx="8136904" cy="338554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rgbClr val="4F81BD">
                    <a:lumMod val="75000"/>
                  </a:srgbClr>
                </a:solidFill>
                <a:latin typeface="Georgia" panose="02040502050405020303" pitchFamily="18" charset="0"/>
              </a:rPr>
              <a:t> </a:t>
            </a:r>
            <a:endParaRPr lang="ru-RU" sz="1600" b="1" dirty="0">
              <a:solidFill>
                <a:srgbClr val="4F81BD">
                  <a:lumMod val="75000"/>
                </a:srgbClr>
              </a:solidFill>
              <a:latin typeface="Georgia" panose="0204050205040502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4348" y="214290"/>
            <a:ext cx="7643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FF0000"/>
                </a:solidFill>
              </a:rPr>
              <a:t>Единовременная денежная выплата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2714620"/>
            <a:ext cx="878684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Срок предоставления денежной выплаты с </a:t>
            </a:r>
            <a:r>
              <a:rPr lang="ru-RU" dirty="0" smtClean="0">
                <a:solidFill>
                  <a:srgbClr val="FF0000"/>
                </a:solidFill>
              </a:rPr>
              <a:t>01.04.2019 по 30.11.2019</a:t>
            </a:r>
          </a:p>
          <a:p>
            <a:endParaRPr lang="ru-RU" sz="1000" dirty="0" smtClean="0"/>
          </a:p>
          <a:p>
            <a:r>
              <a:rPr lang="ru-RU" dirty="0"/>
              <a:t>Выплата предоставляется </a:t>
            </a:r>
            <a:r>
              <a:rPr lang="ru-RU" dirty="0" smtClean="0"/>
              <a:t>социально незащищенным категориям населения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Самарской </a:t>
            </a:r>
            <a:r>
              <a:rPr lang="ru-RU" dirty="0" smtClean="0"/>
              <a:t>области на </a:t>
            </a:r>
            <a:r>
              <a:rPr lang="ru-RU" dirty="0"/>
              <a:t>приобретенное </a:t>
            </a:r>
            <a:r>
              <a:rPr lang="ru-RU" dirty="0" smtClean="0"/>
              <a:t> в </a:t>
            </a:r>
            <a:r>
              <a:rPr lang="ru-RU" dirty="0"/>
              <a:t>период с </a:t>
            </a:r>
            <a:r>
              <a:rPr lang="ru-RU" dirty="0">
                <a:solidFill>
                  <a:srgbClr val="FF0000"/>
                </a:solidFill>
              </a:rPr>
              <a:t>01.11.2018 по </a:t>
            </a:r>
            <a:r>
              <a:rPr lang="ru-RU" dirty="0" smtClean="0">
                <a:solidFill>
                  <a:srgbClr val="FF0000"/>
                </a:solidFill>
              </a:rPr>
              <a:t>01.11.2019  </a:t>
            </a:r>
            <a:r>
              <a:rPr lang="ru-RU" dirty="0"/>
              <a:t>оборудование </a:t>
            </a:r>
            <a:r>
              <a:rPr lang="ru-RU" dirty="0" smtClean="0"/>
              <a:t> однократно и </a:t>
            </a:r>
            <a:r>
              <a:rPr lang="ru-RU" dirty="0"/>
              <a:t>не может превышать </a:t>
            </a:r>
            <a:r>
              <a:rPr lang="ru-RU" dirty="0">
                <a:solidFill>
                  <a:srgbClr val="FF0000"/>
                </a:solidFill>
              </a:rPr>
              <a:t>1200 рублей</a:t>
            </a:r>
            <a:r>
              <a:rPr lang="ru-RU" dirty="0"/>
              <a:t>. </a:t>
            </a:r>
            <a:endParaRPr lang="ru-RU" dirty="0" smtClean="0"/>
          </a:p>
          <a:p>
            <a:endParaRPr lang="ru-RU" sz="1000" dirty="0" smtClean="0"/>
          </a:p>
          <a:p>
            <a:r>
              <a:rPr lang="ru-RU" dirty="0" smtClean="0"/>
              <a:t>Для получения компенсационной выплаты необходимо обратиться в МФЦ с </a:t>
            </a:r>
            <a:r>
              <a:rPr lang="ru-RU" dirty="0" smtClean="0">
                <a:solidFill>
                  <a:srgbClr val="FF0000"/>
                </a:solidFill>
              </a:rPr>
              <a:t>22.04.2019г. по 30.11.2019г.</a:t>
            </a:r>
          </a:p>
          <a:p>
            <a:endParaRPr lang="ru-RU" sz="1400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AutoShape 2" descr="https://im0-tub-ru.yandex.net/i?id=1207222b51f87297770839a5f037e310-l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4" name="Picture 2" descr="&amp;Kcy;&amp;acy;&amp;rcy;&amp;tcy;&amp;icy;&amp;ncy;&amp;kcy;&amp;icy; &amp;pcy;&amp;ocy; &amp;zcy;&amp;acy;&amp;pcy;&amp;rcy;&amp;ocy;&amp;scy;&amp;ucy; &amp;kcy;&amp;ocy;&amp;mcy;&amp;pcy;&amp;iecy;&amp;ncy;&amp;scy;&amp;acy;&amp;tscy;&amp;icy;&amp;yacy; &amp;ncy;&amp;acy; &amp;tscy;&amp;icy;&amp;fcy;&amp;rcy;&amp;ocy;&amp;vcy;&amp;ocy;&amp;iecy; &amp;tcy;&amp;iecy;&amp;lcy;&amp;iecy;&amp;vcy;&amp;icy;&amp;dcy;&amp;iecy;&amp;ncy;&amp;icy;&amp;ie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71612"/>
            <a:ext cx="2071702" cy="1142984"/>
          </a:xfrm>
          <a:prstGeom prst="rect">
            <a:avLst/>
          </a:prstGeom>
          <a:noFill/>
        </p:spPr>
      </p:pic>
      <p:sp>
        <p:nvSpPr>
          <p:cNvPr id="8196" name="AutoShape 4" descr="&amp;Kcy;&amp;acy;&amp;rcy;&amp;tcy;&amp;icy;&amp;ncy;&amp;kcy;&amp;icy; &amp;pcy;&amp;ocy; &amp;zcy;&amp;acy;&amp;pcy;&amp;rcy;&amp;ocy;&amp;scy;&amp;ucy; &amp;mcy;&amp;fcy;&amp;tscy; &amp;lcy;&amp;ocy;&amp;gcy;&amp;ocy;&amp;tcy;&amp;icy;&amp;pcy;"/>
          <p:cNvSpPr>
            <a:spLocks noChangeAspect="1" noChangeArrowheads="1"/>
          </p:cNvSpPr>
          <p:nvPr/>
        </p:nvSpPr>
        <p:spPr bwMode="auto">
          <a:xfrm>
            <a:off x="0" y="-2762250"/>
            <a:ext cx="7343775" cy="5524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8" name="Picture 6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1500174"/>
            <a:ext cx="1928826" cy="928694"/>
          </a:xfrm>
          <a:prstGeom prst="rect">
            <a:avLst/>
          </a:prstGeom>
          <a:noFill/>
        </p:spPr>
      </p:pic>
      <p:sp>
        <p:nvSpPr>
          <p:cNvPr id="8202" name="AutoShape 10" descr="&amp;Kcy;&amp;acy;&amp;rcy;&amp;tcy;&amp;icy;&amp;ncy;&amp;kcy;&amp;icy; &amp;pcy;&amp;ocy; &amp;zcy;&amp;acy;&amp;pcy;&amp;rcy;&amp;ocy;&amp;scy;&amp;ucy; &amp;ocy;&amp;bcy;&amp;rcy;&amp;acy;&amp;shchcy;&amp;iecy;&amp;ncy;&amp;icy;&amp;iecy; &amp;vcy; &amp;mcy;&amp;fcy;&amp;tscy; &amp;zcy;&amp;acy; &amp;ucy;&amp;scy;&amp;lcy;&amp;ucy;&amp;gcy;&amp;ocy;&amp;jcy;"/>
          <p:cNvSpPr>
            <a:spLocks noChangeAspect="1" noChangeArrowheads="1"/>
          </p:cNvSpPr>
          <p:nvPr/>
        </p:nvSpPr>
        <p:spPr bwMode="auto">
          <a:xfrm>
            <a:off x="0" y="-2071688"/>
            <a:ext cx="3771900" cy="4143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4" name="AutoShape 12" descr="&amp;Kcy;&amp;acy;&amp;rcy;&amp;tcy;&amp;icy;&amp;ncy;&amp;kcy;&amp;icy; &amp;pcy;&amp;ocy; &amp;zcy;&amp;acy;&amp;pcy;&amp;rcy;&amp;ocy;&amp;scy;&amp;ucy; &amp;ocy;&amp;bcy;&amp;rcy;&amp;acy;&amp;shchcy;&amp;iecy;&amp;ncy;&amp;icy;&amp;iecy; &amp;vcy; &amp;mcy;&amp;fcy;&amp;tscy; &amp;zcy;&amp;acy; &amp;ucy;&amp;scy;&amp;lcy;&amp;ucy;&amp;gcy;&amp;ocy;&amp;jcy;"/>
          <p:cNvSpPr>
            <a:spLocks noChangeAspect="1" noChangeArrowheads="1"/>
          </p:cNvSpPr>
          <p:nvPr/>
        </p:nvSpPr>
        <p:spPr bwMode="auto">
          <a:xfrm>
            <a:off x="0" y="-2071688"/>
            <a:ext cx="3771900" cy="4143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6" name="AutoShape 14" descr="http://www.%D0%B3%D0%BC%D1%84%D1%86.%D1%80%D1%84/News/2019-02-11/%D0%91%D0%B5%D0%B7%D1%8B%D0%BC%D1%8F%D0%BD%D0%BD%D1%8B%D0%B9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8" name="AutoShape 16" descr="http://www.%D0%B3%D0%BC%D1%84%D1%86.%D1%80%D1%84/News/2019-02-11/%D0%91%D0%B5%D0%B7%D1%8B%D0%BC%D1%8F%D0%BD%D0%BD%D1%8B%D0%B9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10" name="AutoShape 18" descr="http://www.%D0%B3%D0%BC%D1%84%D1%86.%D1%80%D1%84/News/2019-02-11/%D0%91%D0%B5%D0%B7%D1%8B%D0%BC%D1%8F%D0%BD%D0%BD%D1%8B%D0%B9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0892" y="1714488"/>
            <a:ext cx="1928794" cy="90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Стрелка вправо с вырезом 25"/>
          <p:cNvSpPr/>
          <p:nvPr/>
        </p:nvSpPr>
        <p:spPr>
          <a:xfrm>
            <a:off x="3071802" y="1928802"/>
            <a:ext cx="714380" cy="35719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с вырезом 26"/>
          <p:cNvSpPr/>
          <p:nvPr/>
        </p:nvSpPr>
        <p:spPr>
          <a:xfrm>
            <a:off x="6072198" y="1857364"/>
            <a:ext cx="785818" cy="35719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0" y="928670"/>
            <a:ext cx="3214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Шаг 1 - 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приобретение оборудования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43306" y="857232"/>
            <a:ext cx="2714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Шаг 2 - 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обращение в МФЦ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29388" y="857232"/>
            <a:ext cx="2714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Шаг 3 – 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получение выплаты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86314" y="5000636"/>
            <a:ext cx="3143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Телефон контактного </a:t>
            </a:r>
            <a:r>
              <a:rPr lang="ru-RU" b="1" dirty="0" smtClean="0">
                <a:solidFill>
                  <a:srgbClr val="FF0000"/>
                </a:solidFill>
              </a:rPr>
              <a:t>центра МАУ МФЦ (Тольятти):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8 </a:t>
            </a:r>
            <a:r>
              <a:rPr lang="ru-RU" b="1" dirty="0" smtClean="0">
                <a:solidFill>
                  <a:srgbClr val="FF0000"/>
                </a:solidFill>
              </a:rPr>
              <a:t>(8482) 51-21-21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2" name="Picture 4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4929198"/>
            <a:ext cx="3429024" cy="15716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8242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C:\Users\ПЕТРО\Desktop\architecture-225649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069" b="27028"/>
          <a:stretch/>
        </p:blipFill>
        <p:spPr bwMode="auto">
          <a:xfrm rot="5400000">
            <a:off x="4519905" y="2214459"/>
            <a:ext cx="6857998" cy="242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6714916" y="0"/>
            <a:ext cx="24290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62000"/>
                </a:schemeClr>
              </a:gs>
              <a:gs pos="35000">
                <a:schemeClr val="bg1">
                  <a:alpha val="86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0" y="6597352"/>
            <a:ext cx="916225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40802" y="906546"/>
            <a:ext cx="846043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11560" y="116632"/>
            <a:ext cx="8136904" cy="338554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rgbClr val="4F81BD">
                    <a:lumMod val="75000"/>
                  </a:srgbClr>
                </a:solidFill>
                <a:latin typeface="Georgia" panose="02040502050405020303" pitchFamily="18" charset="0"/>
              </a:rPr>
              <a:t> </a:t>
            </a:r>
            <a:endParaRPr lang="ru-RU" sz="1600" b="1" dirty="0">
              <a:solidFill>
                <a:srgbClr val="4F81BD">
                  <a:lumMod val="75000"/>
                </a:srgbClr>
              </a:solidFill>
              <a:latin typeface="Georgia" panose="02040502050405020303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4860" y="6186499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Georgia" panose="02040502050405020303" pitchFamily="18" charset="0"/>
              </a:rPr>
              <a:t>4</a:t>
            </a:r>
            <a:endParaRPr lang="ru-RU" sz="2400" dirty="0">
              <a:solidFill>
                <a:prstClr val="black">
                  <a:lumMod val="50000"/>
                  <a:lumOff val="50000"/>
                </a:prstClr>
              </a:solidFill>
              <a:latin typeface="Georgia" panose="0204050205040502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43108" y="214290"/>
            <a:ext cx="5195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Информационные ресурсы</a:t>
            </a:r>
            <a:endParaRPr lang="ru-RU" sz="2000" dirty="0"/>
          </a:p>
        </p:txBody>
      </p:sp>
      <p:sp>
        <p:nvSpPr>
          <p:cNvPr id="13" name="Текст 4"/>
          <p:cNvSpPr txBox="1">
            <a:spLocks/>
          </p:cNvSpPr>
          <p:nvPr/>
        </p:nvSpPr>
        <p:spPr>
          <a:xfrm>
            <a:off x="285720" y="1071546"/>
            <a:ext cx="7715304" cy="414340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285750">
              <a:spcBef>
                <a:spcPts val="0"/>
              </a:spcBef>
            </a:pPr>
            <a:r>
              <a:rPr lang="ru-RU" sz="1800" dirty="0" smtClean="0"/>
              <a:t>Федеральная горячая линия РТРС  </a:t>
            </a:r>
            <a:r>
              <a:rPr lang="ru-RU" sz="1800" b="1" dirty="0" smtClean="0">
                <a:solidFill>
                  <a:srgbClr val="FF0000"/>
                </a:solidFill>
              </a:rPr>
              <a:t>  </a:t>
            </a:r>
          </a:p>
          <a:p>
            <a:pPr marL="0" indent="-28575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    8-800-220-2002   </a:t>
            </a:r>
            <a:r>
              <a:rPr lang="ru-RU" sz="1800" dirty="0" smtClean="0"/>
              <a:t>(бесплатно, круглосуточно)</a:t>
            </a:r>
          </a:p>
          <a:p>
            <a:pPr marL="0" indent="-285750">
              <a:spcBef>
                <a:spcPts val="0"/>
              </a:spcBef>
            </a:pPr>
            <a:r>
              <a:rPr lang="ru-RU" sz="1800" dirty="0" smtClean="0"/>
              <a:t>Региональная горячая линия Правительства Самарской области</a:t>
            </a:r>
          </a:p>
          <a:p>
            <a:pPr marL="0" indent="-285750">
              <a:spcBef>
                <a:spcPts val="0"/>
              </a:spcBef>
              <a:buNone/>
            </a:pPr>
            <a:r>
              <a:rPr lang="ru-RU" sz="1800" dirty="0" smtClean="0"/>
              <a:t>    </a:t>
            </a:r>
            <a:r>
              <a:rPr lang="ru-RU" sz="1800" b="1" dirty="0" smtClean="0">
                <a:solidFill>
                  <a:srgbClr val="FF0000"/>
                </a:solidFill>
              </a:rPr>
              <a:t>8-800-707-61-23 </a:t>
            </a:r>
            <a:r>
              <a:rPr lang="ru-RU" sz="1800" dirty="0" smtClean="0"/>
              <a:t>(</a:t>
            </a:r>
            <a:r>
              <a:rPr lang="ru-RU" sz="1800" dirty="0" err="1" smtClean="0"/>
              <a:t>пн-пт</a:t>
            </a:r>
            <a:r>
              <a:rPr lang="ru-RU" sz="1800" dirty="0" smtClean="0"/>
              <a:t> с 9:00 до 18:00</a:t>
            </a:r>
            <a:r>
              <a:rPr lang="ru-RU" sz="1800" dirty="0" smtClean="0"/>
              <a:t>) прием заявок </a:t>
            </a:r>
            <a:r>
              <a:rPr lang="ru-RU" sz="1800" dirty="0" smtClean="0"/>
              <a:t> </a:t>
            </a:r>
            <a:r>
              <a:rPr lang="ru-RU" sz="1800" dirty="0" smtClean="0"/>
              <a:t>на вызов </a:t>
            </a:r>
            <a:r>
              <a:rPr lang="ru-RU" sz="1800" dirty="0" smtClean="0"/>
              <a:t>волонтера</a:t>
            </a:r>
          </a:p>
          <a:p>
            <a:pPr marL="0" indent="-285750">
              <a:spcBef>
                <a:spcPts val="0"/>
              </a:spcBef>
              <a:buNone/>
            </a:pPr>
            <a:r>
              <a:rPr lang="ru-RU" sz="1800" dirty="0" smtClean="0"/>
              <a:t>     по </a:t>
            </a:r>
            <a:r>
              <a:rPr lang="ru-RU" sz="1800" dirty="0" smtClean="0"/>
              <a:t>оказанию помощи в настройке и подключению оборудования</a:t>
            </a:r>
            <a:r>
              <a:rPr lang="ru-RU" sz="1800" dirty="0" smtClean="0"/>
              <a:t> </a:t>
            </a:r>
            <a:endParaRPr lang="ru-RU" sz="1800" dirty="0" smtClean="0"/>
          </a:p>
          <a:p>
            <a:pPr marL="0" indent="-285750">
              <a:spcBef>
                <a:spcPts val="0"/>
              </a:spcBef>
            </a:pPr>
            <a:r>
              <a:rPr lang="ru-RU" sz="1800" dirty="0" smtClean="0"/>
              <a:t>Сайты в интернете </a:t>
            </a:r>
            <a:r>
              <a:rPr lang="ru-RU" sz="1800" b="1" dirty="0" err="1" smtClean="0">
                <a:solidFill>
                  <a:srgbClr val="FF0000"/>
                </a:solidFill>
              </a:rPr>
              <a:t>смотрицифру.рф</a:t>
            </a:r>
            <a:r>
              <a:rPr lang="ru-RU" sz="1800" b="1" dirty="0" smtClean="0">
                <a:solidFill>
                  <a:srgbClr val="FF0000"/>
                </a:solidFill>
              </a:rPr>
              <a:t>, </a:t>
            </a:r>
            <a:r>
              <a:rPr lang="ru-RU" sz="1800" b="1" dirty="0" err="1" smtClean="0">
                <a:solidFill>
                  <a:srgbClr val="FF0000"/>
                </a:solidFill>
              </a:rPr>
              <a:t>ртрс.рф</a:t>
            </a:r>
            <a:endParaRPr lang="ru-RU" sz="1800" b="1" dirty="0" smtClean="0">
              <a:solidFill>
                <a:srgbClr val="FF0000"/>
              </a:solidFill>
            </a:endParaRPr>
          </a:p>
          <a:p>
            <a:pPr marL="0" indent="-285750">
              <a:spcBef>
                <a:spcPts val="0"/>
              </a:spcBef>
            </a:pPr>
            <a:r>
              <a:rPr lang="ru-RU" sz="1800" dirty="0" smtClean="0"/>
              <a:t>Официальный портал администрации г.о.Тольятти </a:t>
            </a:r>
            <a:r>
              <a:rPr lang="ru-RU" sz="1800" b="1" dirty="0" smtClean="0">
                <a:solidFill>
                  <a:srgbClr val="FF0000"/>
                </a:solidFill>
              </a:rPr>
              <a:t>(</a:t>
            </a:r>
            <a:r>
              <a:rPr lang="en-US" sz="1800" b="1" dirty="0" smtClean="0">
                <a:solidFill>
                  <a:srgbClr val="FF0000"/>
                </a:solidFill>
              </a:rPr>
              <a:t>tgl.ru)</a:t>
            </a:r>
            <a:endParaRPr lang="ru-RU" sz="1800" b="1" dirty="0" smtClean="0">
              <a:solidFill>
                <a:srgbClr val="FF0000"/>
              </a:solidFill>
            </a:endParaRPr>
          </a:p>
          <a:p>
            <a:pPr marL="0" indent="-285750">
              <a:spcBef>
                <a:spcPts val="0"/>
              </a:spcBef>
            </a:pPr>
            <a:r>
              <a:rPr lang="ru-RU" sz="1800" dirty="0" smtClean="0"/>
              <a:t>Техническая поддержка волонтёров    </a:t>
            </a:r>
          </a:p>
          <a:p>
            <a:pPr marL="0" indent="-285750">
              <a:spcBef>
                <a:spcPts val="0"/>
              </a:spcBef>
              <a:buNone/>
            </a:pPr>
            <a:r>
              <a:rPr lang="ru-RU" sz="1800" dirty="0" smtClean="0"/>
              <a:t>      </a:t>
            </a:r>
            <a:r>
              <a:rPr lang="ru-RU" sz="1800" b="1" dirty="0" smtClean="0">
                <a:solidFill>
                  <a:srgbClr val="FF0000"/>
                </a:solidFill>
              </a:rPr>
              <a:t>8-927-295-64-45</a:t>
            </a:r>
            <a:r>
              <a:rPr lang="ru-RU" sz="1800" dirty="0" smtClean="0"/>
              <a:t> (</a:t>
            </a:r>
            <a:r>
              <a:rPr lang="ru-RU" sz="1800" dirty="0" err="1" smtClean="0"/>
              <a:t>пн-пт</a:t>
            </a:r>
            <a:r>
              <a:rPr lang="ru-RU" sz="1800" dirty="0" smtClean="0"/>
              <a:t> с 8:00 до 20:00)</a:t>
            </a:r>
          </a:p>
          <a:p>
            <a:pPr marL="0" indent="-285750">
              <a:spcBef>
                <a:spcPts val="0"/>
              </a:spcBef>
            </a:pPr>
            <a:r>
              <a:rPr lang="ru-RU" sz="1800" dirty="0" smtClean="0"/>
              <a:t>Публикации в СМИ</a:t>
            </a:r>
            <a:endParaRPr lang="en-US" sz="1800" dirty="0" smtClean="0"/>
          </a:p>
          <a:p>
            <a:pPr marL="0" indent="-285750">
              <a:spcBef>
                <a:spcPts val="0"/>
              </a:spcBef>
            </a:pPr>
            <a:r>
              <a:rPr lang="ru-RU" sz="1800" dirty="0" smtClean="0"/>
              <a:t>Выездные презентации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/>
              <a:t>Телезрители </a:t>
            </a:r>
            <a:r>
              <a:rPr lang="ru-RU" sz="1800" dirty="0"/>
              <a:t>области могут направлять </a:t>
            </a:r>
            <a:r>
              <a:rPr lang="ru-RU" sz="1800" dirty="0" smtClean="0"/>
              <a:t>свои </a:t>
            </a:r>
            <a:r>
              <a:rPr lang="ru-RU" sz="1800" dirty="0"/>
              <a:t>вопросы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и </a:t>
            </a:r>
            <a:r>
              <a:rPr lang="ru-RU" sz="1800" dirty="0"/>
              <a:t>по электронной почте на адрес </a:t>
            </a:r>
            <a:r>
              <a:rPr lang="ru-RU" sz="1800" dirty="0" smtClean="0"/>
              <a:t>центра </a:t>
            </a:r>
            <a:r>
              <a:rPr lang="ru-RU" sz="1800" dirty="0"/>
              <a:t>консультационной </a:t>
            </a:r>
            <a:endParaRPr lang="ru-RU" sz="1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/>
              <a:t>поддержки </a:t>
            </a:r>
            <a:r>
              <a:rPr lang="ru-RU" sz="1800" dirty="0"/>
              <a:t>(ЦКП) в </a:t>
            </a:r>
            <a:r>
              <a:rPr lang="ru-RU" sz="1800" dirty="0" smtClean="0"/>
              <a:t>Самаре</a:t>
            </a:r>
            <a:r>
              <a:rPr lang="ru-RU" sz="1800" dirty="0"/>
              <a:t> </a:t>
            </a:r>
            <a:r>
              <a:rPr lang="ru-RU" sz="1800" b="1" dirty="0" err="1">
                <a:solidFill>
                  <a:srgbClr val="FF0000"/>
                </a:solidFill>
              </a:rPr>
              <a:t>ckp-samara@rtrn.ru</a:t>
            </a:r>
            <a:r>
              <a:rPr lang="ru-RU" sz="1800" b="1" dirty="0" smtClean="0">
                <a:solidFill>
                  <a:srgbClr val="FF0000"/>
                </a:solidFill>
              </a:rPr>
              <a:t>.</a:t>
            </a:r>
            <a:endParaRPr lang="ru-RU" sz="18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5357826"/>
            <a:ext cx="8587093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0826" y="3429000"/>
            <a:ext cx="2399698" cy="157163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8148" y="1071546"/>
            <a:ext cx="1090677" cy="218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011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1762</TotalTime>
  <Words>468</Words>
  <Application>Microsoft Office PowerPoint</Application>
  <PresentationFormat>Экран (4:3)</PresentationFormat>
  <Paragraphs>109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Федеральная целевая программа (ФЦП)  «Развитие телерадиовещания в Российской Федерации  на 2009–2018 годы»</vt:lpstr>
      <vt:lpstr>Слайд 3</vt:lpstr>
      <vt:lpstr>Слайд 4</vt:lpstr>
      <vt:lpstr>Слайд 5</vt:lpstr>
      <vt:lpstr>Слайд 6</vt:lpstr>
      <vt:lpstr>Слайд 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ПЕТРО</dc:creator>
  <cp:lastModifiedBy>mozalevskaya.ta</cp:lastModifiedBy>
  <cp:revision>133</cp:revision>
  <dcterms:created xsi:type="dcterms:W3CDTF">2017-06-15T12:30:47Z</dcterms:created>
  <dcterms:modified xsi:type="dcterms:W3CDTF">2019-04-25T10:18:30Z</dcterms:modified>
</cp:coreProperties>
</file>