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</p:sldMasterIdLst>
  <p:notesMasterIdLst>
    <p:notesMasterId r:id="rId43"/>
  </p:notesMasterIdLst>
  <p:sldIdLst>
    <p:sldId id="678" r:id="rId3"/>
    <p:sldId id="993" r:id="rId4"/>
    <p:sldId id="734" r:id="rId5"/>
    <p:sldId id="1060" r:id="rId6"/>
    <p:sldId id="1064" r:id="rId7"/>
    <p:sldId id="1097" r:id="rId8"/>
    <p:sldId id="1115" r:id="rId9"/>
    <p:sldId id="1145" r:id="rId10"/>
    <p:sldId id="1142" r:id="rId11"/>
    <p:sldId id="1146" r:id="rId12"/>
    <p:sldId id="1147" r:id="rId13"/>
    <p:sldId id="1148" r:id="rId14"/>
    <p:sldId id="1149" r:id="rId15"/>
    <p:sldId id="1169" r:id="rId16"/>
    <p:sldId id="1150" r:id="rId17"/>
    <p:sldId id="1160" r:id="rId18"/>
    <p:sldId id="1151" r:id="rId19"/>
    <p:sldId id="995" r:id="rId20"/>
    <p:sldId id="1163" r:id="rId21"/>
    <p:sldId id="1108" r:id="rId22"/>
    <p:sldId id="1143" r:id="rId23"/>
    <p:sldId id="1152" r:id="rId24"/>
    <p:sldId id="1164" r:id="rId25"/>
    <p:sldId id="1154" r:id="rId26"/>
    <p:sldId id="1165" r:id="rId27"/>
    <p:sldId id="1166" r:id="rId28"/>
    <p:sldId id="1167" r:id="rId29"/>
    <p:sldId id="1155" r:id="rId30"/>
    <p:sldId id="1156" r:id="rId31"/>
    <p:sldId id="1157" r:id="rId32"/>
    <p:sldId id="1158" r:id="rId33"/>
    <p:sldId id="1162" r:id="rId34"/>
    <p:sldId id="1159" r:id="rId35"/>
    <p:sldId id="1094" r:id="rId36"/>
    <p:sldId id="988" r:id="rId37"/>
    <p:sldId id="1100" r:id="rId38"/>
    <p:sldId id="1153" r:id="rId39"/>
    <p:sldId id="1046" r:id="rId40"/>
    <p:sldId id="1058" r:id="rId41"/>
    <p:sldId id="1095" r:id="rId42"/>
  </p:sldIdLst>
  <p:sldSz cx="10801350" cy="7921625"/>
  <p:notesSz cx="6797675" cy="9874250"/>
  <p:custShowLst>
    <p:custShow name="Слайд 239" id="0">
      <p:sldLst/>
    </p:custShow>
    <p:custShow name="Произвольный показ 2" id="1">
      <p:sldLst/>
    </p:custShow>
    <p:custShow name="Произвольный показ 3" id="2">
      <p:sldLst/>
    </p:custShow>
    <p:custShow name="Произвольный показ 4" id="3">
      <p:sldLst/>
    </p:custShow>
    <p:custShow name="Произвольный показ 5" id="4">
      <p:sldLst/>
    </p:custShow>
    <p:custShow name="Произвольный показ 6" id="5">
      <p:sldLst/>
    </p:custShow>
    <p:custShow name="Произвольный показ 7" id="6">
      <p:sldLst/>
    </p:custShow>
    <p:custShow name="Произвольный показ 8" id="7">
      <p:sldLst/>
    </p:custShow>
    <p:custShow name="Произвольный показ 9" id="8">
      <p:sldLst/>
    </p:custShow>
    <p:custShow name="Произвольный показ 10" id="9">
      <p:sldLst/>
    </p:custShow>
    <p:custShow name="Произвольный показ 11" id="10">
      <p:sldLst/>
    </p:custShow>
    <p:custShow name="Произвольный показ 12" id="11">
      <p:sldLst/>
    </p:custShow>
    <p:custShow name="Произвольный показ 13" id="12">
      <p:sldLst/>
    </p:custShow>
    <p:custShow name="Произвольный показ 14" id="13">
      <p:sldLst/>
    </p:custShow>
    <p:custShow name="Произвольный показ 15" id="14">
      <p:sldLst/>
    </p:custShow>
    <p:custShow name="Произвольный показ 16" id="15">
      <p:sldLst/>
    </p:custShow>
    <p:custShow name="Произвольный показ 17" id="16">
      <p:sldLst/>
    </p:custShow>
    <p:custShow name="Произвольный показ 18" id="17">
      <p:sldLst/>
    </p:custShow>
    <p:custShow name="Произвольный показ 19" id="18">
      <p:sldLst/>
    </p:custShow>
    <p:custShow name="Произвольный показ 20" id="19">
      <p:sldLst/>
    </p:custShow>
    <p:custShow name="Произвольный показ 21" id="20">
      <p:sldLst/>
    </p:custShow>
    <p:custShow name="Произвольный показ 22" id="21">
      <p:sldLst/>
    </p:custShow>
    <p:custShow name="Произвольный показ 23" id="22">
      <p:sldLst/>
    </p:custShow>
    <p:custShow name="Произвольный показ 24" id="23">
      <p:sldLst/>
    </p:custShow>
    <p:custShow name="Произвольный показ 25" id="24">
      <p:sldLst/>
    </p:custShow>
    <p:custShow name="Произвольный показ 26" id="25">
      <p:sldLst/>
    </p:custShow>
    <p:custShow name="Произвольный показ 27" id="26">
      <p:sldLst/>
    </p:custShow>
    <p:custShow name="Произвольный показ 28" id="27">
      <p:sldLst/>
    </p:custShow>
    <p:custShow name="Слайд 229" id="28">
      <p:sldLst/>
    </p:custShow>
    <p:custShow name="Произвольный показ 30" id="29">
      <p:sldLst/>
    </p:custShow>
    <p:custShow name="Произвольный показ 31" id="30">
      <p:sldLst/>
    </p:custShow>
    <p:custShow name="Произвольный показ 32" id="31">
      <p:sldLst/>
    </p:custShow>
    <p:custShow name="Произвольный показ 33" id="32">
      <p:sldLst/>
    </p:custShow>
    <p:custShow name="Произвольный показ 34" id="33">
      <p:sldLst/>
    </p:custShow>
    <p:custShow name="Произвольный показ 35" id="34">
      <p:sldLst/>
    </p:custShow>
    <p:custShow name="Произвольный показ 36" id="35">
      <p:sldLst/>
    </p:custShow>
    <p:custShow name="Произвольный показ 37" id="36">
      <p:sldLst/>
    </p:custShow>
    <p:custShow name="Произвольный показ 38" id="37">
      <p:sldLst/>
    </p:custShow>
    <p:custShow name="Произвольный показ 39" id="38">
      <p:sldLst/>
    </p:custShow>
    <p:custShow name="Произвольный показ 40" id="39">
      <p:sldLst/>
    </p:custShow>
    <p:custShow name="Произвольный показ 41" id="40">
      <p:sldLst/>
    </p:custShow>
    <p:custShow name="Произвольный показ 42" id="41">
      <p:sldLst/>
    </p:custShow>
    <p:custShow name="Произвольный показ 43" id="42">
      <p:sldLst/>
    </p:custShow>
    <p:custShow name="Произвольный показ 44" id="43">
      <p:sldLst/>
    </p:custShow>
    <p:custShow name="Произвольный показ 45" id="44">
      <p:sldLst/>
    </p:custShow>
    <p:custShow name="Произвольный показ 46" id="45">
      <p:sldLst/>
    </p:custShow>
    <p:custShow name="Произвольный показ 47" id="46">
      <p:sldLst/>
    </p:custShow>
    <p:custShow name="Произвольный показ 48" id="47">
      <p:sldLst/>
    </p:custShow>
    <p:custShow name="Произвольный показ 49" id="48">
      <p:sldLst/>
    </p:custShow>
    <p:custShow name="Произвольный показ 50" id="49">
      <p:sldLst/>
    </p:custShow>
    <p:custShow name="Произвольный показ 51" id="50">
      <p:sldLst/>
    </p:custShow>
    <p:custShow name="Произвольный показ 52" id="51">
      <p:sldLst/>
    </p:custShow>
    <p:custShow name="Произвольный показ 53" id="52">
      <p:sldLst/>
    </p:custShow>
    <p:custShow name="Произвольный показ 54" id="53">
      <p:sldLst/>
    </p:custShow>
    <p:custShow name="Произвольный показ 55" id="54">
      <p:sldLst/>
    </p:custShow>
    <p:custShow name="Произвольный показ 56" id="55">
      <p:sldLst/>
    </p:custShow>
    <p:custShow name="Произвольный показ 57" id="56">
      <p:sldLst/>
    </p:custShow>
    <p:custShow name="Произвольный показ 58" id="57">
      <p:sldLst/>
    </p:custShow>
    <p:custShow name="Произвольный показ 59" id="58">
      <p:sldLst/>
    </p:custShow>
    <p:custShow name="Произвольный показ 60" id="59">
      <p:sldLst/>
    </p:custShow>
    <p:custShow name="Произвольный показ 61" id="60">
      <p:sldLst/>
    </p:custShow>
    <p:custShow name="Произвольный показ 62" id="61">
      <p:sldLst/>
    </p:custShow>
    <p:custShow name="Произвольный показ 63" id="62">
      <p:sldLst/>
    </p:custShow>
    <p:custShow name="Произвольный показ 64" id="63">
      <p:sldLst/>
    </p:custShow>
    <p:custShow name="Произвольный показ 65" id="64">
      <p:sldLst/>
    </p:custShow>
    <p:custShow name="Произвольный показ 66" id="65">
      <p:sldLst/>
    </p:custShow>
    <p:custShow name="Произвольный показ 67" id="66">
      <p:sldLst/>
    </p:custShow>
    <p:custShow name="Произвольный показ 68" id="67">
      <p:sldLst/>
    </p:custShow>
    <p:custShow name="Произвольный показ 69" id="68">
      <p:sldLst/>
    </p:custShow>
    <p:custShow name="Произвольный показ 70" id="69">
      <p:sldLst/>
    </p:custShow>
    <p:custShow name="Произвольный показ 71" id="70">
      <p:sldLst/>
    </p:custShow>
    <p:custShow name="Произвольный показ 72" id="71">
      <p:sldLst/>
    </p:custShow>
    <p:custShow name="список съездов инвалидов" id="72">
      <p:sldLst/>
    </p:custShow>
    <p:custShow name="съезд инв выполнены" id="73">
      <p:sldLst/>
    </p:custShow>
    <p:custShow name="Съезд инв не выполнены" id="74">
      <p:sldLst/>
    </p:custShow>
    <p:custShow name="ИДН Носова 10" id="75">
      <p:sldLst/>
    </p:custShow>
    <p:custShow name="ИДН Кулибина 4" id="76">
      <p:sldLst/>
    </p:custShow>
    <p:custShow name="ИДН Плотиная" id="77">
      <p:sldLst/>
    </p:custShow>
    <p:custShow name="ИДН Ст. Разина-Юбилейная" id="78">
      <p:sldLst/>
    </p:custShow>
    <p:custShow name="ИДН Шлютова 130" id="79">
      <p:sldLst/>
    </p:custShow>
    <p:custShow name="ИДН Свердлова 23, 27" id="80">
      <p:sldLst/>
    </p:custShow>
    <p:custShow name="ИДН Орджоникидзе 1" id="81">
      <p:sldLst/>
    </p:custShow>
    <p:custShow name="ИДН Баныкина 26, 30а" id="82">
      <p:sldLst/>
    </p:custShow>
    <p:custShow name="ИДН Ярославская 47" id="83">
      <p:sldLst/>
    </p:custShow>
    <p:custShow name="ИДН Баумана 10" id="84">
      <p:sldLst/>
    </p:custShow>
    <p:custShow name="ИДН Строителей 7" id="85">
      <p:sldLst/>
    </p:custShow>
    <p:custShow name="Автостроителей 76" id="86">
      <p:sldLst/>
    </p:custShow>
    <p:custShow name="ИДН Патрульная 31, 17, 9, 5" id="87">
      <p:sldLst/>
    </p:custShow>
    <p:custShow name="ИДН Революционная 74" id="88">
      <p:sldLst/>
    </p:custShow>
    <p:custShow name="ИДН Буденого 9, 12" id="89">
      <p:sldLst/>
    </p:custShow>
    <p:custShow name="ИДН Буденого 1, 4" id="90">
      <p:sldLst/>
    </p:custShow>
    <p:custShow name="ИДН Гая 17" id="91">
      <p:sldLst/>
    </p:custShow>
    <p:custShow name="ИДН Гидротехническая 19, 25" id="92">
      <p:sldLst/>
    </p:custShow>
    <p:custShow name="МК059 Гидротехническая" id="93">
      <p:sldLst/>
    </p:custShow>
    <p:custShow name="МК059 Комсомольская-Новозаводск" id="94">
      <p:sldLst/>
    </p:custShow>
    <p:custShow name="МК059 50 лет Октября 10" id="95">
      <p:sldLst/>
    </p:custShow>
    <p:custShow name="МК059 Борковская-Коммунальная" id="96">
      <p:sldLst/>
    </p:custShow>
    <p:custShow name="МК059 КТР 40 лет Победы" id="97">
      <p:sldLst/>
    </p:custShow>
    <p:custShow name="МК059 Дзержинского 53, 53а, 76" id="98">
      <p:sldLst/>
    </p:custShow>
    <p:custShow name="МК059 Приморский 29а" id="99">
      <p:sldLst/>
    </p:custShow>
    <p:custShow name="МК059 Юбилейная-Ленинский" id="100">
      <p:sldLst/>
    </p:custShow>
    <p:custShow name="МК059 Разина-Фрунзе" id="101">
      <p:sldLst/>
    </p:custShow>
    <p:custShow name="МК059 Автозаводское" id="102">
      <p:sldLst/>
    </p:custShow>
    <p:custShow name="МК062 дублер Ленинский" id="103">
      <p:sldLst/>
    </p:custShow>
    <p:custShow name="МК062 дублер 40лет" id="104">
      <p:sldLst/>
    </p:custShow>
    <p:custShow name="МК062 дублер южное шоссе" id="105">
      <p:sldLst/>
    </p:custShow>
    <p:custShow name="МК062 в/п железнодорожная" id="106">
      <p:sldLst/>
    </p:custShow>
    <p:custShow name="МК062 Разина- Ленинский" id="107">
      <p:sldLst/>
    </p:custShow>
    <p:custShow name="МК062 Маркса- Горького" id="108">
      <p:sldLst/>
    </p:custShow>
    <p:custShow name="МК062 Жукова, 39" id="109">
      <p:sldLst/>
    </p:custShow>
    <p:custShow name="МК062 Заставная, 1" id="110">
      <p:sldLst/>
    </p:custShow>
    <p:custShow name="МК062 Южное шоссе, ООТ" id="111">
      <p:sldLst/>
    </p:custShow>
    <p:custShow name="МК062 Молодежный, 1" id="112">
      <p:sldLst/>
    </p:custShow>
    <p:custShow name="МК062 Молодежный, 39" id="113">
      <p:sldLst/>
    </p:custShow>
    <p:custShow name="МК062 матросова 10, 11" id="114">
      <p:sldLst/>
    </p:custShow>
    <p:custShow name="МК062 новозаводская, 6" id="115">
      <p:sldLst/>
    </p:custShow>
    <p:custShow name="МК062 Матросова 53,130" id="116">
      <p:sldLst/>
    </p:custShow>
    <p:custShow name="МК062 Маркса-Чапаева" id="117">
      <p:sldLst/>
    </p:custShow>
    <p:custShow name="МК062 Коммунальная-Фабричный" id="118">
      <p:sldLst/>
    </p:custShow>
    <p:custShow name="МК062 Ленинградская-Жилина" id="119">
      <p:sldLst/>
    </p:custShow>
    <p:custShow name="МК062 Дзержинского, 31" id="120">
      <p:sldLst/>
    </p:custShow>
    <p:custShow name="МК062 Южное шоссе, 5" id="121">
      <p:sldLst/>
    </p:custShow>
    <p:custShow name="Мк062 комсомольская-лесная" id="122">
      <p:sldLst/>
    </p:custShow>
    <p:custShow name="МК062 громовой, 49" id="123">
      <p:sldLst/>
    </p:custShow>
    <p:custShow name="Произвольный показ 73" id="124">
      <p:sldLst/>
    </p:custShow>
    <p:custShow name="Произвольный показ 74" id="125">
      <p:sldLst/>
    </p:custShow>
    <p:custShow name="Произвольный показ 75" id="126">
      <p:sldLst/>
    </p:custShow>
    <p:custShow name="Произвольный показ 76" id="127">
      <p:sldLst/>
    </p:custShow>
    <p:custShow name="Произвольный показ 77" id="128">
      <p:sldLst/>
    </p:custShow>
    <p:custShow name="Произвольный показ 78" id="129">
      <p:sldLst/>
    </p:custShow>
    <p:custShow name="Произвольный показ 79" id="130">
      <p:sldLst/>
    </p:custShow>
    <p:custShow name="Произвольный показ 80" id="131">
      <p:sldLst/>
    </p:custShow>
    <p:custShow name="Произвольный показ 81" id="132">
      <p:sldLst/>
    </p:custShow>
    <p:custShow name="Произвольный показ 82" id="133">
      <p:sldLst/>
    </p:custShow>
    <p:custShow name="Произвольный показ 83" id="134">
      <p:sldLst/>
    </p:custShow>
    <p:custShow name="Произвольный показ 84" id="135">
      <p:sldLst/>
    </p:custShow>
    <p:custShow name="Произвольный показ 85" id="136">
      <p:sldLst/>
    </p:custShow>
    <p:custShow name="Произвольный показ 86" id="137">
      <p:sldLst/>
    </p:custShow>
    <p:custShow name="Произвольный показ 87" id="138">
      <p:sldLst/>
    </p:custShow>
    <p:custShow name="Произвольный показ 88" id="139">
      <p:sldLst/>
    </p:custShow>
    <p:custShow name="Произвольный показ 89" id="140">
      <p:sldLst/>
    </p:custShow>
    <p:custShow name="Произвольный показ 90" id="141">
      <p:sldLst/>
    </p:custShow>
    <p:custShow name="Произвольный показ 91" id="142">
      <p:sldLst/>
    </p:custShow>
    <p:custShow name="Произвольный показ 92" id="143">
      <p:sldLst/>
    </p:custShow>
    <p:custShow name="Произвольный показ 93" id="144">
      <p:sldLst/>
    </p:custShow>
    <p:custShow name="Произвольный показ 94" id="145">
      <p:sldLst/>
    </p:custShow>
    <p:custShow name="Произвольный показ 95" id="146">
      <p:sldLst/>
    </p:custShow>
    <p:custShow name="ИДН спортивная" id="147">
      <p:sldLst/>
    </p:custShow>
    <p:custShow name="Жилина, 24" id="148">
      <p:sldLst/>
    </p:custShow>
    <p:custShow name="Произвольный показ 96" id="149">
      <p:sldLst/>
    </p:custShow>
    <p:custShow name="Произвольный показ 97" id="150">
      <p:sldLst/>
    </p:custShow>
    <p:custShow name="ИДН Яблоневый" id="151">
      <p:sldLst/>
    </p:custShow>
    <p:custShow name="ИДН Носова" id="152">
      <p:sldLst/>
    </p:custShow>
    <p:custShow name="ИДН дс Салют" id="153">
      <p:sldLst/>
    </p:custShow>
    <p:custShow name="ИДН Ст. разина 20" id="154">
      <p:sldLst/>
    </p:custShow>
    <p:custShow name="Идн Патрульная" id="155">
      <p:sldLst/>
    </p:custShow>
    <p:custShow name="ИДН дзержинского 39" id="156">
      <p:sldLst/>
    </p:custShow>
    <p:custShow name="ИДН Мира" id="157">
      <p:sldLst/>
    </p:custShow>
    <p:custShow name="ИДН 8 квартал" id="158">
      <p:sldLst/>
    </p:custShow>
    <p:custShow name="ИДН ставропольская" id="159">
      <p:sldLst/>
    </p:custShow>
    <p:custShow name="Слайд 222" id="160">
      <p:sldLst/>
    </p:custShow>
    <p:custShow name="Слайд 223" id="161">
      <p:sldLst/>
    </p:custShow>
    <p:custShow name="Слайд 224" id="162">
      <p:sldLst/>
    </p:custShow>
    <p:custShow name="Слайд 225" id="163">
      <p:sldLst/>
    </p:custShow>
    <p:custShow name="Слайд 226" id="164">
      <p:sldLst/>
    </p:custShow>
    <p:custShow name="Слайд 227" id="165">
      <p:sldLst/>
    </p:custShow>
    <p:custShow name="Слайд 228" id="166">
      <p:sldLst/>
    </p:custShow>
    <p:custShow name="Слайд 230" id="167">
      <p:sldLst/>
    </p:custShow>
    <p:custShow name="Слайд 231" id="168">
      <p:sldLst/>
    </p:custShow>
    <p:custShow name="Слайд 232" id="169">
      <p:sldLst/>
    </p:custShow>
    <p:custShow name="Слайд 233" id="170">
      <p:sldLst/>
    </p:custShow>
    <p:custShow name="Слайд 234" id="171">
      <p:sldLst/>
    </p:custShow>
    <p:custShow name="Слайд 235" id="172">
      <p:sldLst/>
    </p:custShow>
    <p:custShow name="Слайд 236" id="173">
      <p:sldLst/>
    </p:custShow>
    <p:custShow name="Слайд 237" id="174">
      <p:sldLst/>
    </p:custShow>
    <p:custShow name="Слайд 238" id="175">
      <p:sldLst/>
    </p:custShow>
    <p:custShow name="Слайд 240" id="176">
      <p:sldLst/>
    </p:custShow>
    <p:custShow name="Слайд 241" id="177">
      <p:sldLst/>
    </p:custShow>
    <p:custShow name="Слайд 242" id="178">
      <p:sldLst/>
    </p:custShow>
    <p:custShow name="Произвольный показ 1" id="179">
      <p:sldLst/>
    </p:custShow>
  </p:custShowLst>
  <p:defaultTextStyle>
    <a:defPPr>
      <a:defRPr lang="ru-RU"/>
    </a:defPPr>
    <a:lvl1pPr marL="0" algn="l" defTabSz="102812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14061" algn="l" defTabSz="102812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28121" algn="l" defTabSz="102812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42182" algn="l" defTabSz="102812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56243" algn="l" defTabSz="102812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70304" algn="l" defTabSz="102812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84365" algn="l" defTabSz="102812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98425" algn="l" defTabSz="102812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112486" algn="l" defTabSz="102812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266">
          <p15:clr>
            <a:srgbClr val="A4A3A4"/>
          </p15:clr>
        </p15:guide>
        <p15:guide id="4" pos="3402">
          <p15:clr>
            <a:srgbClr val="A4A3A4"/>
          </p15:clr>
        </p15:guide>
        <p15:guide id="5" orient="horz" pos="2378">
          <p15:clr>
            <a:srgbClr val="A4A3A4"/>
          </p15:clr>
        </p15:guide>
        <p15:guide id="6" orient="horz" pos="2496">
          <p15:clr>
            <a:srgbClr val="A4A3A4"/>
          </p15:clr>
        </p15:guide>
        <p15:guide id="7" orient="horz" pos="2268">
          <p15:clr>
            <a:srgbClr val="A4A3A4"/>
          </p15:clr>
        </p15:guide>
        <p15:guide id="8" orient="horz" pos="235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32">
          <p15:clr>
            <a:srgbClr val="A4A3A4"/>
          </p15:clr>
        </p15:guide>
        <p15:guide id="4" pos="2130">
          <p15:clr>
            <a:srgbClr val="A4A3A4"/>
          </p15:clr>
        </p15:guide>
        <p15:guide id="5" orient="horz" pos="2860">
          <p15:clr>
            <a:srgbClr val="A4A3A4"/>
          </p15:clr>
        </p15:guide>
        <p15:guide id="6" orient="horz" pos="3110">
          <p15:clr>
            <a:srgbClr val="A4A3A4"/>
          </p15:clr>
        </p15:guide>
        <p15:guide id="7" pos="2172">
          <p15:clr>
            <a:srgbClr val="A4A3A4"/>
          </p15:clr>
        </p15:guide>
        <p15:guide id="8" pos="214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Еловикова Оксана Владимировна" initials="ЕОВ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3B07"/>
    <a:srgbClr val="81D31A"/>
    <a:srgbClr val="0062C4"/>
    <a:srgbClr val="D0D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9701" autoAdjust="0"/>
    <p:restoredTop sz="98817" autoAdjust="0"/>
  </p:normalViewPr>
  <p:slideViewPr>
    <p:cSldViewPr snapToGrid="0" showGuides="1">
      <p:cViewPr varScale="1">
        <p:scale>
          <a:sx n="94" d="100"/>
          <a:sy n="94" d="100"/>
        </p:scale>
        <p:origin x="348" y="78"/>
      </p:cViewPr>
      <p:guideLst>
        <p:guide orient="horz" pos="2160"/>
        <p:guide pos="2880"/>
        <p:guide orient="horz" pos="2266"/>
        <p:guide pos="3402"/>
        <p:guide orient="horz" pos="2378"/>
        <p:guide orient="horz" pos="2496"/>
        <p:guide orient="horz" pos="2268"/>
        <p:guide orient="horz" pos="23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876"/>
    </p:cViewPr>
  </p:sorterViewPr>
  <p:notesViewPr>
    <p:cSldViewPr snapToGrid="0">
      <p:cViewPr varScale="1">
        <p:scale>
          <a:sx n="75" d="100"/>
          <a:sy n="75" d="100"/>
        </p:scale>
        <p:origin x="-1098" y="-96"/>
      </p:cViewPr>
      <p:guideLst>
        <p:guide orient="horz" pos="2880"/>
        <p:guide pos="2160"/>
        <p:guide orient="horz" pos="3132"/>
        <p:guide pos="2130"/>
        <p:guide orient="horz" pos="2860"/>
        <p:guide orient="horz" pos="3110"/>
        <p:guide pos="2172"/>
        <p:guide pos="2142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28" tIns="45713" rIns="91428" bIns="4571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28" tIns="45713" rIns="91428" bIns="45713" rtlCol="0"/>
          <a:lstStyle>
            <a:lvl1pPr algn="r">
              <a:defRPr sz="1200"/>
            </a:lvl1pPr>
          </a:lstStyle>
          <a:p>
            <a:fld id="{F9611375-4B57-4A19-8DF8-903DDE75B26A}" type="datetimeFigureOut">
              <a:rPr lang="ru-RU" smtClean="0"/>
              <a:pPr/>
              <a:t>24.01.2025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74713" y="741363"/>
            <a:ext cx="50482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8" tIns="45713" rIns="91428" bIns="4571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70"/>
            <a:ext cx="5438140" cy="4443413"/>
          </a:xfrm>
          <a:prstGeom prst="rect">
            <a:avLst/>
          </a:prstGeom>
        </p:spPr>
        <p:txBody>
          <a:bodyPr vert="horz" lIns="91428" tIns="45713" rIns="91428" bIns="45713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28" tIns="45713" rIns="91428" bIns="4571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28" tIns="45713" rIns="91428" bIns="45713" rtlCol="0" anchor="b"/>
          <a:lstStyle>
            <a:lvl1pPr algn="r">
              <a:defRPr sz="1200"/>
            </a:lvl1pPr>
          </a:lstStyle>
          <a:p>
            <a:fld id="{B644A5AE-73BE-4648-8147-8F12A17C04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736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2812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14061" algn="l" defTabSz="102812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28121" algn="l" defTabSz="102812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542182" algn="l" defTabSz="102812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056243" algn="l" defTabSz="102812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570304" algn="l" defTabSz="102812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84365" algn="l" defTabSz="102812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98425" algn="l" defTabSz="102812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112486" algn="l" defTabSz="102812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74713" y="741363"/>
            <a:ext cx="5048250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4A5AE-73BE-4648-8147-8F12A17C04A4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89711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44A5AE-73BE-4648-8147-8F12A17C04A4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9618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44A5AE-73BE-4648-8147-8F12A17C04A4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9618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44A5AE-73BE-4648-8147-8F12A17C04A4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9618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44A5AE-73BE-4648-8147-8F12A17C04A4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9618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44A5AE-73BE-4648-8147-8F12A17C04A4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93953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44A5AE-73BE-4648-8147-8F12A17C04A4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9618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44A5AE-73BE-4648-8147-8F12A17C04A4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9618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44A5AE-73BE-4648-8147-8F12A17C04A4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9618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4A5AE-73BE-4648-8147-8F12A17C04A4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67129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44A5AE-73BE-4648-8147-8F12A17C04A4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9618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4A5AE-73BE-4648-8147-8F12A17C04A4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42782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44A5AE-73BE-4648-8147-8F12A17C04A4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9618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44A5AE-73BE-4648-8147-8F12A17C04A4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9618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44A5AE-73BE-4648-8147-8F12A17C04A4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9618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44A5AE-73BE-4648-8147-8F12A17C04A4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9618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44A5AE-73BE-4648-8147-8F12A17C04A4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96183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44A5AE-73BE-4648-8147-8F12A17C04A4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96183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44A5AE-73BE-4648-8147-8F12A17C04A4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96183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44A5AE-73BE-4648-8147-8F12A17C04A4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96183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44A5AE-73BE-4648-8147-8F12A17C04A4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96183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44A5AE-73BE-4648-8147-8F12A17C04A4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9618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4A5AE-73BE-4648-8147-8F12A17C04A4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825100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44A5AE-73BE-4648-8147-8F12A17C04A4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96183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44A5AE-73BE-4648-8147-8F12A17C04A4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96183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44A5AE-73BE-4648-8147-8F12A17C04A4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96183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44A5AE-73BE-4648-8147-8F12A17C04A4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96183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74713" y="741363"/>
            <a:ext cx="5048250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4A5AE-73BE-4648-8147-8F12A17C04A4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22679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76300" y="741363"/>
            <a:ext cx="5045075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E5DEA2-0E45-4DCD-882E-E340ADCAD283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85879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76300" y="741363"/>
            <a:ext cx="5045075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E5DEA2-0E45-4DCD-882E-E340ADCAD283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85879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76300" y="741363"/>
            <a:ext cx="5045075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E5DEA2-0E45-4DCD-882E-E340ADCAD283}" type="slidenum">
              <a:rPr lang="ru-RU" smtClean="0"/>
              <a:pPr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85879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76300" y="741363"/>
            <a:ext cx="5045075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E5DEA2-0E45-4DCD-882E-E340ADCAD283}" type="slidenum">
              <a:rPr lang="ru-RU" smtClean="0"/>
              <a:pPr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85879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76300" y="741363"/>
            <a:ext cx="5045075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E5DEA2-0E45-4DCD-882E-E340ADCAD283}" type="slidenum">
              <a:rPr lang="ru-RU" smtClean="0"/>
              <a:pPr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8587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4A5AE-73BE-4648-8147-8F12A17C04A4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825100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74713" y="741363"/>
            <a:ext cx="5048250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E2954-17F4-4B16-887A-8CD9BCA35F21}" type="slidenum">
              <a:rPr lang="ru-RU" smtClean="0"/>
              <a:pPr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1819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74713" y="741363"/>
            <a:ext cx="5048250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4A5AE-73BE-4648-8147-8F12A17C04A4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2267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44A5AE-73BE-4648-8147-8F12A17C04A4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9618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44A5AE-73BE-4648-8147-8F12A17C04A4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9618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44A5AE-73BE-4648-8147-8F12A17C04A4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9618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44A5AE-73BE-4648-8147-8F12A17C04A4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961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0101" y="2460841"/>
            <a:ext cx="9181148" cy="169801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20205" y="4488921"/>
            <a:ext cx="7560945" cy="202441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347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69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43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391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739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087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43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78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A083-472C-45E2-9547-0ADADEADC9E5}" type="datetimeFigureOut">
              <a:rPr lang="ru-RU" smtClean="0"/>
              <a:pPr/>
              <a:t>24.01.2025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DC6F8-EDCB-4482-99A4-CE1AA308D9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8566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A083-472C-45E2-9547-0ADADEADC9E5}" type="datetimeFigureOut">
              <a:rPr lang="ru-RU" smtClean="0"/>
              <a:pPr/>
              <a:t>24.01.2025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DC6F8-EDCB-4482-99A4-CE1AA308D9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512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250533" y="366745"/>
            <a:ext cx="2870983" cy="78079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37579" y="366745"/>
            <a:ext cx="8432930" cy="780793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A083-472C-45E2-9547-0ADADEADC9E5}" type="datetimeFigureOut">
              <a:rPr lang="ru-RU" smtClean="0"/>
              <a:pPr/>
              <a:t>24.01.2025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DC6F8-EDCB-4482-99A4-CE1AA308D9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35431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FAC57D-E26F-4663-BFF3-850BBD966D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0169" y="1296433"/>
            <a:ext cx="8101013" cy="2757899"/>
          </a:xfrm>
        </p:spPr>
        <p:txBody>
          <a:bodyPr anchor="b"/>
          <a:lstStyle>
            <a:lvl1pPr algn="ctr">
              <a:defRPr sz="5315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A2F4022-6106-4AB3-ACDA-7D2E38759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0169" y="4160688"/>
            <a:ext cx="8101013" cy="1912558"/>
          </a:xfrm>
        </p:spPr>
        <p:txBody>
          <a:bodyPr/>
          <a:lstStyle>
            <a:lvl1pPr marL="0" indent="0" algn="ctr">
              <a:buNone/>
              <a:defRPr sz="2126"/>
            </a:lvl1pPr>
            <a:lvl2pPr marL="405033" indent="0" algn="ctr">
              <a:buNone/>
              <a:defRPr sz="1772"/>
            </a:lvl2pPr>
            <a:lvl3pPr marL="810067" indent="0" algn="ctr">
              <a:buNone/>
              <a:defRPr sz="1595"/>
            </a:lvl3pPr>
            <a:lvl4pPr marL="1215100" indent="0" algn="ctr">
              <a:buNone/>
              <a:defRPr sz="1417"/>
            </a:lvl4pPr>
            <a:lvl5pPr marL="1620134" indent="0" algn="ctr">
              <a:buNone/>
              <a:defRPr sz="1417"/>
            </a:lvl5pPr>
            <a:lvl6pPr marL="2025167" indent="0" algn="ctr">
              <a:buNone/>
              <a:defRPr sz="1417"/>
            </a:lvl6pPr>
            <a:lvl7pPr marL="2430201" indent="0" algn="ctr">
              <a:buNone/>
              <a:defRPr sz="1417"/>
            </a:lvl7pPr>
            <a:lvl8pPr marL="2835234" indent="0" algn="ctr">
              <a:buNone/>
              <a:defRPr sz="1417"/>
            </a:lvl8pPr>
            <a:lvl9pPr marL="3240268" indent="0" algn="ctr">
              <a:buNone/>
              <a:defRPr sz="1417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23E3CB-5DA3-4A5D-915D-58F07A288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19ABB-C78D-43DF-8E15-5DA3B2B04BEC}" type="datetimeFigureOut">
              <a:rPr lang="ru-RU" smtClean="0"/>
              <a:pPr/>
              <a:t>24.01.2025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FCF490-A103-4A0A-8FBA-C6899AF00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F1676D-9B8F-47FB-98CD-3016AD8F3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37410-09BF-45F8-86C2-0585F7A6F2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29847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DFE745-64D8-4CE1-A9D0-3A9A34F5D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250D19-28D8-4CDC-A256-F8F3F345BD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4A23BE-EDBE-4616-B578-FB70794E9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19ABB-C78D-43DF-8E15-5DA3B2B04BEC}" type="datetimeFigureOut">
              <a:rPr lang="ru-RU" smtClean="0"/>
              <a:pPr/>
              <a:t>24.01.2025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8A9022-C520-4E19-9B3E-D154281A9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40CD13-5FB0-468E-B0F1-3C5392AF7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37410-09BF-45F8-86C2-0585F7A6F2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04165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A2EA77-F926-4B52-B54C-2F35A8588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967" y="1974906"/>
            <a:ext cx="9316164" cy="3295175"/>
          </a:xfrm>
        </p:spPr>
        <p:txBody>
          <a:bodyPr anchor="b"/>
          <a:lstStyle>
            <a:lvl1pPr>
              <a:defRPr sz="5315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669AE02-0A17-490D-8B12-A194397641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6967" y="5301255"/>
            <a:ext cx="9316164" cy="1732855"/>
          </a:xfrm>
        </p:spPr>
        <p:txBody>
          <a:bodyPr/>
          <a:lstStyle>
            <a:lvl1pPr marL="0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1pPr>
            <a:lvl2pPr marL="405033" indent="0">
              <a:buNone/>
              <a:defRPr sz="1772">
                <a:solidFill>
                  <a:schemeClr val="tx1">
                    <a:tint val="75000"/>
                  </a:schemeClr>
                </a:solidFill>
              </a:defRPr>
            </a:lvl2pPr>
            <a:lvl3pPr marL="810067" indent="0">
              <a:buNone/>
              <a:defRPr sz="1595">
                <a:solidFill>
                  <a:schemeClr val="tx1">
                    <a:tint val="75000"/>
                  </a:schemeClr>
                </a:solidFill>
              </a:defRPr>
            </a:lvl3pPr>
            <a:lvl4pPr marL="1215100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4pPr>
            <a:lvl5pPr marL="1620134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5pPr>
            <a:lvl6pPr marL="2025167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6pPr>
            <a:lvl7pPr marL="2430201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7pPr>
            <a:lvl8pPr marL="2835234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8pPr>
            <a:lvl9pPr marL="3240268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4996E78-4904-4BA2-9F51-FE2A7B698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19ABB-C78D-43DF-8E15-5DA3B2B04BEC}" type="datetimeFigureOut">
              <a:rPr lang="ru-RU" smtClean="0"/>
              <a:pPr/>
              <a:t>24.01.2025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F13B934-4650-445F-8186-4DEC424BB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6EDE9C-4079-4C54-991E-9AE8E86FC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37410-09BF-45F8-86C2-0585F7A6F2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49196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4DD2C6-5EF7-41A2-A8F3-805D130BA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A8813FB-5937-464F-898F-396488023F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42593" y="2108766"/>
            <a:ext cx="4590574" cy="502619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3FC5CE4-AB1D-4195-A86B-98BA31A2BF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68183" y="2108766"/>
            <a:ext cx="4590574" cy="502619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B79D469-70FE-4923-83EA-927F7194E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19ABB-C78D-43DF-8E15-5DA3B2B04BEC}" type="datetimeFigureOut">
              <a:rPr lang="ru-RU" smtClean="0"/>
              <a:pPr/>
              <a:t>24.01.2025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EFF3434-4777-450C-BD54-F386A680D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91A8776-A422-4C03-9340-1CD291FD2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37410-09BF-45F8-86C2-0585F7A6F2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24237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F2F12B-0445-482C-98B1-627364501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000" y="421754"/>
            <a:ext cx="9316164" cy="153114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22532FA-BF15-4263-955F-C1AB6EDF9D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4000" y="1941899"/>
            <a:ext cx="4569477" cy="951695"/>
          </a:xfrm>
        </p:spPr>
        <p:txBody>
          <a:bodyPr anchor="b"/>
          <a:lstStyle>
            <a:lvl1pPr marL="0" indent="0">
              <a:buNone/>
              <a:defRPr sz="2126" b="1"/>
            </a:lvl1pPr>
            <a:lvl2pPr marL="405033" indent="0">
              <a:buNone/>
              <a:defRPr sz="1772" b="1"/>
            </a:lvl2pPr>
            <a:lvl3pPr marL="810067" indent="0">
              <a:buNone/>
              <a:defRPr sz="1595" b="1"/>
            </a:lvl3pPr>
            <a:lvl4pPr marL="1215100" indent="0">
              <a:buNone/>
              <a:defRPr sz="1417" b="1"/>
            </a:lvl4pPr>
            <a:lvl5pPr marL="1620134" indent="0">
              <a:buNone/>
              <a:defRPr sz="1417" b="1"/>
            </a:lvl5pPr>
            <a:lvl6pPr marL="2025167" indent="0">
              <a:buNone/>
              <a:defRPr sz="1417" b="1"/>
            </a:lvl6pPr>
            <a:lvl7pPr marL="2430201" indent="0">
              <a:buNone/>
              <a:defRPr sz="1417" b="1"/>
            </a:lvl7pPr>
            <a:lvl8pPr marL="2835234" indent="0">
              <a:buNone/>
              <a:defRPr sz="1417" b="1"/>
            </a:lvl8pPr>
            <a:lvl9pPr marL="3240268" indent="0">
              <a:buNone/>
              <a:defRPr sz="1417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ACB7F8B-C299-4026-A455-44185E06CC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4000" y="2893594"/>
            <a:ext cx="4569477" cy="425604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AF5DAD5-DF6D-4F77-A927-3E1B8A2C16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468183" y="1941899"/>
            <a:ext cx="4591981" cy="951695"/>
          </a:xfrm>
        </p:spPr>
        <p:txBody>
          <a:bodyPr anchor="b"/>
          <a:lstStyle>
            <a:lvl1pPr marL="0" indent="0">
              <a:buNone/>
              <a:defRPr sz="2126" b="1"/>
            </a:lvl1pPr>
            <a:lvl2pPr marL="405033" indent="0">
              <a:buNone/>
              <a:defRPr sz="1772" b="1"/>
            </a:lvl2pPr>
            <a:lvl3pPr marL="810067" indent="0">
              <a:buNone/>
              <a:defRPr sz="1595" b="1"/>
            </a:lvl3pPr>
            <a:lvl4pPr marL="1215100" indent="0">
              <a:buNone/>
              <a:defRPr sz="1417" b="1"/>
            </a:lvl4pPr>
            <a:lvl5pPr marL="1620134" indent="0">
              <a:buNone/>
              <a:defRPr sz="1417" b="1"/>
            </a:lvl5pPr>
            <a:lvl6pPr marL="2025167" indent="0">
              <a:buNone/>
              <a:defRPr sz="1417" b="1"/>
            </a:lvl6pPr>
            <a:lvl7pPr marL="2430201" indent="0">
              <a:buNone/>
              <a:defRPr sz="1417" b="1"/>
            </a:lvl7pPr>
            <a:lvl8pPr marL="2835234" indent="0">
              <a:buNone/>
              <a:defRPr sz="1417" b="1"/>
            </a:lvl8pPr>
            <a:lvl9pPr marL="3240268" indent="0">
              <a:buNone/>
              <a:defRPr sz="1417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4DC9C3A-94EC-4E49-AF3D-F363C0B4B7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468183" y="2893594"/>
            <a:ext cx="4591981" cy="425604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2A6C4FB-A5E7-41C5-B7D9-FDCBEA505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19ABB-C78D-43DF-8E15-5DA3B2B04BEC}" type="datetimeFigureOut">
              <a:rPr lang="ru-RU" smtClean="0"/>
              <a:pPr/>
              <a:t>24.01.2025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0E11B9D-79AC-4C99-8372-EDBD1DDBE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9897C37-ACEC-4DF0-9AF2-6ACEA3025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37410-09BF-45F8-86C2-0585F7A6F2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2657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B91142-0ECE-4D06-ABB9-6BEEB191D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AC90E48-473A-4B81-9200-EF57D9D90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19ABB-C78D-43DF-8E15-5DA3B2B04BEC}" type="datetimeFigureOut">
              <a:rPr lang="ru-RU" smtClean="0"/>
              <a:pPr/>
              <a:t>24.01.2025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70D1E48-C5AF-4275-B3E6-C9200D840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8C7590E-22A2-4D2D-B4ED-ACD69F5F8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37410-09BF-45F8-86C2-0585F7A6F2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83735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8A29276-AD07-4CBB-A99F-0BC3CAFC9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19ABB-C78D-43DF-8E15-5DA3B2B04BEC}" type="datetimeFigureOut">
              <a:rPr lang="ru-RU" smtClean="0"/>
              <a:pPr/>
              <a:t>24.01.2025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EF3BF34-AC07-426A-81D2-BD38194C6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F88E96D-04FF-480C-9FF6-EB35168AE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37410-09BF-45F8-86C2-0585F7A6F2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12140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2EA7DE-817C-4B74-A546-C70B4EADE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000" y="528108"/>
            <a:ext cx="3483716" cy="1848379"/>
          </a:xfrm>
        </p:spPr>
        <p:txBody>
          <a:bodyPr anchor="b"/>
          <a:lstStyle>
            <a:lvl1pPr>
              <a:defRPr sz="2835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30B1A13-979D-4ACE-97B1-5A23FF42AB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1981" y="1140568"/>
            <a:ext cx="5468183" cy="5629488"/>
          </a:xfrm>
        </p:spPr>
        <p:txBody>
          <a:bodyPr/>
          <a:lstStyle>
            <a:lvl1pPr>
              <a:defRPr sz="2835"/>
            </a:lvl1pPr>
            <a:lvl2pPr>
              <a:defRPr sz="2481"/>
            </a:lvl2pPr>
            <a:lvl3pPr>
              <a:defRPr sz="2126"/>
            </a:lvl3pPr>
            <a:lvl4pPr>
              <a:defRPr sz="1772"/>
            </a:lvl4pPr>
            <a:lvl5pPr>
              <a:defRPr sz="1772"/>
            </a:lvl5pPr>
            <a:lvl6pPr>
              <a:defRPr sz="1772"/>
            </a:lvl6pPr>
            <a:lvl7pPr>
              <a:defRPr sz="1772"/>
            </a:lvl7pPr>
            <a:lvl8pPr>
              <a:defRPr sz="1772"/>
            </a:lvl8pPr>
            <a:lvl9pPr>
              <a:defRPr sz="1772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7822AFA-9E9C-4323-AEE6-1427CBFF49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4000" y="2376488"/>
            <a:ext cx="3483716" cy="4402737"/>
          </a:xfrm>
        </p:spPr>
        <p:txBody>
          <a:bodyPr/>
          <a:lstStyle>
            <a:lvl1pPr marL="0" indent="0">
              <a:buNone/>
              <a:defRPr sz="1417"/>
            </a:lvl1pPr>
            <a:lvl2pPr marL="405033" indent="0">
              <a:buNone/>
              <a:defRPr sz="1240"/>
            </a:lvl2pPr>
            <a:lvl3pPr marL="810067" indent="0">
              <a:buNone/>
              <a:defRPr sz="1063"/>
            </a:lvl3pPr>
            <a:lvl4pPr marL="1215100" indent="0">
              <a:buNone/>
              <a:defRPr sz="886"/>
            </a:lvl4pPr>
            <a:lvl5pPr marL="1620134" indent="0">
              <a:buNone/>
              <a:defRPr sz="886"/>
            </a:lvl5pPr>
            <a:lvl6pPr marL="2025167" indent="0">
              <a:buNone/>
              <a:defRPr sz="886"/>
            </a:lvl6pPr>
            <a:lvl7pPr marL="2430201" indent="0">
              <a:buNone/>
              <a:defRPr sz="886"/>
            </a:lvl7pPr>
            <a:lvl8pPr marL="2835234" indent="0">
              <a:buNone/>
              <a:defRPr sz="886"/>
            </a:lvl8pPr>
            <a:lvl9pPr marL="3240268" indent="0">
              <a:buNone/>
              <a:defRPr sz="886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1704A18-3518-4885-836C-B93C18C85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19ABB-C78D-43DF-8E15-5DA3B2B04BEC}" type="datetimeFigureOut">
              <a:rPr lang="ru-RU" smtClean="0"/>
              <a:pPr/>
              <a:t>24.01.2025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CE2700B-37DE-4EA5-BBBB-665F361D4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1827C9-EBD7-490E-9F19-78993630B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37410-09BF-45F8-86C2-0585F7A6F2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9134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A083-472C-45E2-9547-0ADADEADC9E5}" type="datetimeFigureOut">
              <a:rPr lang="ru-RU" smtClean="0"/>
              <a:pPr/>
              <a:t>24.01.2025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DC6F8-EDCB-4482-99A4-CE1AA308D9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32981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ADCD7B-905A-4609-B25C-3EEDD386E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000" y="528108"/>
            <a:ext cx="3483716" cy="1848379"/>
          </a:xfrm>
        </p:spPr>
        <p:txBody>
          <a:bodyPr anchor="b"/>
          <a:lstStyle>
            <a:lvl1pPr>
              <a:defRPr sz="2835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C17F353-00DC-4C00-8DB9-B8BAE68A4D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591981" y="1140568"/>
            <a:ext cx="5468183" cy="5629488"/>
          </a:xfrm>
        </p:spPr>
        <p:txBody>
          <a:bodyPr/>
          <a:lstStyle>
            <a:lvl1pPr marL="0" indent="0">
              <a:buNone/>
              <a:defRPr sz="2835"/>
            </a:lvl1pPr>
            <a:lvl2pPr marL="405033" indent="0">
              <a:buNone/>
              <a:defRPr sz="2481"/>
            </a:lvl2pPr>
            <a:lvl3pPr marL="810067" indent="0">
              <a:buNone/>
              <a:defRPr sz="2126"/>
            </a:lvl3pPr>
            <a:lvl4pPr marL="1215100" indent="0">
              <a:buNone/>
              <a:defRPr sz="1772"/>
            </a:lvl4pPr>
            <a:lvl5pPr marL="1620134" indent="0">
              <a:buNone/>
              <a:defRPr sz="1772"/>
            </a:lvl5pPr>
            <a:lvl6pPr marL="2025167" indent="0">
              <a:buNone/>
              <a:defRPr sz="1772"/>
            </a:lvl6pPr>
            <a:lvl7pPr marL="2430201" indent="0">
              <a:buNone/>
              <a:defRPr sz="1772"/>
            </a:lvl7pPr>
            <a:lvl8pPr marL="2835234" indent="0">
              <a:buNone/>
              <a:defRPr sz="1772"/>
            </a:lvl8pPr>
            <a:lvl9pPr marL="3240268" indent="0">
              <a:buNone/>
              <a:defRPr sz="1772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E1546BB-9B96-416C-A729-766AF97974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4000" y="2376488"/>
            <a:ext cx="3483716" cy="4402737"/>
          </a:xfrm>
        </p:spPr>
        <p:txBody>
          <a:bodyPr/>
          <a:lstStyle>
            <a:lvl1pPr marL="0" indent="0">
              <a:buNone/>
              <a:defRPr sz="1417"/>
            </a:lvl1pPr>
            <a:lvl2pPr marL="405033" indent="0">
              <a:buNone/>
              <a:defRPr sz="1240"/>
            </a:lvl2pPr>
            <a:lvl3pPr marL="810067" indent="0">
              <a:buNone/>
              <a:defRPr sz="1063"/>
            </a:lvl3pPr>
            <a:lvl4pPr marL="1215100" indent="0">
              <a:buNone/>
              <a:defRPr sz="886"/>
            </a:lvl4pPr>
            <a:lvl5pPr marL="1620134" indent="0">
              <a:buNone/>
              <a:defRPr sz="886"/>
            </a:lvl5pPr>
            <a:lvl6pPr marL="2025167" indent="0">
              <a:buNone/>
              <a:defRPr sz="886"/>
            </a:lvl6pPr>
            <a:lvl7pPr marL="2430201" indent="0">
              <a:buNone/>
              <a:defRPr sz="886"/>
            </a:lvl7pPr>
            <a:lvl8pPr marL="2835234" indent="0">
              <a:buNone/>
              <a:defRPr sz="886"/>
            </a:lvl8pPr>
            <a:lvl9pPr marL="3240268" indent="0">
              <a:buNone/>
              <a:defRPr sz="886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EBB4B34-80C3-4B28-BA16-49B030C91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19ABB-C78D-43DF-8E15-5DA3B2B04BEC}" type="datetimeFigureOut">
              <a:rPr lang="ru-RU" smtClean="0"/>
              <a:pPr/>
              <a:t>24.01.2025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F7098FD-E9FB-4693-93D1-EC181BA64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5E99621-EEDA-4359-9748-0DEF0E53C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37410-09BF-45F8-86C2-0585F7A6F2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2129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98ECED-664F-464F-8B70-3D55613F8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9FC937D-F7FF-4AF1-854E-56584E9FDD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AA1F9B4-F3AE-49E8-B4F5-EF7B81AE0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19ABB-C78D-43DF-8E15-5DA3B2B04BEC}" type="datetimeFigureOut">
              <a:rPr lang="ru-RU" smtClean="0"/>
              <a:pPr/>
              <a:t>24.01.2025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0F893C1-8D29-4825-9DAB-BA92B66C1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CBBA4FC-EE75-4B47-9BFB-EDE7FF477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37410-09BF-45F8-86C2-0585F7A6F2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2192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ABF46AB-6C70-4343-B569-D0EA6F394F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729716" y="421753"/>
            <a:ext cx="2329041" cy="671321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CC597F4-A906-4FD7-9D58-15BF404384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42593" y="421753"/>
            <a:ext cx="6852106" cy="671321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1F34A9-50F6-4C10-B94E-C6F16D194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19ABB-C78D-43DF-8E15-5DA3B2B04BEC}" type="datetimeFigureOut">
              <a:rPr lang="ru-RU" smtClean="0"/>
              <a:pPr/>
              <a:t>24.01.2025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4F4544E-675A-4BFD-BC0E-CB75C24D4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7D14CA-2244-495A-A254-69ECF10BD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37410-09BF-45F8-86C2-0585F7A6F2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4902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3232" y="5090380"/>
            <a:ext cx="9181148" cy="1573323"/>
          </a:xfrm>
        </p:spPr>
        <p:txBody>
          <a:bodyPr anchor="t"/>
          <a:lstStyle>
            <a:lvl1pPr algn="l">
              <a:defRPr sz="47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3232" y="3357525"/>
            <a:ext cx="9181148" cy="1732855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3479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6959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043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1391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7398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2087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74358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2783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A083-472C-45E2-9547-0ADADEADC9E5}" type="datetimeFigureOut">
              <a:rPr lang="ru-RU" smtClean="0"/>
              <a:pPr/>
              <a:t>24.01.2025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DC6F8-EDCB-4482-99A4-CE1AA308D9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2026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37580" y="2134441"/>
            <a:ext cx="5651956" cy="6040239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69559" y="2134441"/>
            <a:ext cx="5651956" cy="6040239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A083-472C-45E2-9547-0ADADEADC9E5}" type="datetimeFigureOut">
              <a:rPr lang="ru-RU" smtClean="0"/>
              <a:pPr/>
              <a:t>24.01.2025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DC6F8-EDCB-4482-99A4-CE1AA308D9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3547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070" y="317232"/>
            <a:ext cx="9721215" cy="1320271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0068" y="1773198"/>
            <a:ext cx="4772472" cy="738984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4798" indent="0">
              <a:buNone/>
              <a:defRPr sz="2300" b="1"/>
            </a:lvl2pPr>
            <a:lvl3pPr marL="1069595" indent="0">
              <a:buNone/>
              <a:defRPr sz="2100" b="1"/>
            </a:lvl3pPr>
            <a:lvl4pPr marL="1604393" indent="0">
              <a:buNone/>
              <a:defRPr sz="1900" b="1"/>
            </a:lvl4pPr>
            <a:lvl5pPr marL="2139191" indent="0">
              <a:buNone/>
              <a:defRPr sz="1900" b="1"/>
            </a:lvl5pPr>
            <a:lvl6pPr marL="2673988" indent="0">
              <a:buNone/>
              <a:defRPr sz="1900" b="1"/>
            </a:lvl6pPr>
            <a:lvl7pPr marL="3208786" indent="0">
              <a:buNone/>
              <a:defRPr sz="1900" b="1"/>
            </a:lvl7pPr>
            <a:lvl8pPr marL="3743585" indent="0">
              <a:buNone/>
              <a:defRPr sz="1900" b="1"/>
            </a:lvl8pPr>
            <a:lvl9pPr marL="4278382" indent="0">
              <a:buNone/>
              <a:defRPr sz="19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0068" y="2512182"/>
            <a:ext cx="4772472" cy="4564104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86939" y="1773198"/>
            <a:ext cx="4774347" cy="738984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4798" indent="0">
              <a:buNone/>
              <a:defRPr sz="2300" b="1"/>
            </a:lvl2pPr>
            <a:lvl3pPr marL="1069595" indent="0">
              <a:buNone/>
              <a:defRPr sz="2100" b="1"/>
            </a:lvl3pPr>
            <a:lvl4pPr marL="1604393" indent="0">
              <a:buNone/>
              <a:defRPr sz="1900" b="1"/>
            </a:lvl4pPr>
            <a:lvl5pPr marL="2139191" indent="0">
              <a:buNone/>
              <a:defRPr sz="1900" b="1"/>
            </a:lvl5pPr>
            <a:lvl6pPr marL="2673988" indent="0">
              <a:buNone/>
              <a:defRPr sz="1900" b="1"/>
            </a:lvl6pPr>
            <a:lvl7pPr marL="3208786" indent="0">
              <a:buNone/>
              <a:defRPr sz="1900" b="1"/>
            </a:lvl7pPr>
            <a:lvl8pPr marL="3743585" indent="0">
              <a:buNone/>
              <a:defRPr sz="1900" b="1"/>
            </a:lvl8pPr>
            <a:lvl9pPr marL="4278382" indent="0">
              <a:buNone/>
              <a:defRPr sz="19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86939" y="2512182"/>
            <a:ext cx="4774347" cy="4564104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A083-472C-45E2-9547-0ADADEADC9E5}" type="datetimeFigureOut">
              <a:rPr lang="ru-RU" smtClean="0"/>
              <a:pPr/>
              <a:t>24.01.2025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DC6F8-EDCB-4482-99A4-CE1AA308D9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4899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A083-472C-45E2-9547-0ADADEADC9E5}" type="datetimeFigureOut">
              <a:rPr lang="ru-RU" smtClean="0"/>
              <a:pPr/>
              <a:t>24.01.2025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DC6F8-EDCB-4482-99A4-CE1AA308D9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5401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A083-472C-45E2-9547-0ADADEADC9E5}" type="datetimeFigureOut">
              <a:rPr lang="ru-RU" smtClean="0"/>
              <a:pPr/>
              <a:t>24.01.2025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DC6F8-EDCB-4482-99A4-CE1AA308D9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1221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069" y="315398"/>
            <a:ext cx="3553570" cy="134227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23030" y="315401"/>
            <a:ext cx="6038255" cy="6760887"/>
          </a:xfrm>
        </p:spPr>
        <p:txBody>
          <a:bodyPr/>
          <a:lstStyle>
            <a:lvl1pPr>
              <a:defRPr sz="3700"/>
            </a:lvl1pPr>
            <a:lvl2pPr>
              <a:defRPr sz="33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40069" y="1657674"/>
            <a:ext cx="3553570" cy="5418612"/>
          </a:xfrm>
        </p:spPr>
        <p:txBody>
          <a:bodyPr/>
          <a:lstStyle>
            <a:lvl1pPr marL="0" indent="0">
              <a:buNone/>
              <a:defRPr sz="1600"/>
            </a:lvl1pPr>
            <a:lvl2pPr marL="534798" indent="0">
              <a:buNone/>
              <a:defRPr sz="1400"/>
            </a:lvl2pPr>
            <a:lvl3pPr marL="1069595" indent="0">
              <a:buNone/>
              <a:defRPr sz="1200"/>
            </a:lvl3pPr>
            <a:lvl4pPr marL="1604393" indent="0">
              <a:buNone/>
              <a:defRPr sz="1100"/>
            </a:lvl4pPr>
            <a:lvl5pPr marL="2139191" indent="0">
              <a:buNone/>
              <a:defRPr sz="1100"/>
            </a:lvl5pPr>
            <a:lvl6pPr marL="2673988" indent="0">
              <a:buNone/>
              <a:defRPr sz="1100"/>
            </a:lvl6pPr>
            <a:lvl7pPr marL="3208786" indent="0">
              <a:buNone/>
              <a:defRPr sz="1100"/>
            </a:lvl7pPr>
            <a:lvl8pPr marL="3743585" indent="0">
              <a:buNone/>
              <a:defRPr sz="1100"/>
            </a:lvl8pPr>
            <a:lvl9pPr marL="4278382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A083-472C-45E2-9547-0ADADEADC9E5}" type="datetimeFigureOut">
              <a:rPr lang="ru-RU" smtClean="0"/>
              <a:pPr/>
              <a:t>24.01.2025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DC6F8-EDCB-4482-99A4-CE1AA308D9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650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7140" y="5545137"/>
            <a:ext cx="6480810" cy="65463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117140" y="707813"/>
            <a:ext cx="6480810" cy="4752975"/>
          </a:xfrm>
        </p:spPr>
        <p:txBody>
          <a:bodyPr/>
          <a:lstStyle>
            <a:lvl1pPr marL="0" indent="0">
              <a:buNone/>
              <a:defRPr sz="3700"/>
            </a:lvl1pPr>
            <a:lvl2pPr marL="534798" indent="0">
              <a:buNone/>
              <a:defRPr sz="3300"/>
            </a:lvl2pPr>
            <a:lvl3pPr marL="1069595" indent="0">
              <a:buNone/>
              <a:defRPr sz="2800"/>
            </a:lvl3pPr>
            <a:lvl4pPr marL="1604393" indent="0">
              <a:buNone/>
              <a:defRPr sz="2300"/>
            </a:lvl4pPr>
            <a:lvl5pPr marL="2139191" indent="0">
              <a:buNone/>
              <a:defRPr sz="2300"/>
            </a:lvl5pPr>
            <a:lvl6pPr marL="2673988" indent="0">
              <a:buNone/>
              <a:defRPr sz="2300"/>
            </a:lvl6pPr>
            <a:lvl7pPr marL="3208786" indent="0">
              <a:buNone/>
              <a:defRPr sz="2300"/>
            </a:lvl7pPr>
            <a:lvl8pPr marL="3743585" indent="0">
              <a:buNone/>
              <a:defRPr sz="2300"/>
            </a:lvl8pPr>
            <a:lvl9pPr marL="4278382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17140" y="6199772"/>
            <a:ext cx="6480810" cy="929690"/>
          </a:xfrm>
        </p:spPr>
        <p:txBody>
          <a:bodyPr/>
          <a:lstStyle>
            <a:lvl1pPr marL="0" indent="0">
              <a:buNone/>
              <a:defRPr sz="1600"/>
            </a:lvl1pPr>
            <a:lvl2pPr marL="534798" indent="0">
              <a:buNone/>
              <a:defRPr sz="1400"/>
            </a:lvl2pPr>
            <a:lvl3pPr marL="1069595" indent="0">
              <a:buNone/>
              <a:defRPr sz="1200"/>
            </a:lvl3pPr>
            <a:lvl4pPr marL="1604393" indent="0">
              <a:buNone/>
              <a:defRPr sz="1100"/>
            </a:lvl4pPr>
            <a:lvl5pPr marL="2139191" indent="0">
              <a:buNone/>
              <a:defRPr sz="1100"/>
            </a:lvl5pPr>
            <a:lvl6pPr marL="2673988" indent="0">
              <a:buNone/>
              <a:defRPr sz="1100"/>
            </a:lvl6pPr>
            <a:lvl7pPr marL="3208786" indent="0">
              <a:buNone/>
              <a:defRPr sz="1100"/>
            </a:lvl7pPr>
            <a:lvl8pPr marL="3743585" indent="0">
              <a:buNone/>
              <a:defRPr sz="1100"/>
            </a:lvl8pPr>
            <a:lvl9pPr marL="4278382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A083-472C-45E2-9547-0ADADEADC9E5}" type="datetimeFigureOut">
              <a:rPr lang="ru-RU" smtClean="0"/>
              <a:pPr/>
              <a:t>24.01.2025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DC6F8-EDCB-4482-99A4-CE1AA308D9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76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070" y="317232"/>
            <a:ext cx="9721215" cy="1320271"/>
          </a:xfrm>
          <a:prstGeom prst="rect">
            <a:avLst/>
          </a:prstGeom>
        </p:spPr>
        <p:txBody>
          <a:bodyPr vert="horz" lIns="106959" tIns="53478" rIns="106959" bIns="5347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0070" y="1848381"/>
            <a:ext cx="9721215" cy="5227906"/>
          </a:xfrm>
          <a:prstGeom prst="rect">
            <a:avLst/>
          </a:prstGeom>
        </p:spPr>
        <p:txBody>
          <a:bodyPr vert="horz" lIns="106959" tIns="53478" rIns="106959" bIns="5347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40070" y="7342176"/>
            <a:ext cx="2520315" cy="421753"/>
          </a:xfrm>
          <a:prstGeom prst="rect">
            <a:avLst/>
          </a:prstGeom>
        </p:spPr>
        <p:txBody>
          <a:bodyPr vert="horz" lIns="106959" tIns="53478" rIns="106959" bIns="53478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21A083-472C-45E2-9547-0ADADEADC9E5}" type="datetimeFigureOut">
              <a:rPr lang="ru-RU" smtClean="0"/>
              <a:pPr/>
              <a:t>24.01.2025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90461" y="7342176"/>
            <a:ext cx="3420428" cy="421753"/>
          </a:xfrm>
          <a:prstGeom prst="rect">
            <a:avLst/>
          </a:prstGeom>
        </p:spPr>
        <p:txBody>
          <a:bodyPr vert="horz" lIns="106959" tIns="53478" rIns="106959" bIns="53478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740970" y="7342176"/>
            <a:ext cx="2520315" cy="421753"/>
          </a:xfrm>
          <a:prstGeom prst="rect">
            <a:avLst/>
          </a:prstGeom>
        </p:spPr>
        <p:txBody>
          <a:bodyPr vert="horz" lIns="106959" tIns="53478" rIns="106959" bIns="53478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5DC6F8-EDCB-4482-99A4-CE1AA308D9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4536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1069595" rtl="0" eaLnBrk="1" latinLnBrk="0" hangingPunct="1">
        <a:spcBef>
          <a:spcPct val="0"/>
        </a:spcBef>
        <a:buNone/>
        <a:defRPr sz="5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1098" indent="-401098" algn="l" defTabSz="1069595" rtl="0" eaLnBrk="1" latinLnBrk="0" hangingPunct="1">
        <a:spcBef>
          <a:spcPct val="20000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69048" indent="-334249" algn="l" defTabSz="1069595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36994" indent="-267399" algn="l" defTabSz="1069595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71792" indent="-267399" algn="l" defTabSz="1069595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06591" indent="-267399" algn="l" defTabSz="1069595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41388" indent="-267399" algn="l" defTabSz="1069595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76185" indent="-267399" algn="l" defTabSz="1069595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10982" indent="-267399" algn="l" defTabSz="1069595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45781" indent="-267399" algn="l" defTabSz="1069595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6959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4798" algn="l" defTabSz="106959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69595" algn="l" defTabSz="106959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393" algn="l" defTabSz="106959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39191" algn="l" defTabSz="106959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73988" algn="l" defTabSz="106959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08786" algn="l" defTabSz="106959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43585" algn="l" defTabSz="106959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78382" algn="l" defTabSz="106959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D710F6-6ED0-487C-A59B-8358B59AE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593" y="421754"/>
            <a:ext cx="9316164" cy="1531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4733755-EDF8-4D43-A6D7-14C3E4597B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2593" y="2108766"/>
            <a:ext cx="9316164" cy="50261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BD504E-018C-4AE0-B5BA-4E9114335F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42593" y="7342173"/>
            <a:ext cx="2430304" cy="4217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719ABB-C78D-43DF-8E15-5DA3B2B04BEC}" type="datetimeFigureOut">
              <a:rPr lang="ru-RU" smtClean="0"/>
              <a:pPr/>
              <a:t>24.01.2025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CD93620-535B-4127-B1B3-FC30AC51D7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77947" y="7342173"/>
            <a:ext cx="3645456" cy="4217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6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B4ED8E-C8A2-4D88-9893-43667F6AF0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28453" y="7342173"/>
            <a:ext cx="2430304" cy="4217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B37410-09BF-45F8-86C2-0585F7A6F2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785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810067" rtl="0" eaLnBrk="1" latinLnBrk="0" hangingPunct="1">
        <a:lnSpc>
          <a:spcPct val="90000"/>
        </a:lnSpc>
        <a:spcBef>
          <a:spcPct val="0"/>
        </a:spcBef>
        <a:buNone/>
        <a:defRPr sz="389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2517" indent="-202517" algn="l" defTabSz="810067" rtl="0" eaLnBrk="1" latinLnBrk="0" hangingPunct="1">
        <a:lnSpc>
          <a:spcPct val="90000"/>
        </a:lnSpc>
        <a:spcBef>
          <a:spcPts val="886"/>
        </a:spcBef>
        <a:buFont typeface="Arial" panose="020B0604020202020204" pitchFamily="34" charset="0"/>
        <a:buChar char="•"/>
        <a:defRPr sz="2481" kern="1200">
          <a:solidFill>
            <a:schemeClr val="tx1"/>
          </a:solidFill>
          <a:latin typeface="+mn-lt"/>
          <a:ea typeface="+mn-ea"/>
          <a:cs typeface="+mn-cs"/>
        </a:defRPr>
      </a:lvl1pPr>
      <a:lvl2pPr marL="607550" indent="-202517" algn="l" defTabSz="810067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2pPr>
      <a:lvl3pPr marL="1012584" indent="-202517" algn="l" defTabSz="810067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3pPr>
      <a:lvl4pPr marL="1417617" indent="-202517" algn="l" defTabSz="810067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5" kern="1200">
          <a:solidFill>
            <a:schemeClr val="tx1"/>
          </a:solidFill>
          <a:latin typeface="+mn-lt"/>
          <a:ea typeface="+mn-ea"/>
          <a:cs typeface="+mn-cs"/>
        </a:defRPr>
      </a:lvl4pPr>
      <a:lvl5pPr marL="1822651" indent="-202517" algn="l" defTabSz="810067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5" kern="1200">
          <a:solidFill>
            <a:schemeClr val="tx1"/>
          </a:solidFill>
          <a:latin typeface="+mn-lt"/>
          <a:ea typeface="+mn-ea"/>
          <a:cs typeface="+mn-cs"/>
        </a:defRPr>
      </a:lvl5pPr>
      <a:lvl6pPr marL="2227684" indent="-202517" algn="l" defTabSz="810067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5" kern="1200">
          <a:solidFill>
            <a:schemeClr val="tx1"/>
          </a:solidFill>
          <a:latin typeface="+mn-lt"/>
          <a:ea typeface="+mn-ea"/>
          <a:cs typeface="+mn-cs"/>
        </a:defRPr>
      </a:lvl6pPr>
      <a:lvl7pPr marL="2632718" indent="-202517" algn="l" defTabSz="810067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5" kern="1200">
          <a:solidFill>
            <a:schemeClr val="tx1"/>
          </a:solidFill>
          <a:latin typeface="+mn-lt"/>
          <a:ea typeface="+mn-ea"/>
          <a:cs typeface="+mn-cs"/>
        </a:defRPr>
      </a:lvl7pPr>
      <a:lvl8pPr marL="3037751" indent="-202517" algn="l" defTabSz="810067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5" kern="1200">
          <a:solidFill>
            <a:schemeClr val="tx1"/>
          </a:solidFill>
          <a:latin typeface="+mn-lt"/>
          <a:ea typeface="+mn-ea"/>
          <a:cs typeface="+mn-cs"/>
        </a:defRPr>
      </a:lvl8pPr>
      <a:lvl9pPr marL="3442785" indent="-202517" algn="l" defTabSz="810067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10067" rtl="0" eaLnBrk="1" latinLnBrk="0" hangingPunct="1">
        <a:defRPr sz="1595" kern="1200">
          <a:solidFill>
            <a:schemeClr val="tx1"/>
          </a:solidFill>
          <a:latin typeface="+mn-lt"/>
          <a:ea typeface="+mn-ea"/>
          <a:cs typeface="+mn-cs"/>
        </a:defRPr>
      </a:lvl1pPr>
      <a:lvl2pPr marL="405033" algn="l" defTabSz="810067" rtl="0" eaLnBrk="1" latinLnBrk="0" hangingPunct="1">
        <a:defRPr sz="1595" kern="1200">
          <a:solidFill>
            <a:schemeClr val="tx1"/>
          </a:solidFill>
          <a:latin typeface="+mn-lt"/>
          <a:ea typeface="+mn-ea"/>
          <a:cs typeface="+mn-cs"/>
        </a:defRPr>
      </a:lvl2pPr>
      <a:lvl3pPr marL="810067" algn="l" defTabSz="810067" rtl="0" eaLnBrk="1" latinLnBrk="0" hangingPunct="1">
        <a:defRPr sz="1595" kern="1200">
          <a:solidFill>
            <a:schemeClr val="tx1"/>
          </a:solidFill>
          <a:latin typeface="+mn-lt"/>
          <a:ea typeface="+mn-ea"/>
          <a:cs typeface="+mn-cs"/>
        </a:defRPr>
      </a:lvl3pPr>
      <a:lvl4pPr marL="1215100" algn="l" defTabSz="810067" rtl="0" eaLnBrk="1" latinLnBrk="0" hangingPunct="1">
        <a:defRPr sz="1595" kern="1200">
          <a:solidFill>
            <a:schemeClr val="tx1"/>
          </a:solidFill>
          <a:latin typeface="+mn-lt"/>
          <a:ea typeface="+mn-ea"/>
          <a:cs typeface="+mn-cs"/>
        </a:defRPr>
      </a:lvl4pPr>
      <a:lvl5pPr marL="1620134" algn="l" defTabSz="810067" rtl="0" eaLnBrk="1" latinLnBrk="0" hangingPunct="1">
        <a:defRPr sz="1595" kern="1200">
          <a:solidFill>
            <a:schemeClr val="tx1"/>
          </a:solidFill>
          <a:latin typeface="+mn-lt"/>
          <a:ea typeface="+mn-ea"/>
          <a:cs typeface="+mn-cs"/>
        </a:defRPr>
      </a:lvl5pPr>
      <a:lvl6pPr marL="2025167" algn="l" defTabSz="810067" rtl="0" eaLnBrk="1" latinLnBrk="0" hangingPunct="1">
        <a:defRPr sz="1595" kern="1200">
          <a:solidFill>
            <a:schemeClr val="tx1"/>
          </a:solidFill>
          <a:latin typeface="+mn-lt"/>
          <a:ea typeface="+mn-ea"/>
          <a:cs typeface="+mn-cs"/>
        </a:defRPr>
      </a:lvl6pPr>
      <a:lvl7pPr marL="2430201" algn="l" defTabSz="810067" rtl="0" eaLnBrk="1" latinLnBrk="0" hangingPunct="1">
        <a:defRPr sz="1595" kern="1200">
          <a:solidFill>
            <a:schemeClr val="tx1"/>
          </a:solidFill>
          <a:latin typeface="+mn-lt"/>
          <a:ea typeface="+mn-ea"/>
          <a:cs typeface="+mn-cs"/>
        </a:defRPr>
      </a:lvl7pPr>
      <a:lvl8pPr marL="2835234" algn="l" defTabSz="810067" rtl="0" eaLnBrk="1" latinLnBrk="0" hangingPunct="1">
        <a:defRPr sz="1595" kern="1200">
          <a:solidFill>
            <a:schemeClr val="tx1"/>
          </a:solidFill>
          <a:latin typeface="+mn-lt"/>
          <a:ea typeface="+mn-ea"/>
          <a:cs typeface="+mn-cs"/>
        </a:defRPr>
      </a:lvl8pPr>
      <a:lvl9pPr marL="3240268" algn="l" defTabSz="810067" rtl="0" eaLnBrk="1" latinLnBrk="0" hangingPunct="1">
        <a:defRPr sz="15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41.png"/><Relationship Id="rId4" Type="http://schemas.microsoft.com/office/2007/relationships/hdphoto" Target="../media/hdphoto3.wdp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microsoft.com/office/2007/relationships/hdphoto" Target="../media/hdphoto4.wdp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4.jpeg"/><Relationship Id="rId4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jpeg"/><Relationship Id="rId9" Type="http://schemas.openxmlformats.org/officeDocument/2006/relationships/image" Target="../media/image1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8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20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1" y="1656555"/>
            <a:ext cx="10793180" cy="5624435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97964" y="3544934"/>
            <a:ext cx="10005425" cy="2196697"/>
          </a:xfrm>
          <a:prstGeom prst="rect">
            <a:avLst/>
          </a:prstGeom>
          <a:noFill/>
        </p:spPr>
        <p:txBody>
          <a:bodyPr wrap="square" lIns="102811" tIns="51406" rIns="102811" bIns="51406" rtlCol="0">
            <a:spAutoFit/>
          </a:bodyPr>
          <a:lstStyle/>
          <a:p>
            <a:pPr algn="ctr"/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ОТЧЕТ О ВЫПОЛНЕНИИ</a:t>
            </a:r>
          </a:p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Муниципальной программы </a:t>
            </a:r>
            <a:b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«Развитие транспортной системы и дорожного хозяйства городского округа Тольятти </a:t>
            </a:r>
            <a:b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2021-2025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гг.»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02621" y="7038323"/>
            <a:ext cx="10513243" cy="249527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11" tIns="51406" rIns="102811" bIns="51406" rtlCol="0" anchor="ctr"/>
          <a:lstStyle/>
          <a:p>
            <a:pPr algn="ctr"/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7344891" y="7417196"/>
            <a:ext cx="3145649" cy="369320"/>
          </a:xfrm>
          <a:prstGeom prst="rect">
            <a:avLst/>
          </a:prstGeom>
          <a:noFill/>
        </p:spPr>
        <p:txBody>
          <a:bodyPr wrap="none" lIns="91430" tIns="45714" rIns="91430" bIns="45714" rtlCol="0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По состоянию на </a:t>
            </a:r>
            <a:r>
              <a:rPr lang="ru-RU" sz="18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25.01.2025 </a:t>
            </a:r>
            <a:r>
              <a:rPr lang="ru-RU" sz="16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г.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150219" y="1584548"/>
            <a:ext cx="8676456" cy="216024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158331" y="1800572"/>
            <a:ext cx="7668344" cy="216024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310459" y="2016596"/>
            <a:ext cx="6516216" cy="216024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362418" y="568857"/>
            <a:ext cx="4104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kern="1400" dirty="0">
                <a:solidFill>
                  <a:srgbClr val="3062B2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Администрация </a:t>
            </a:r>
          </a:p>
          <a:p>
            <a:pPr algn="r"/>
            <a:r>
              <a:rPr lang="ru-RU" sz="2000" b="1" kern="1400" dirty="0">
                <a:solidFill>
                  <a:srgbClr val="3062B2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городского округа Тольятти</a:t>
            </a:r>
          </a:p>
        </p:txBody>
      </p:sp>
      <p:pic>
        <p:nvPicPr>
          <p:cNvPr id="21" name="Picture 5" descr="C:\Users\ПЕТРО\Desktop\Герб тольятти мал-0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1827" y="462793"/>
            <a:ext cx="707169" cy="86177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231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1241" y="32395"/>
            <a:ext cx="10798869" cy="842480"/>
          </a:xfrm>
          <a:prstGeom prst="rect">
            <a:avLst/>
          </a:prstGeom>
          <a:noFill/>
          <a:effectLst/>
        </p:spPr>
        <p:txBody>
          <a:bodyPr wrap="square" lIns="102811" tIns="51406" rIns="102811" bIns="51406" rtlCol="0" anchor="ctr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4472C4">
                    <a:lumMod val="75000"/>
                  </a:srgbClr>
                </a:solidFill>
                <a:latin typeface="Georgia" panose="02040502050405020303" pitchFamily="18" charset="0"/>
              </a:rPr>
              <a:t>Выполнение </a:t>
            </a:r>
            <a:r>
              <a:rPr lang="ru-RU" sz="1600" b="1" dirty="0">
                <a:solidFill>
                  <a:srgbClr val="4472C4">
                    <a:lumMod val="75000"/>
                  </a:srgbClr>
                </a:solidFill>
                <a:latin typeface="Georgia" panose="02040502050405020303" pitchFamily="18" charset="0"/>
              </a:rPr>
              <a:t>проектно-изыскательских работ по устройству объекта: «Пункт автоматического весогабаритного контроля в г. Тольятти, находящегося по адресу ул. Коммунальная на участке от Обводного шоссе до ул. Полякова»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52286" y="883305"/>
            <a:ext cx="10249064" cy="249527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24" tIns="51412" rIns="102824" bIns="51412"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477723" y="7307596"/>
            <a:ext cx="6336329" cy="249527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24" tIns="51412" rIns="102824" bIns="51412" rtlCol="0" anchor="ctr"/>
          <a:lstStyle/>
          <a:p>
            <a:pPr algn="ctr"/>
            <a:endParaRPr lang="ru-RU"/>
          </a:p>
        </p:txBody>
      </p:sp>
      <p:pic>
        <p:nvPicPr>
          <p:cNvPr id="13" name="Picture 4" descr="https://www.almirastroy.ru/system/ckeditor_assets/pictures/183882/content_photo_2020-03-25_09-43-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64" y="1585238"/>
            <a:ext cx="536027" cy="53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img2.freepng.ru/20180604/hq/kisspng-russian-ruble-ruble-sign-currency-symbol-computer-rubles-5b16089b803ff6.1292986615281706515253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21" y="3715298"/>
            <a:ext cx="444911" cy="54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avatars.mds.yandex.net/i?id=2814f14b1c885bed07e99c5ab511b0a7-4250986-images-thumbs&amp;n=13&amp;exp=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64" y="2799195"/>
            <a:ext cx="509101" cy="50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avatars.mds.yandex.net/i?id=fc3919fa9461aabb67adeee502030dd4-4821567-images-thumbs&amp;n=13&amp;exp=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15" y="4897292"/>
            <a:ext cx="620110" cy="652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29390" y="2150289"/>
            <a:ext cx="1578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муниципальный 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контракт</a:t>
            </a:r>
            <a:endParaRPr lang="ru-RU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230290" y="3290366"/>
            <a:ext cx="12435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исполнитель</a:t>
            </a:r>
            <a:endParaRPr lang="ru-RU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229390" y="4255068"/>
            <a:ext cx="1911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цена контракта, 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тыс. руб.</a:t>
            </a:r>
            <a:endParaRPr lang="ru-RU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229390" y="5501680"/>
            <a:ext cx="1722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сроки выполнения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работ</a:t>
            </a:r>
            <a:endParaRPr lang="ru-RU" sz="1400" dirty="0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153190" y="2705244"/>
            <a:ext cx="5684778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153190" y="3630352"/>
            <a:ext cx="5684778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153190" y="4778745"/>
            <a:ext cx="5684778" cy="26112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4" name="Picture 6" descr="https://e7.pngegg.com/pngimages/115/379/png-clipart-fortnite-battle-royale-product-design-drawing-marketing-task-icon-game-angl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15" y="6120057"/>
            <a:ext cx="655555" cy="6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3" name="Прямая соединительная линия 32"/>
          <p:cNvCxnSpPr/>
          <p:nvPr/>
        </p:nvCxnSpPr>
        <p:spPr>
          <a:xfrm flipV="1">
            <a:off x="153190" y="6017838"/>
            <a:ext cx="5684778" cy="26112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29389" y="6850789"/>
            <a:ext cx="12066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выполнение</a:t>
            </a:r>
          </a:p>
        </p:txBody>
      </p:sp>
      <p:sp>
        <p:nvSpPr>
          <p:cNvPr id="37" name="Номер слайда 3"/>
          <p:cNvSpPr txBox="1">
            <a:spLocks noGrp="1"/>
          </p:cNvSpPr>
          <p:nvPr>
            <p:ph type="sldNum" sz="quarter" idx="4294967295"/>
          </p:nvPr>
        </p:nvSpPr>
        <p:spPr>
          <a:xfrm>
            <a:off x="10289988" y="7557125"/>
            <a:ext cx="335251" cy="286813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3484" tIns="53484" rIns="53484" bIns="53484"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10</a:t>
            </a:fld>
            <a:endParaRPr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944154" y="4818962"/>
            <a:ext cx="61693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Начало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:          </a:t>
            </a: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26.02.2024 г.</a:t>
            </a:r>
            <a:endParaRPr lang="ru-RU" sz="18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endParaRPr lang="ru-RU" sz="1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Завершение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:</a:t>
            </a: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30.11.2024 г.</a:t>
            </a:r>
            <a:endParaRPr lang="ru-RU" sz="18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949452" y="6112900"/>
            <a:ext cx="85364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4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Прорабатывается вопрос о месте нахождении серверов сбора информации , операторов обработки собранных данных (ЦОД), по мощностям оборудования и наличии необходимых сетей связи. Подготовлен запрос в Минтранс о возможности обработки данных с АПВГК г. Тольятти </a:t>
            </a:r>
            <a:r>
              <a:rPr lang="ru-RU" sz="14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в </a:t>
            </a:r>
            <a:r>
              <a:rPr lang="ru-RU" sz="14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центре обработки </a:t>
            </a:r>
            <a:r>
              <a:rPr lang="ru-RU" sz="14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АПВГК, </a:t>
            </a:r>
            <a:r>
              <a:rPr lang="ru-RU" sz="14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принадлежащих субъекту. От ЗАО </a:t>
            </a:r>
            <a:r>
              <a:rPr lang="ru-RU" sz="14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ЭиСС</a:t>
            </a:r>
            <a:r>
              <a:rPr lang="ru-RU" sz="14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получены </a:t>
            </a:r>
            <a:r>
              <a:rPr lang="ru-RU" sz="14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ТУ </a:t>
            </a:r>
            <a:r>
              <a:rPr lang="ru-RU" sz="14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на присоединение к сетям. В настоящее время корректируем ТУ, с целью </a:t>
            </a:r>
            <a:r>
              <a:rPr lang="ru-RU" sz="14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минимизировать </a:t>
            </a:r>
            <a:r>
              <a:rPr lang="ru-RU" sz="14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затраты на </a:t>
            </a:r>
            <a:r>
              <a:rPr lang="ru-RU" sz="14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ТУ.</a:t>
            </a:r>
            <a:endParaRPr lang="ru-RU" sz="1400" b="1" baseline="300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947149" y="3937767"/>
            <a:ext cx="33186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5 920,00</a:t>
            </a:r>
            <a:endParaRPr lang="ru-RU" sz="28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949453" y="2937941"/>
            <a:ext cx="52250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ООО «А+ИНЖИНИРИНГ»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1954322" y="1728452"/>
            <a:ext cx="40468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spc="-9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№ </a:t>
            </a:r>
            <a:r>
              <a:rPr lang="ru-RU" b="1" spc="-9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0842300004024000010_259977 </a:t>
            </a: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от 26.02.2024 </a:t>
            </a:r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г.</a:t>
            </a:r>
            <a:endParaRPr lang="ru-RU" b="1" spc="-9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54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1241" y="32395"/>
            <a:ext cx="10798869" cy="842480"/>
          </a:xfrm>
          <a:prstGeom prst="rect">
            <a:avLst/>
          </a:prstGeom>
          <a:noFill/>
          <a:effectLst/>
        </p:spPr>
        <p:txBody>
          <a:bodyPr wrap="square" lIns="102811" tIns="51406" rIns="102811" bIns="51406" rtlCol="0" anchor="ctr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4472C4">
                    <a:lumMod val="75000"/>
                  </a:srgbClr>
                </a:solidFill>
                <a:latin typeface="Georgia" panose="02040502050405020303" pitchFamily="18" charset="0"/>
              </a:rPr>
              <a:t>Оказание </a:t>
            </a:r>
            <a:r>
              <a:rPr lang="ru-RU" sz="1600" b="1" dirty="0">
                <a:solidFill>
                  <a:srgbClr val="4472C4">
                    <a:lumMod val="75000"/>
                  </a:srgbClr>
                </a:solidFill>
                <a:latin typeface="Georgia" panose="02040502050405020303" pitchFamily="18" charset="0"/>
              </a:rPr>
              <a:t>услуг по подготовке экспертных заключений по результатам проведения</a:t>
            </a:r>
          </a:p>
          <a:p>
            <a:pPr algn="ctr"/>
            <a:r>
              <a:rPr lang="ru-RU" sz="1600" b="1" dirty="0">
                <a:solidFill>
                  <a:srgbClr val="4472C4">
                    <a:lumMod val="75000"/>
                  </a:srgbClr>
                </a:solidFill>
                <a:latin typeface="Georgia" panose="02040502050405020303" pitchFamily="18" charset="0"/>
              </a:rPr>
              <a:t>лабораторных испытаний асфальтобетонных покрытий проезжей части автодорог и тротуаров на объектах ремонта дорог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52286" y="883305"/>
            <a:ext cx="10249064" cy="249527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24" tIns="51412" rIns="102824" bIns="51412"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477723" y="7307596"/>
            <a:ext cx="6336329" cy="249527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24" tIns="51412" rIns="102824" bIns="51412" rtlCol="0" anchor="ctr"/>
          <a:lstStyle/>
          <a:p>
            <a:pPr algn="ctr"/>
            <a:endParaRPr lang="ru-RU"/>
          </a:p>
        </p:txBody>
      </p:sp>
      <p:pic>
        <p:nvPicPr>
          <p:cNvPr id="13" name="Picture 4" descr="https://www.almirastroy.ru/system/ckeditor_assets/pictures/183882/content_photo_2020-03-25_09-43-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64" y="1585238"/>
            <a:ext cx="536027" cy="53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img2.freepng.ru/20180604/hq/kisspng-russian-ruble-ruble-sign-currency-symbol-computer-rubles-5b16089b803ff6.1292986615281706515253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21" y="3715298"/>
            <a:ext cx="444911" cy="54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avatars.mds.yandex.net/i?id=2814f14b1c885bed07e99c5ab511b0a7-4250986-images-thumbs&amp;n=13&amp;exp=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64" y="2799195"/>
            <a:ext cx="509101" cy="50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avatars.mds.yandex.net/i?id=fc3919fa9461aabb67adeee502030dd4-4821567-images-thumbs&amp;n=13&amp;exp=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15" y="4897292"/>
            <a:ext cx="620110" cy="652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29390" y="2150289"/>
            <a:ext cx="1578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муниципальный 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контракт</a:t>
            </a:r>
            <a:endParaRPr lang="ru-RU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230290" y="3290366"/>
            <a:ext cx="12435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исполнитель</a:t>
            </a:r>
            <a:endParaRPr lang="ru-RU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229390" y="4255068"/>
            <a:ext cx="1911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цена контракта, 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тыс. руб.</a:t>
            </a:r>
            <a:endParaRPr lang="ru-RU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229390" y="5501680"/>
            <a:ext cx="1722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сроки выполнения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работ</a:t>
            </a:r>
            <a:endParaRPr lang="ru-RU" sz="1400" dirty="0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153190" y="2705244"/>
            <a:ext cx="5684778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153190" y="3630352"/>
            <a:ext cx="5684778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153190" y="4778745"/>
            <a:ext cx="5684778" cy="26112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4" name="Picture 6" descr="https://e7.pngegg.com/pngimages/115/379/png-clipart-fortnite-battle-royale-product-design-drawing-marketing-task-icon-game-angl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15" y="6120057"/>
            <a:ext cx="655555" cy="6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3" name="Прямая соединительная линия 32"/>
          <p:cNvCxnSpPr/>
          <p:nvPr/>
        </p:nvCxnSpPr>
        <p:spPr>
          <a:xfrm flipV="1">
            <a:off x="153190" y="6017838"/>
            <a:ext cx="5684778" cy="26112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29389" y="6850789"/>
            <a:ext cx="12066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выполнение</a:t>
            </a:r>
          </a:p>
        </p:txBody>
      </p:sp>
      <p:sp>
        <p:nvSpPr>
          <p:cNvPr id="37" name="Номер слайда 3"/>
          <p:cNvSpPr txBox="1">
            <a:spLocks noGrp="1"/>
          </p:cNvSpPr>
          <p:nvPr>
            <p:ph type="sldNum" sz="quarter" idx="4294967295"/>
          </p:nvPr>
        </p:nvSpPr>
        <p:spPr>
          <a:xfrm>
            <a:off x="10289988" y="7557125"/>
            <a:ext cx="335251" cy="286813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3484" tIns="53484" rIns="53484" bIns="53484"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11</a:t>
            </a:fld>
            <a:endParaRPr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944154" y="4818962"/>
            <a:ext cx="61693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Начало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:          </a:t>
            </a: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09.01.2024 г.</a:t>
            </a:r>
            <a:endParaRPr lang="ru-RU" sz="18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endParaRPr lang="ru-RU" sz="1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Завершение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:</a:t>
            </a: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01.10.2024 г.</a:t>
            </a:r>
            <a:endParaRPr lang="ru-RU" sz="18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947149" y="3937767"/>
            <a:ext cx="33186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589,88</a:t>
            </a:r>
            <a:endParaRPr lang="ru-RU" sz="28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949453" y="2937941"/>
            <a:ext cx="52250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ООО «</a:t>
            </a:r>
            <a:r>
              <a:rPr lang="ru-RU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АБЗ-1»</a:t>
            </a:r>
            <a:endParaRPr lang="ru-RU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954322" y="1728452"/>
            <a:ext cx="40468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spc="-9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№ 0842300004023000553_259977 </a:t>
            </a: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от 09.01.2024 </a:t>
            </a:r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г.</a:t>
            </a:r>
            <a:endParaRPr lang="ru-RU" b="1" spc="-9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949452" y="6112900"/>
            <a:ext cx="85364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4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Произведены лабораторные испытания </a:t>
            </a:r>
            <a:r>
              <a:rPr lang="ru-RU" sz="14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по 131 местам отбора. Работы выполнены в полном объеме. </a:t>
            </a:r>
            <a:endParaRPr lang="ru-RU" sz="1400" b="1" baseline="300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36943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1241" y="124726"/>
            <a:ext cx="10798869" cy="657814"/>
          </a:xfrm>
          <a:prstGeom prst="rect">
            <a:avLst/>
          </a:prstGeom>
          <a:noFill/>
          <a:effectLst/>
        </p:spPr>
        <p:txBody>
          <a:bodyPr wrap="square" lIns="102811" tIns="51406" rIns="102811" bIns="51406" rtlCol="0" anchor="ctr">
            <a:spAutoFit/>
          </a:bodyPr>
          <a:lstStyle/>
          <a:p>
            <a:pPr algn="ctr"/>
            <a:r>
              <a:rPr lang="ru-RU" sz="1800" b="1" dirty="0" smtClean="0">
                <a:solidFill>
                  <a:srgbClr val="4472C4">
                    <a:lumMod val="75000"/>
                  </a:srgbClr>
                </a:solidFill>
                <a:latin typeface="Georgia" panose="02040502050405020303" pitchFamily="18" charset="0"/>
              </a:rPr>
              <a:t>Выполнение </a:t>
            </a:r>
            <a:r>
              <a:rPr lang="ru-RU" sz="1800" b="1" dirty="0">
                <a:solidFill>
                  <a:srgbClr val="4472C4">
                    <a:lumMod val="75000"/>
                  </a:srgbClr>
                </a:solidFill>
                <a:latin typeface="Georgia" panose="02040502050405020303" pitchFamily="18" charset="0"/>
              </a:rPr>
              <a:t>работ по отсыпке асфальтогранулятом автомобильных дорог в зоне застройки </a:t>
            </a:r>
            <a:r>
              <a:rPr lang="ru-RU" sz="1800" b="1" dirty="0" smtClean="0">
                <a:solidFill>
                  <a:srgbClr val="4472C4">
                    <a:lumMod val="75000"/>
                  </a:srgbClr>
                </a:solidFill>
                <a:latin typeface="Georgia" panose="02040502050405020303" pitchFamily="18" charset="0"/>
              </a:rPr>
              <a:t>индивидуальными </a:t>
            </a:r>
            <a:r>
              <a:rPr lang="ru-RU" sz="1800" b="1" dirty="0">
                <a:solidFill>
                  <a:srgbClr val="4472C4">
                    <a:lumMod val="75000"/>
                  </a:srgbClr>
                </a:solidFill>
                <a:latin typeface="Georgia" panose="02040502050405020303" pitchFamily="18" charset="0"/>
              </a:rPr>
              <a:t>жилыми домами в городском округе </a:t>
            </a:r>
            <a:r>
              <a:rPr lang="ru-RU" sz="1800" b="1" dirty="0" smtClean="0">
                <a:solidFill>
                  <a:srgbClr val="4472C4">
                    <a:lumMod val="75000"/>
                  </a:srgbClr>
                </a:solidFill>
                <a:latin typeface="Georgia" panose="02040502050405020303" pitchFamily="18" charset="0"/>
              </a:rPr>
              <a:t>Тольятти</a:t>
            </a:r>
            <a:endParaRPr lang="ru-RU" sz="1800" b="1" dirty="0">
              <a:solidFill>
                <a:srgbClr val="4472C4">
                  <a:lumMod val="75000"/>
                </a:srgbClr>
              </a:solidFill>
              <a:latin typeface="Georgia" panose="02040502050405020303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2286" y="883305"/>
            <a:ext cx="10249064" cy="249527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24" tIns="51412" rIns="102824" bIns="51412"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477723" y="7307596"/>
            <a:ext cx="6336329" cy="249527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24" tIns="51412" rIns="102824" bIns="51412" rtlCol="0" anchor="ctr"/>
          <a:lstStyle/>
          <a:p>
            <a:pPr algn="ctr"/>
            <a:endParaRPr lang="ru-RU"/>
          </a:p>
        </p:txBody>
      </p:sp>
      <p:pic>
        <p:nvPicPr>
          <p:cNvPr id="13" name="Picture 4" descr="https://www.almirastroy.ru/system/ckeditor_assets/pictures/183882/content_photo_2020-03-25_09-43-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64" y="1585238"/>
            <a:ext cx="536027" cy="53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img2.freepng.ru/20180604/hq/kisspng-russian-ruble-ruble-sign-currency-symbol-computer-rubles-5b16089b803ff6.1292986615281706515253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21" y="3715298"/>
            <a:ext cx="444911" cy="54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avatars.mds.yandex.net/i?id=2814f14b1c885bed07e99c5ab511b0a7-4250986-images-thumbs&amp;n=13&amp;exp=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64" y="2799195"/>
            <a:ext cx="509101" cy="50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avatars.mds.yandex.net/i?id=fc3919fa9461aabb67adeee502030dd4-4821567-images-thumbs&amp;n=13&amp;exp=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15" y="4897292"/>
            <a:ext cx="620110" cy="652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29390" y="2150289"/>
            <a:ext cx="1578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муниципальный 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контракт</a:t>
            </a:r>
            <a:endParaRPr lang="ru-RU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230290" y="3290366"/>
            <a:ext cx="12435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исполнитель</a:t>
            </a:r>
            <a:endParaRPr lang="ru-RU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229390" y="4255068"/>
            <a:ext cx="1911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цена контракта, 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тыс. руб.</a:t>
            </a:r>
            <a:endParaRPr lang="ru-RU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229390" y="5501680"/>
            <a:ext cx="1722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сроки выполнения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работ</a:t>
            </a:r>
            <a:endParaRPr lang="ru-RU" sz="1400" dirty="0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153190" y="2705244"/>
            <a:ext cx="5684778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153190" y="3630352"/>
            <a:ext cx="5684778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153190" y="4778745"/>
            <a:ext cx="5684778" cy="26112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4" name="Picture 6" descr="https://e7.pngegg.com/pngimages/115/379/png-clipart-fortnite-battle-royale-product-design-drawing-marketing-task-icon-game-angl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15" y="6120057"/>
            <a:ext cx="655555" cy="6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3" name="Прямая соединительная линия 32"/>
          <p:cNvCxnSpPr/>
          <p:nvPr/>
        </p:nvCxnSpPr>
        <p:spPr>
          <a:xfrm flipV="1">
            <a:off x="153190" y="6017838"/>
            <a:ext cx="5684778" cy="26112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29389" y="6850789"/>
            <a:ext cx="12066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выполнение</a:t>
            </a:r>
          </a:p>
        </p:txBody>
      </p:sp>
      <p:sp>
        <p:nvSpPr>
          <p:cNvPr id="37" name="Номер слайда 3"/>
          <p:cNvSpPr txBox="1">
            <a:spLocks noGrp="1"/>
          </p:cNvSpPr>
          <p:nvPr>
            <p:ph type="sldNum" sz="quarter" idx="4294967295"/>
          </p:nvPr>
        </p:nvSpPr>
        <p:spPr>
          <a:xfrm>
            <a:off x="10289988" y="7557125"/>
            <a:ext cx="335251" cy="286813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3484" tIns="53484" rIns="53484" bIns="53484"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12</a:t>
            </a:fld>
            <a:endParaRPr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944154" y="4818962"/>
            <a:ext cx="61693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Начало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:          </a:t>
            </a: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03.03.2023 г.</a:t>
            </a:r>
            <a:endParaRPr lang="ru-RU" sz="18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endParaRPr lang="ru-RU" sz="1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Завершение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:</a:t>
            </a: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01.09.2024 г.</a:t>
            </a:r>
            <a:endParaRPr lang="ru-RU" sz="18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947149" y="3937767"/>
            <a:ext cx="33186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3 225,03</a:t>
            </a:r>
            <a:endParaRPr lang="ru-RU" sz="28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949453" y="2937941"/>
            <a:ext cx="52250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ООО </a:t>
            </a:r>
            <a:r>
              <a:rPr lang="ru-RU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«</a:t>
            </a:r>
            <a:r>
              <a:rPr lang="ru-RU" b="1" dirty="0" err="1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Автострой</a:t>
            </a:r>
            <a:r>
              <a:rPr lang="ru-RU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»</a:t>
            </a:r>
            <a:endParaRPr lang="ru-RU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954322" y="1728452"/>
            <a:ext cx="40468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spc="-9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№ 0842300004023000020_259977 </a:t>
            </a: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от 03.03.2023 </a:t>
            </a:r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г.</a:t>
            </a:r>
            <a:endParaRPr lang="ru-RU" b="1" spc="-9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865188" y="6122324"/>
            <a:ext cx="8424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4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Работы по </a:t>
            </a:r>
            <a:r>
              <a:rPr lang="ru-RU" sz="14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муниципальному контракту завершены</a:t>
            </a:r>
            <a:endParaRPr lang="ru-RU" sz="14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4280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1241" y="124726"/>
            <a:ext cx="10798869" cy="657814"/>
          </a:xfrm>
          <a:prstGeom prst="rect">
            <a:avLst/>
          </a:prstGeom>
          <a:noFill/>
          <a:effectLst/>
        </p:spPr>
        <p:txBody>
          <a:bodyPr wrap="square" lIns="102811" tIns="51406" rIns="102811" bIns="51406" rtlCol="0" anchor="ctr">
            <a:spAutoFit/>
          </a:bodyPr>
          <a:lstStyle/>
          <a:p>
            <a:pPr algn="ctr"/>
            <a:r>
              <a:rPr lang="ru-RU" sz="1800" b="1" dirty="0" smtClean="0">
                <a:solidFill>
                  <a:srgbClr val="4472C4">
                    <a:lumMod val="75000"/>
                  </a:srgbClr>
                </a:solidFill>
                <a:latin typeface="Georgia" panose="02040502050405020303" pitchFamily="18" charset="0"/>
              </a:rPr>
              <a:t>Выполнение </a:t>
            </a:r>
            <a:r>
              <a:rPr lang="ru-RU" sz="1800" b="1" dirty="0">
                <a:solidFill>
                  <a:srgbClr val="4472C4">
                    <a:lumMod val="75000"/>
                  </a:srgbClr>
                </a:solidFill>
                <a:latin typeface="Georgia" panose="02040502050405020303" pitchFamily="18" charset="0"/>
              </a:rPr>
              <a:t>работ по ремонту автомобильных дорог общего пользования местного значения </a:t>
            </a:r>
            <a:r>
              <a:rPr lang="ru-RU" sz="1800" b="1" dirty="0" smtClean="0">
                <a:solidFill>
                  <a:srgbClr val="4472C4">
                    <a:lumMod val="75000"/>
                  </a:srgbClr>
                </a:solidFill>
                <a:latin typeface="Georgia" panose="02040502050405020303" pitchFamily="18" charset="0"/>
              </a:rPr>
              <a:t>городского </a:t>
            </a:r>
            <a:r>
              <a:rPr lang="ru-RU" sz="1800" b="1" dirty="0">
                <a:solidFill>
                  <a:srgbClr val="4472C4">
                    <a:lumMod val="75000"/>
                  </a:srgbClr>
                </a:solidFill>
                <a:latin typeface="Georgia" panose="02040502050405020303" pitchFamily="18" charset="0"/>
              </a:rPr>
              <a:t>округа Тольятти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52286" y="883305"/>
            <a:ext cx="10249064" cy="249527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24" tIns="51412" rIns="102824" bIns="51412"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477723" y="7307596"/>
            <a:ext cx="6336329" cy="249527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24" tIns="51412" rIns="102824" bIns="51412" rtlCol="0" anchor="ctr"/>
          <a:lstStyle/>
          <a:p>
            <a:pPr algn="ctr"/>
            <a:endParaRPr lang="ru-RU"/>
          </a:p>
        </p:txBody>
      </p:sp>
      <p:pic>
        <p:nvPicPr>
          <p:cNvPr id="13" name="Picture 4" descr="https://www.almirastroy.ru/system/ckeditor_assets/pictures/183882/content_photo_2020-03-25_09-43-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64" y="1585238"/>
            <a:ext cx="536027" cy="53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img2.freepng.ru/20180604/hq/kisspng-russian-ruble-ruble-sign-currency-symbol-computer-rubles-5b16089b803ff6.1292986615281706515253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21" y="3715298"/>
            <a:ext cx="444911" cy="54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avatars.mds.yandex.net/i?id=2814f14b1c885bed07e99c5ab511b0a7-4250986-images-thumbs&amp;n=13&amp;exp=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64" y="2799195"/>
            <a:ext cx="509101" cy="50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avatars.mds.yandex.net/i?id=fc3919fa9461aabb67adeee502030dd4-4821567-images-thumbs&amp;n=13&amp;exp=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15" y="4897292"/>
            <a:ext cx="620110" cy="652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29390" y="2150289"/>
            <a:ext cx="1578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муниципальный 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контракт</a:t>
            </a:r>
            <a:endParaRPr lang="ru-RU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230290" y="3290366"/>
            <a:ext cx="12435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исполнитель</a:t>
            </a:r>
            <a:endParaRPr lang="ru-RU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229390" y="4255068"/>
            <a:ext cx="1911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цена контракта, 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тыс. руб.</a:t>
            </a:r>
            <a:endParaRPr lang="ru-RU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229390" y="5501680"/>
            <a:ext cx="1722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сроки выполнения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работ</a:t>
            </a:r>
            <a:endParaRPr lang="ru-RU" sz="1400" dirty="0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153190" y="2705244"/>
            <a:ext cx="5684778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153190" y="3630352"/>
            <a:ext cx="5684778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153190" y="4778745"/>
            <a:ext cx="5684778" cy="26112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4" name="Picture 6" descr="https://e7.pngegg.com/pngimages/115/379/png-clipart-fortnite-battle-royale-product-design-drawing-marketing-task-icon-game-angl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15" y="6120057"/>
            <a:ext cx="655555" cy="6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3" name="Прямая соединительная линия 32"/>
          <p:cNvCxnSpPr/>
          <p:nvPr/>
        </p:nvCxnSpPr>
        <p:spPr>
          <a:xfrm flipV="1">
            <a:off x="153190" y="6017838"/>
            <a:ext cx="5684778" cy="26112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29389" y="6850789"/>
            <a:ext cx="12066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выполнение</a:t>
            </a:r>
          </a:p>
        </p:txBody>
      </p:sp>
      <p:sp>
        <p:nvSpPr>
          <p:cNvPr id="37" name="Номер слайда 3"/>
          <p:cNvSpPr txBox="1">
            <a:spLocks noGrp="1"/>
          </p:cNvSpPr>
          <p:nvPr>
            <p:ph type="sldNum" sz="quarter" idx="4294967295"/>
          </p:nvPr>
        </p:nvSpPr>
        <p:spPr>
          <a:xfrm>
            <a:off x="10289988" y="7557125"/>
            <a:ext cx="335251" cy="286813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3484" tIns="53484" rIns="53484" bIns="53484"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13</a:t>
            </a:fld>
            <a:endParaRPr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944154" y="4818962"/>
            <a:ext cx="61693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Начало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:          </a:t>
            </a: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08.09.2023 г.</a:t>
            </a:r>
            <a:endParaRPr lang="ru-RU" sz="18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endParaRPr lang="ru-RU" sz="1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Завершение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:</a:t>
            </a: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01.10.2024 г.</a:t>
            </a:r>
            <a:endParaRPr lang="ru-RU" sz="18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947149" y="3937767"/>
            <a:ext cx="33186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721 638,55</a:t>
            </a:r>
            <a:endParaRPr lang="ru-RU" sz="28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949453" y="2937941"/>
            <a:ext cx="52250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ООО «Автодоринжиниринг»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1954322" y="1728452"/>
            <a:ext cx="40468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spc="-9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№ 0842200002123000236_259977 </a:t>
            </a: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от 08.09.2023 </a:t>
            </a:r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г.</a:t>
            </a:r>
            <a:endParaRPr lang="ru-RU" b="1" spc="-9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858797" y="3352156"/>
            <a:ext cx="49552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По состоянию на 10.10.2024 г. работы по ремонту </a:t>
            </a:r>
            <a:r>
              <a:rPr lang="ru-RU" sz="1200" dirty="0" smtClean="0"/>
              <a:t>завершены и оплачены.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6093482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1241" y="124726"/>
            <a:ext cx="10798869" cy="657814"/>
          </a:xfrm>
          <a:prstGeom prst="rect">
            <a:avLst/>
          </a:prstGeom>
          <a:noFill/>
          <a:effectLst/>
        </p:spPr>
        <p:txBody>
          <a:bodyPr wrap="square" lIns="102811" tIns="51406" rIns="102811" bIns="51406" rtlCol="0" anchor="ctr">
            <a:spAutoFit/>
          </a:bodyPr>
          <a:lstStyle/>
          <a:p>
            <a:pPr algn="ctr"/>
            <a:r>
              <a:rPr lang="ru-RU" sz="1800" b="1" dirty="0" smtClean="0">
                <a:solidFill>
                  <a:srgbClr val="4472C4">
                    <a:lumMod val="75000"/>
                  </a:srgbClr>
                </a:solidFill>
                <a:latin typeface="Georgia" panose="02040502050405020303" pitchFamily="18" charset="0"/>
              </a:rPr>
              <a:t>Выполнение </a:t>
            </a:r>
            <a:r>
              <a:rPr lang="ru-RU" sz="1800" b="1" dirty="0">
                <a:solidFill>
                  <a:srgbClr val="4472C4">
                    <a:lumMod val="75000"/>
                  </a:srgbClr>
                </a:solidFill>
                <a:latin typeface="Georgia" panose="02040502050405020303" pitchFamily="18" charset="0"/>
              </a:rPr>
              <a:t>работ по ремонту автомобильных дорог общего пользования местного значения </a:t>
            </a:r>
            <a:r>
              <a:rPr lang="ru-RU" sz="1800" b="1" dirty="0" smtClean="0">
                <a:solidFill>
                  <a:srgbClr val="4472C4">
                    <a:lumMod val="75000"/>
                  </a:srgbClr>
                </a:solidFill>
                <a:latin typeface="Georgia" panose="02040502050405020303" pitchFamily="18" charset="0"/>
              </a:rPr>
              <a:t>городского </a:t>
            </a:r>
            <a:r>
              <a:rPr lang="ru-RU" sz="1800" b="1" dirty="0">
                <a:solidFill>
                  <a:srgbClr val="4472C4">
                    <a:lumMod val="75000"/>
                  </a:srgbClr>
                </a:solidFill>
                <a:latin typeface="Georgia" panose="02040502050405020303" pitchFamily="18" charset="0"/>
              </a:rPr>
              <a:t>округа Тольятти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52286" y="883305"/>
            <a:ext cx="10249064" cy="249527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24" tIns="51412" rIns="102824" bIns="51412"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477723" y="7307596"/>
            <a:ext cx="6336329" cy="249527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24" tIns="51412" rIns="102824" bIns="51412" rtlCol="0" anchor="ctr"/>
          <a:lstStyle/>
          <a:p>
            <a:pPr algn="ctr"/>
            <a:endParaRPr lang="ru-RU"/>
          </a:p>
        </p:txBody>
      </p:sp>
      <p:pic>
        <p:nvPicPr>
          <p:cNvPr id="13" name="Picture 4" descr="https://www.almirastroy.ru/system/ckeditor_assets/pictures/183882/content_photo_2020-03-25_09-43-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64" y="1585238"/>
            <a:ext cx="536027" cy="53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img2.freepng.ru/20180604/hq/kisspng-russian-ruble-ruble-sign-currency-symbol-computer-rubles-5b16089b803ff6.1292986615281706515253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21" y="3715298"/>
            <a:ext cx="444911" cy="54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avatars.mds.yandex.net/i?id=2814f14b1c885bed07e99c5ab511b0a7-4250986-images-thumbs&amp;n=13&amp;exp=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64" y="2799195"/>
            <a:ext cx="509101" cy="50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avatars.mds.yandex.net/i?id=fc3919fa9461aabb67adeee502030dd4-4821567-images-thumbs&amp;n=13&amp;exp=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15" y="4897292"/>
            <a:ext cx="620110" cy="652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29390" y="2150289"/>
            <a:ext cx="1578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муниципальный 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контракт</a:t>
            </a:r>
            <a:endParaRPr lang="ru-RU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230290" y="3290366"/>
            <a:ext cx="12435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исполнитель</a:t>
            </a:r>
            <a:endParaRPr lang="ru-RU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229390" y="4255068"/>
            <a:ext cx="1911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цена контракта, 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тыс. руб.</a:t>
            </a:r>
            <a:endParaRPr lang="ru-RU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229390" y="5501680"/>
            <a:ext cx="1722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сроки выполнения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работ</a:t>
            </a:r>
            <a:endParaRPr lang="ru-RU" sz="1400" dirty="0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153190" y="2705244"/>
            <a:ext cx="5684778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153190" y="3630352"/>
            <a:ext cx="5684778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153190" y="4778745"/>
            <a:ext cx="5684778" cy="26112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4" name="Picture 6" descr="https://e7.pngegg.com/pngimages/115/379/png-clipart-fortnite-battle-royale-product-design-drawing-marketing-task-icon-game-angl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15" y="6120057"/>
            <a:ext cx="655555" cy="6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3" name="Прямая соединительная линия 32"/>
          <p:cNvCxnSpPr/>
          <p:nvPr/>
        </p:nvCxnSpPr>
        <p:spPr>
          <a:xfrm flipV="1">
            <a:off x="153190" y="6017838"/>
            <a:ext cx="5684778" cy="26112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29389" y="6850789"/>
            <a:ext cx="12066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выполнение</a:t>
            </a:r>
          </a:p>
        </p:txBody>
      </p:sp>
      <p:sp>
        <p:nvSpPr>
          <p:cNvPr id="37" name="Номер слайда 3"/>
          <p:cNvSpPr txBox="1">
            <a:spLocks noGrp="1"/>
          </p:cNvSpPr>
          <p:nvPr>
            <p:ph type="sldNum" sz="quarter" idx="4294967295"/>
          </p:nvPr>
        </p:nvSpPr>
        <p:spPr>
          <a:xfrm>
            <a:off x="10289988" y="7557125"/>
            <a:ext cx="335251" cy="286813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3484" tIns="53484" rIns="53484" bIns="53484"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14</a:t>
            </a:fld>
            <a:endParaRPr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944154" y="4818962"/>
            <a:ext cx="61693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Начало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:          </a:t>
            </a:r>
            <a:r>
              <a:rPr lang="en-US" b="1" dirty="0" smtClean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22</a:t>
            </a: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.0</a:t>
            </a:r>
            <a:r>
              <a:rPr lang="en-US" b="1" dirty="0" smtClean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8</a:t>
            </a: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.202</a:t>
            </a:r>
            <a:r>
              <a:rPr lang="en-US" b="1" dirty="0" smtClean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4</a:t>
            </a: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г.</a:t>
            </a:r>
            <a:endParaRPr lang="ru-RU" sz="18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endParaRPr lang="ru-RU" sz="1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Завершение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:</a:t>
            </a: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01.1</a:t>
            </a:r>
            <a:r>
              <a:rPr lang="en-US" b="1" dirty="0" smtClean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</a:t>
            </a: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.2024 г.</a:t>
            </a:r>
            <a:endParaRPr lang="ru-RU" sz="18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947149" y="3937767"/>
            <a:ext cx="33186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595</a:t>
            </a:r>
            <a:r>
              <a:rPr lang="ru-RU" sz="28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134</a:t>
            </a:r>
            <a:r>
              <a:rPr lang="ru-RU" sz="28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,</a:t>
            </a:r>
            <a:r>
              <a:rPr lang="en-US" sz="28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89</a:t>
            </a:r>
            <a:endParaRPr lang="ru-RU" sz="28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949453" y="2937941"/>
            <a:ext cx="52250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АО «ДСК «АВТОБАН» </a:t>
            </a:r>
            <a:endParaRPr lang="ru-RU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954322" y="1728452"/>
            <a:ext cx="40468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№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0842200002124000245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.0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.2024г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b="1" spc="-9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858797" y="3352156"/>
            <a:ext cx="49552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По состоянию на </a:t>
            </a:r>
            <a:r>
              <a:rPr lang="en-US" sz="1200" dirty="0" smtClean="0"/>
              <a:t>01</a:t>
            </a:r>
            <a:r>
              <a:rPr lang="ru-RU" sz="1200" dirty="0" smtClean="0"/>
              <a:t>.1</a:t>
            </a:r>
            <a:r>
              <a:rPr lang="en-US" sz="1200" dirty="0" smtClean="0"/>
              <a:t>1</a:t>
            </a:r>
            <a:r>
              <a:rPr lang="ru-RU" sz="1200" dirty="0" smtClean="0"/>
              <a:t>.2024 </a:t>
            </a:r>
            <a:r>
              <a:rPr lang="ru-RU" sz="1200" dirty="0"/>
              <a:t>г. работы по ремонту </a:t>
            </a:r>
            <a:r>
              <a:rPr lang="ru-RU" sz="1200" dirty="0" smtClean="0"/>
              <a:t>завершены и оплачены.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014786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1241" y="-13775"/>
            <a:ext cx="10798869" cy="934813"/>
          </a:xfrm>
          <a:prstGeom prst="rect">
            <a:avLst/>
          </a:prstGeom>
          <a:noFill/>
          <a:effectLst/>
        </p:spPr>
        <p:txBody>
          <a:bodyPr wrap="square" lIns="102811" tIns="51406" rIns="102811" bIns="51406" rtlCol="0" anchor="ctr">
            <a:spAutoFit/>
          </a:bodyPr>
          <a:lstStyle/>
          <a:p>
            <a:pPr algn="ctr"/>
            <a:r>
              <a:rPr lang="ru-RU" sz="1800" b="1" dirty="0">
                <a:solidFill>
                  <a:srgbClr val="4472C4">
                    <a:lumMod val="75000"/>
                  </a:srgbClr>
                </a:solidFill>
                <a:latin typeface="Georgia" panose="02040502050405020303" pitchFamily="18" charset="0"/>
              </a:rPr>
              <a:t>Выполнение работ по капитальному ремонту автодороги по ул. </a:t>
            </a:r>
            <a:r>
              <a:rPr lang="ru-RU" sz="1800" b="1" dirty="0" smtClean="0">
                <a:solidFill>
                  <a:srgbClr val="4472C4">
                    <a:lumMod val="75000"/>
                  </a:srgbClr>
                </a:solidFill>
                <a:latin typeface="Georgia" panose="02040502050405020303" pitchFamily="18" charset="0"/>
              </a:rPr>
              <a:t>Никонова</a:t>
            </a:r>
          </a:p>
          <a:p>
            <a:pPr algn="ctr"/>
            <a:r>
              <a:rPr lang="ru-RU" sz="1800" b="1" dirty="0" smtClean="0">
                <a:solidFill>
                  <a:srgbClr val="4472C4">
                    <a:lumMod val="75000"/>
                  </a:srgbClr>
                </a:solidFill>
                <a:latin typeface="Georgia" panose="02040502050405020303" pitchFamily="18" charset="0"/>
              </a:rPr>
              <a:t>(</a:t>
            </a:r>
            <a:r>
              <a:rPr lang="ru-RU" sz="1800" b="1" dirty="0">
                <a:solidFill>
                  <a:srgbClr val="4472C4">
                    <a:lumMod val="75000"/>
                  </a:srgbClr>
                </a:solidFill>
                <a:latin typeface="Georgia" panose="02040502050405020303" pitchFamily="18" charset="0"/>
              </a:rPr>
              <a:t>от ул. Железнодорожная до ул. Ингельберга) городского округа Тольятти </a:t>
            </a:r>
            <a:endParaRPr lang="ru-RU" sz="1800" b="1" dirty="0" smtClean="0">
              <a:solidFill>
                <a:srgbClr val="4472C4">
                  <a:lumMod val="75000"/>
                </a:srgbClr>
              </a:solidFill>
              <a:latin typeface="Georgia" panose="02040502050405020303" pitchFamily="18" charset="0"/>
            </a:endParaRPr>
          </a:p>
          <a:p>
            <a:pPr algn="ctr"/>
            <a:r>
              <a:rPr lang="ru-RU" sz="1800" b="1" dirty="0" smtClean="0">
                <a:solidFill>
                  <a:srgbClr val="4472C4">
                    <a:lumMod val="75000"/>
                  </a:srgbClr>
                </a:solidFill>
                <a:latin typeface="Georgia" panose="02040502050405020303" pitchFamily="18" charset="0"/>
              </a:rPr>
              <a:t>Самарской области</a:t>
            </a:r>
            <a:endParaRPr lang="ru-RU" sz="1800" b="1" dirty="0">
              <a:solidFill>
                <a:srgbClr val="4472C4">
                  <a:lumMod val="75000"/>
                </a:srgbClr>
              </a:solidFill>
              <a:latin typeface="Georgia" panose="02040502050405020303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2286" y="883305"/>
            <a:ext cx="10249064" cy="249527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24" tIns="51412" rIns="102824" bIns="51412"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477723" y="7307596"/>
            <a:ext cx="6336329" cy="249527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24" tIns="51412" rIns="102824" bIns="51412" rtlCol="0" anchor="ctr"/>
          <a:lstStyle/>
          <a:p>
            <a:pPr algn="ctr"/>
            <a:endParaRPr lang="ru-RU"/>
          </a:p>
        </p:txBody>
      </p:sp>
      <p:pic>
        <p:nvPicPr>
          <p:cNvPr id="13" name="Picture 4" descr="https://www.almirastroy.ru/system/ckeditor_assets/pictures/183882/content_photo_2020-03-25_09-43-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64" y="1585238"/>
            <a:ext cx="536027" cy="53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img2.freepng.ru/20180604/hq/kisspng-russian-ruble-ruble-sign-currency-symbol-computer-rubles-5b16089b803ff6.1292986615281706515253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21" y="3715298"/>
            <a:ext cx="444911" cy="54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avatars.mds.yandex.net/i?id=2814f14b1c885bed07e99c5ab511b0a7-4250986-images-thumbs&amp;n=13&amp;exp=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64" y="2799195"/>
            <a:ext cx="509101" cy="50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avatars.mds.yandex.net/i?id=fc3919fa9461aabb67adeee502030dd4-4821567-images-thumbs&amp;n=13&amp;exp=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15" y="4897292"/>
            <a:ext cx="620110" cy="652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29390" y="2150289"/>
            <a:ext cx="1578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муниципальный 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контракт</a:t>
            </a:r>
            <a:endParaRPr lang="ru-RU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230290" y="3290366"/>
            <a:ext cx="12435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исполнитель</a:t>
            </a:r>
            <a:endParaRPr lang="ru-RU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229390" y="4255068"/>
            <a:ext cx="1911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цена контракта, 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тыс. руб.</a:t>
            </a:r>
            <a:endParaRPr lang="ru-RU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229390" y="5501680"/>
            <a:ext cx="1722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сроки выполнения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работ</a:t>
            </a:r>
            <a:endParaRPr lang="ru-RU" sz="1400" dirty="0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153190" y="2705244"/>
            <a:ext cx="5684778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153190" y="3630352"/>
            <a:ext cx="5684778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153190" y="4778745"/>
            <a:ext cx="5684778" cy="26112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4" name="Picture 6" descr="https://e7.pngegg.com/pngimages/115/379/png-clipart-fortnite-battle-royale-product-design-drawing-marketing-task-icon-game-angl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15" y="6120057"/>
            <a:ext cx="655555" cy="6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3" name="Прямая соединительная линия 32"/>
          <p:cNvCxnSpPr/>
          <p:nvPr/>
        </p:nvCxnSpPr>
        <p:spPr>
          <a:xfrm flipV="1">
            <a:off x="153190" y="6017838"/>
            <a:ext cx="5684778" cy="26112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29389" y="6850789"/>
            <a:ext cx="12066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выполнение</a:t>
            </a:r>
          </a:p>
        </p:txBody>
      </p:sp>
      <p:sp>
        <p:nvSpPr>
          <p:cNvPr id="37" name="Номер слайда 3"/>
          <p:cNvSpPr txBox="1">
            <a:spLocks noGrp="1"/>
          </p:cNvSpPr>
          <p:nvPr>
            <p:ph type="sldNum" sz="quarter" idx="4294967295"/>
          </p:nvPr>
        </p:nvSpPr>
        <p:spPr>
          <a:xfrm>
            <a:off x="10289988" y="7557125"/>
            <a:ext cx="335251" cy="286813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3484" tIns="53484" rIns="53484" bIns="53484"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15</a:t>
            </a:fld>
            <a:endParaRPr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944154" y="4818962"/>
            <a:ext cx="61693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Начало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:          </a:t>
            </a: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25.04.2022 г.</a:t>
            </a:r>
            <a:endParaRPr lang="ru-RU" sz="18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endParaRPr lang="ru-RU" sz="1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Завершение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:</a:t>
            </a: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01.10.2022 г.</a:t>
            </a:r>
            <a:endParaRPr lang="ru-RU" sz="18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947149" y="3937767"/>
            <a:ext cx="33186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214 595,29</a:t>
            </a:r>
            <a:endParaRPr lang="ru-RU" sz="28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949453" y="2937941"/>
            <a:ext cx="52250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ООО </a:t>
            </a:r>
            <a:r>
              <a:rPr lang="ru-RU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«АТЛАНТ-СК»</a:t>
            </a:r>
            <a:endParaRPr lang="ru-RU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954322" y="1728452"/>
            <a:ext cx="40468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spc="-9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№ 0842200002121000295_259977 </a:t>
            </a: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от 14.10.2021 </a:t>
            </a:r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г.</a:t>
            </a:r>
            <a:endParaRPr lang="ru-RU" b="1" spc="-9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913138" y="1154500"/>
            <a:ext cx="4640562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Суд обязал администрацию </a:t>
            </a:r>
            <a:r>
              <a:rPr lang="ru-RU" sz="1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г.о</a:t>
            </a:r>
            <a:r>
              <a:rPr lang="ru-RU" sz="1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 Тольятти:</a:t>
            </a:r>
          </a:p>
          <a:p>
            <a:pPr algn="just">
              <a:spcAft>
                <a:spcPts val="0"/>
              </a:spcAft>
            </a:pPr>
            <a:r>
              <a:rPr lang="ru-RU" sz="1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 -  </a:t>
            </a:r>
            <a:r>
              <a:rPr lang="ru-RU" sz="1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в срок до 30.04.2025 провести повторную государственную экспертизу проектно-сметной документации по объекту: «Капитальный ремонт автодороги по ул. Никонова (от ул. Железнодорожная до ул. </a:t>
            </a:r>
            <a:r>
              <a:rPr lang="ru-RU" sz="1000" b="1" dirty="0" err="1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Ингельберга</a:t>
            </a:r>
            <a:r>
              <a:rPr lang="ru-RU" sz="1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- предоставить Истцу проектную документацию по строительству объекта откорректированную с учетом наличия инженерных коммуникаций в местах проведения работ по Контракту и существенного роста цен на строительные ресурсы, получившую положительное заключение повторной государственной экспертизы;</a:t>
            </a:r>
          </a:p>
          <a:p>
            <a:pPr algn="just">
              <a:spcAft>
                <a:spcPts val="0"/>
              </a:spcAft>
            </a:pPr>
            <a:r>
              <a:rPr lang="ru-RU" sz="10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  - </a:t>
            </a:r>
            <a:r>
              <a:rPr lang="ru-RU" sz="1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внести изменения в муниципальный контракт № 0842200002121000295_259977 от 14.10.2021г., в части срока его действия, установив срок действия Контракта (п. 18.1 Контракта) – шесть месяцев с момента передачи Подрядчику откорректированной проектной документации получившей положительное заключение государственной экспертизы, путем заключения дополнительного соглашения к Контракту.</a:t>
            </a:r>
          </a:p>
          <a:p>
            <a:pPr algn="just">
              <a:spcAft>
                <a:spcPts val="0"/>
              </a:spcAft>
            </a:pPr>
            <a:r>
              <a:rPr lang="ru-RU" sz="10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   -  в </a:t>
            </a:r>
            <a:r>
              <a:rPr lang="ru-RU" sz="1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удовлетворении встречных требований администрации </a:t>
            </a:r>
            <a:r>
              <a:rPr lang="ru-RU" sz="1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г.о</a:t>
            </a:r>
            <a:r>
              <a:rPr lang="ru-RU" sz="10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 Тольятти </a:t>
            </a:r>
            <a:r>
              <a:rPr lang="ru-RU" sz="1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 признании муниципального контракта № 0842200002121000295_259977 от 14.10.2021 расторгнутым отказано.</a:t>
            </a:r>
          </a:p>
          <a:p>
            <a:pPr algn="just">
              <a:spcAft>
                <a:spcPts val="0"/>
              </a:spcAft>
            </a:pPr>
            <a:r>
              <a:rPr lang="ru-RU" sz="10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    -  сформировано </a:t>
            </a:r>
            <a:r>
              <a:rPr lang="ru-RU" sz="1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техническое задание и составлен сметный расчет на корректировку проекта, необходимая закупка  включена в план-график для дальнейшего </a:t>
            </a:r>
            <a:r>
              <a:rPr lang="ru-RU" sz="10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размещения конкурса</a:t>
            </a:r>
          </a:p>
          <a:p>
            <a:pPr algn="just">
              <a:spcAft>
                <a:spcPts val="0"/>
              </a:spcAft>
            </a:pPr>
            <a:endParaRPr lang="ru-RU" sz="10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sz="1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В </a:t>
            </a:r>
            <a:r>
              <a:rPr lang="ru-RU" sz="10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соответствии </a:t>
            </a:r>
            <a:r>
              <a:rPr lang="ru-RU" sz="1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 Решением Арбитражного суда заключен муниципальный контракт на корректировку проектной документации на капитальный ремонт автодороги по ул. Никонова с ООО "СДИ". Проведено рабочее совещание заказчика с проектировщиками и генподрядчиком ООО "Атлант-СК" 23.10.24</a:t>
            </a:r>
          </a:p>
        </p:txBody>
      </p:sp>
    </p:spTree>
    <p:extLst>
      <p:ext uri="{BB962C8B-B14F-4D97-AF65-F5344CB8AC3E}">
        <p14:creationId xmlns:p14="http://schemas.microsoft.com/office/powerpoint/2010/main" val="7034786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1241" y="-13776"/>
            <a:ext cx="10798869" cy="934813"/>
          </a:xfrm>
          <a:prstGeom prst="rect">
            <a:avLst/>
          </a:prstGeom>
          <a:noFill/>
          <a:effectLst/>
        </p:spPr>
        <p:txBody>
          <a:bodyPr wrap="square" lIns="102811" tIns="51406" rIns="102811" bIns="51406" rtlCol="0" anchor="ctr">
            <a:spAutoFit/>
          </a:bodyPr>
          <a:lstStyle/>
          <a:p>
            <a:pPr algn="ctr"/>
            <a:r>
              <a:rPr lang="ru-RU" sz="1800" b="1" dirty="0" smtClean="0">
                <a:solidFill>
                  <a:srgbClr val="4472C4">
                    <a:lumMod val="75000"/>
                  </a:srgbClr>
                </a:solidFill>
                <a:latin typeface="Georgia" panose="02040502050405020303" pitchFamily="18" charset="0"/>
              </a:rPr>
              <a:t>Выполнение </a:t>
            </a:r>
            <a:r>
              <a:rPr lang="ru-RU" sz="1800" b="1" dirty="0">
                <a:solidFill>
                  <a:srgbClr val="4472C4">
                    <a:lumMod val="75000"/>
                  </a:srgbClr>
                </a:solidFill>
                <a:latin typeface="Georgia" panose="02040502050405020303" pitchFamily="18" charset="0"/>
              </a:rPr>
              <a:t>работ по устройству съездов для инвалидов и других маломобильных </a:t>
            </a:r>
            <a:r>
              <a:rPr lang="ru-RU" sz="1800" b="1" dirty="0" smtClean="0">
                <a:solidFill>
                  <a:srgbClr val="4472C4">
                    <a:lumMod val="75000"/>
                  </a:srgbClr>
                </a:solidFill>
                <a:latin typeface="Georgia" panose="02040502050405020303" pitchFamily="18" charset="0"/>
              </a:rPr>
              <a:t>групп населения </a:t>
            </a:r>
            <a:r>
              <a:rPr lang="ru-RU" sz="1800" b="1" dirty="0">
                <a:solidFill>
                  <a:srgbClr val="4472C4">
                    <a:lumMod val="75000"/>
                  </a:srgbClr>
                </a:solidFill>
                <a:latin typeface="Georgia" panose="02040502050405020303" pitchFamily="18" charset="0"/>
              </a:rPr>
              <a:t>на территории городского округа Тольятти и устройство тактильной </a:t>
            </a:r>
            <a:r>
              <a:rPr lang="ru-RU" sz="1800" b="1" dirty="0" smtClean="0">
                <a:solidFill>
                  <a:srgbClr val="4472C4">
                    <a:lumMod val="75000"/>
                  </a:srgbClr>
                </a:solidFill>
                <a:latin typeface="Georgia" panose="02040502050405020303" pitchFamily="18" charset="0"/>
              </a:rPr>
              <a:t>плитки</a:t>
            </a:r>
            <a:endParaRPr lang="ru-RU" sz="1800" b="1" dirty="0">
              <a:solidFill>
                <a:srgbClr val="4472C4">
                  <a:lumMod val="75000"/>
                </a:srgbClr>
              </a:solidFill>
              <a:latin typeface="Georgia" panose="02040502050405020303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2286" y="883305"/>
            <a:ext cx="10249064" cy="249527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24" tIns="51412" rIns="102824" bIns="51412"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477723" y="7307596"/>
            <a:ext cx="6336329" cy="249527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24" tIns="51412" rIns="102824" bIns="51412" rtlCol="0" anchor="ctr"/>
          <a:lstStyle/>
          <a:p>
            <a:pPr algn="ctr"/>
            <a:endParaRPr lang="ru-RU"/>
          </a:p>
        </p:txBody>
      </p:sp>
      <p:pic>
        <p:nvPicPr>
          <p:cNvPr id="13" name="Picture 4" descr="https://www.almirastroy.ru/system/ckeditor_assets/pictures/183882/content_photo_2020-03-25_09-43-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64" y="1585238"/>
            <a:ext cx="536027" cy="53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img2.freepng.ru/20180604/hq/kisspng-russian-ruble-ruble-sign-currency-symbol-computer-rubles-5b16089b803ff6.1292986615281706515253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21" y="3715298"/>
            <a:ext cx="444911" cy="54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avatars.mds.yandex.net/i?id=2814f14b1c885bed07e99c5ab511b0a7-4250986-images-thumbs&amp;n=13&amp;exp=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64" y="2799195"/>
            <a:ext cx="509101" cy="50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avatars.mds.yandex.net/i?id=fc3919fa9461aabb67adeee502030dd4-4821567-images-thumbs&amp;n=13&amp;exp=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15" y="4897292"/>
            <a:ext cx="620110" cy="652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29390" y="2150289"/>
            <a:ext cx="1578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муниципальный 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контракт</a:t>
            </a:r>
            <a:endParaRPr lang="ru-RU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230290" y="3290366"/>
            <a:ext cx="12435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исполнитель</a:t>
            </a:r>
            <a:endParaRPr lang="ru-RU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229390" y="4255068"/>
            <a:ext cx="1911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цена контракта, 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тыс. руб.</a:t>
            </a:r>
            <a:endParaRPr lang="ru-RU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229390" y="5501680"/>
            <a:ext cx="1722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сроки выполнения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работ</a:t>
            </a:r>
            <a:endParaRPr lang="ru-RU" sz="1400" dirty="0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153190" y="2705244"/>
            <a:ext cx="5684778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153190" y="3630352"/>
            <a:ext cx="5684778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153190" y="4778745"/>
            <a:ext cx="5684778" cy="26112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4" name="Picture 6" descr="https://e7.pngegg.com/pngimages/115/379/png-clipart-fortnite-battle-royale-product-design-drawing-marketing-task-icon-game-angl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15" y="6120057"/>
            <a:ext cx="655555" cy="6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3" name="Прямая соединительная линия 32"/>
          <p:cNvCxnSpPr/>
          <p:nvPr/>
        </p:nvCxnSpPr>
        <p:spPr>
          <a:xfrm flipV="1">
            <a:off x="153190" y="6017838"/>
            <a:ext cx="5684778" cy="26112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29389" y="6850789"/>
            <a:ext cx="12066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выполнение</a:t>
            </a:r>
          </a:p>
        </p:txBody>
      </p:sp>
      <p:sp>
        <p:nvSpPr>
          <p:cNvPr id="37" name="Номер слайда 3"/>
          <p:cNvSpPr txBox="1">
            <a:spLocks noGrp="1"/>
          </p:cNvSpPr>
          <p:nvPr>
            <p:ph type="sldNum" sz="quarter" idx="4294967295"/>
          </p:nvPr>
        </p:nvSpPr>
        <p:spPr>
          <a:xfrm>
            <a:off x="10289988" y="7557125"/>
            <a:ext cx="335251" cy="286813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3484" tIns="53484" rIns="53484" bIns="53484"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16</a:t>
            </a:fld>
            <a:endParaRPr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944154" y="4818962"/>
            <a:ext cx="61693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Начало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:          </a:t>
            </a: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15.04.2024 г.</a:t>
            </a:r>
            <a:endParaRPr lang="ru-RU" sz="18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endParaRPr lang="ru-RU" sz="1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Завершение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:</a:t>
            </a: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30.09.2025 г.</a:t>
            </a:r>
            <a:endParaRPr lang="ru-RU" sz="18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947149" y="3937767"/>
            <a:ext cx="33186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4 252,00</a:t>
            </a:r>
            <a:endParaRPr lang="ru-RU" sz="28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949453" y="2937941"/>
            <a:ext cx="52250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ИП Алешин А.В</a:t>
            </a:r>
            <a:endParaRPr lang="ru-RU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954322" y="1728452"/>
            <a:ext cx="40468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spc="-9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№ 0842300004024000013_259977 </a:t>
            </a: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от 27.02.2024 </a:t>
            </a:r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г.</a:t>
            </a:r>
            <a:endParaRPr lang="ru-RU" b="1" spc="-9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949452" y="6112900"/>
            <a:ext cx="85364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4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Выполнены работы в полном объеме по устройству съездов в количестве 40 съездов. В настоящее время ведется приемка работ. </a:t>
            </a:r>
            <a:endParaRPr lang="ru-RU" sz="1400" b="1" baseline="300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6444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1241" y="124722"/>
            <a:ext cx="10798869" cy="657814"/>
          </a:xfrm>
          <a:prstGeom prst="rect">
            <a:avLst/>
          </a:prstGeom>
          <a:noFill/>
          <a:effectLst/>
        </p:spPr>
        <p:txBody>
          <a:bodyPr wrap="square" lIns="102811" tIns="51406" rIns="102811" bIns="51406" rtlCol="0" anchor="ctr">
            <a:spAutoFit/>
          </a:bodyPr>
          <a:lstStyle/>
          <a:p>
            <a:pPr algn="ctr"/>
            <a:r>
              <a:rPr lang="ru-RU" sz="1800" b="1" dirty="0">
                <a:solidFill>
                  <a:srgbClr val="4472C4">
                    <a:lumMod val="75000"/>
                  </a:srgbClr>
                </a:solidFill>
                <a:latin typeface="Georgia" panose="02040502050405020303" pitchFamily="18" charset="0"/>
              </a:rPr>
              <a:t> </a:t>
            </a:r>
            <a:r>
              <a:rPr lang="ru-RU" sz="1800" b="1" dirty="0" smtClean="0">
                <a:solidFill>
                  <a:srgbClr val="4472C4">
                    <a:lumMod val="75000"/>
                  </a:srgbClr>
                </a:solidFill>
                <a:latin typeface="Georgia" panose="02040502050405020303" pitchFamily="18" charset="0"/>
              </a:rPr>
              <a:t>Выполнение </a:t>
            </a:r>
            <a:r>
              <a:rPr lang="ru-RU" sz="1800" b="1" dirty="0">
                <a:solidFill>
                  <a:srgbClr val="4472C4">
                    <a:lumMod val="75000"/>
                  </a:srgbClr>
                </a:solidFill>
                <a:latin typeface="Georgia" panose="02040502050405020303" pitchFamily="18" charset="0"/>
              </a:rPr>
              <a:t>проектно-изыскательских работ по устройству и переносу остановок общественного транспорта городского округа </a:t>
            </a:r>
            <a:r>
              <a:rPr lang="ru-RU" sz="1800" b="1" dirty="0" smtClean="0">
                <a:solidFill>
                  <a:srgbClr val="4472C4">
                    <a:lumMod val="75000"/>
                  </a:srgbClr>
                </a:solidFill>
                <a:latin typeface="Georgia" panose="02040502050405020303" pitchFamily="18" charset="0"/>
              </a:rPr>
              <a:t>Тольятти</a:t>
            </a:r>
            <a:endParaRPr lang="ru-RU" sz="1800" b="1" dirty="0">
              <a:solidFill>
                <a:srgbClr val="4472C4">
                  <a:lumMod val="75000"/>
                </a:srgbClr>
              </a:solidFill>
              <a:latin typeface="Georgia" panose="02040502050405020303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2286" y="883305"/>
            <a:ext cx="10249064" cy="249527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24" tIns="51412" rIns="102824" bIns="51412"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477723" y="7307596"/>
            <a:ext cx="6336329" cy="249527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24" tIns="51412" rIns="102824" bIns="51412" rtlCol="0" anchor="ctr"/>
          <a:lstStyle/>
          <a:p>
            <a:pPr algn="ctr"/>
            <a:endParaRPr lang="ru-RU"/>
          </a:p>
        </p:txBody>
      </p:sp>
      <p:pic>
        <p:nvPicPr>
          <p:cNvPr id="13" name="Picture 4" descr="https://www.almirastroy.ru/system/ckeditor_assets/pictures/183882/content_photo_2020-03-25_09-43-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64" y="1585238"/>
            <a:ext cx="536027" cy="53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img2.freepng.ru/20180604/hq/kisspng-russian-ruble-ruble-sign-currency-symbol-computer-rubles-5b16089b803ff6.1292986615281706515253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21" y="3715298"/>
            <a:ext cx="444911" cy="54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avatars.mds.yandex.net/i?id=2814f14b1c885bed07e99c5ab511b0a7-4250986-images-thumbs&amp;n=13&amp;exp=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64" y="2799195"/>
            <a:ext cx="509101" cy="50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avatars.mds.yandex.net/i?id=fc3919fa9461aabb67adeee502030dd4-4821567-images-thumbs&amp;n=13&amp;exp=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15" y="4897292"/>
            <a:ext cx="620110" cy="652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29390" y="2150289"/>
            <a:ext cx="1578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муниципальный 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контракт</a:t>
            </a:r>
            <a:endParaRPr lang="ru-RU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230290" y="3290366"/>
            <a:ext cx="12435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исполнитель</a:t>
            </a:r>
            <a:endParaRPr lang="ru-RU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229390" y="4255068"/>
            <a:ext cx="1911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цена контракта, 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тыс. руб.</a:t>
            </a:r>
            <a:endParaRPr lang="ru-RU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229390" y="5501680"/>
            <a:ext cx="1722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сроки выполнения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работ</a:t>
            </a:r>
            <a:endParaRPr lang="ru-RU" sz="1400" dirty="0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153190" y="2705244"/>
            <a:ext cx="5684778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153190" y="3630352"/>
            <a:ext cx="5684778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153190" y="4778745"/>
            <a:ext cx="5684778" cy="26112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4" name="Picture 6" descr="https://e7.pngegg.com/pngimages/115/379/png-clipart-fortnite-battle-royale-product-design-drawing-marketing-task-icon-game-angl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15" y="6120057"/>
            <a:ext cx="655555" cy="6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3" name="Прямая соединительная линия 32"/>
          <p:cNvCxnSpPr/>
          <p:nvPr/>
        </p:nvCxnSpPr>
        <p:spPr>
          <a:xfrm flipV="1">
            <a:off x="153190" y="6017838"/>
            <a:ext cx="5684778" cy="26112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29389" y="6850789"/>
            <a:ext cx="12066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выполнение</a:t>
            </a:r>
          </a:p>
        </p:txBody>
      </p:sp>
      <p:sp>
        <p:nvSpPr>
          <p:cNvPr id="37" name="Номер слайда 3"/>
          <p:cNvSpPr txBox="1">
            <a:spLocks noGrp="1"/>
          </p:cNvSpPr>
          <p:nvPr>
            <p:ph type="sldNum" sz="quarter" idx="4294967295"/>
          </p:nvPr>
        </p:nvSpPr>
        <p:spPr>
          <a:xfrm>
            <a:off x="10289988" y="7557125"/>
            <a:ext cx="335251" cy="286813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3484" tIns="53484" rIns="53484" bIns="53484"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17</a:t>
            </a:fld>
            <a:endParaRPr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944154" y="4818962"/>
            <a:ext cx="61693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Начало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:          </a:t>
            </a: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24.05.2024 г.</a:t>
            </a:r>
            <a:endParaRPr lang="ru-RU" sz="18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endParaRPr lang="ru-RU" sz="1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Завершение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:</a:t>
            </a: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28.02.2025 г.</a:t>
            </a:r>
            <a:endParaRPr lang="ru-RU" sz="18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947149" y="3937767"/>
            <a:ext cx="33186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720,00</a:t>
            </a:r>
            <a:endParaRPr lang="ru-RU" sz="28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949453" y="2937941"/>
            <a:ext cx="52250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ООО «ЛАВР»</a:t>
            </a:r>
            <a:endParaRPr lang="ru-RU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954322" y="1728452"/>
            <a:ext cx="40468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spc="-9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№ 0842300004024000195_259977 </a:t>
            </a: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от 24.05.2024 </a:t>
            </a:r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г.</a:t>
            </a:r>
            <a:endParaRPr lang="ru-RU" b="1" spc="-9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949452" y="6112900"/>
            <a:ext cx="85364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4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24.07.2024 г. Были согласованы планы по размещению ООТ, </a:t>
            </a:r>
            <a:r>
              <a:rPr lang="ru-RU" sz="14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подрядной организация доукомплектует </a:t>
            </a:r>
            <a:r>
              <a:rPr lang="ru-RU" sz="14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документацию для прохождения государственной экспертизы</a:t>
            </a:r>
            <a:endParaRPr lang="ru-RU" sz="1400" b="1" baseline="300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6577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477723" y="7307596"/>
            <a:ext cx="6336329" cy="249527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14" tIns="51408" rIns="102814" bIns="51408"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777456" y="14371"/>
            <a:ext cx="9246441" cy="1211816"/>
          </a:xfrm>
          <a:prstGeom prst="rect">
            <a:avLst/>
          </a:prstGeom>
          <a:noFill/>
          <a:effectLst/>
        </p:spPr>
        <p:txBody>
          <a:bodyPr wrap="square" lIns="102814" tIns="51408" rIns="102814" bIns="51408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Подпрограмма</a:t>
            </a:r>
            <a:b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</a:b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 «Повышение безопасности дорожного движения»</a:t>
            </a:r>
          </a:p>
          <a:p>
            <a:pPr algn="ctr"/>
            <a:endParaRPr lang="ru-RU" sz="2400" b="1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6552704"/>
              </p:ext>
            </p:extLst>
          </p:nvPr>
        </p:nvGraphicFramePr>
        <p:xfrm>
          <a:off x="11976100" y="392197"/>
          <a:ext cx="208280" cy="43638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6380">
                <a:tc>
                  <a:txBody>
                    <a:bodyPr/>
                    <a:lstStyle/>
                    <a:p>
                      <a:endParaRPr lang="ru-RU" sz="2200" dirty="0"/>
                    </a:p>
                  </a:txBody>
                  <a:tcPr marT="50352" marB="50352">
                    <a:lnL w="12700" cmpd="sng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1" name="Picture 4" descr="http://tolyatti-news.net/img/20171018/b7e83f3c932b71d684c5e2cf1a02644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62"/>
          <a:stretch/>
        </p:blipFill>
        <p:spPr bwMode="auto">
          <a:xfrm>
            <a:off x="1077842" y="1327786"/>
            <a:ext cx="3824358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img-fotki.yandex.ru/get/15488/46980979.196/0_f3ad2_7083d83d_ori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261"/>
          <a:stretch/>
        </p:blipFill>
        <p:spPr bwMode="auto">
          <a:xfrm>
            <a:off x="5871070" y="4313219"/>
            <a:ext cx="3834495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https://downloader.disk.yandex.ru/preview/21fea3addf7de95367adcaf5a1181e031cbaaa405aa7724d90f41750ad89029e/62052502/Ax-yHwt5Im3LJxuaanXutlFKvQAm9Md1_L0fdvxp21XMxalBDV6J0A_g8Hlm9Q0cRZTnxuwo8AyiTz2rFyi6-w%3D%3D?uid=0&amp;filename=3%D0%BF%D0%BE%D1%81%D0%BB%D0%B5.jpg&amp;disposition=inline&amp;hash=&amp;limit=0&amp;content_type=image%2Fjpeg&amp;owner_uid=0&amp;tknv=v2&amp;size=1898x87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070" y="1339372"/>
            <a:ext cx="3834495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domofoto.ru/photo/00/91/93/9193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578" y="4313219"/>
            <a:ext cx="3813622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552286" y="883305"/>
            <a:ext cx="10249064" cy="249527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24" tIns="51412" rIns="102824" bIns="51412" rtlCol="0" anchor="ctr"/>
          <a:lstStyle/>
          <a:p>
            <a:pPr algn="ctr"/>
            <a:endParaRPr lang="ru-RU"/>
          </a:p>
        </p:txBody>
      </p:sp>
      <p:sp>
        <p:nvSpPr>
          <p:cNvPr id="16" name="Номер слайда 3"/>
          <p:cNvSpPr txBox="1">
            <a:spLocks noGrp="1"/>
          </p:cNvSpPr>
          <p:nvPr>
            <p:ph type="sldNum" sz="quarter" idx="4294967295"/>
          </p:nvPr>
        </p:nvSpPr>
        <p:spPr>
          <a:xfrm>
            <a:off x="10289988" y="7557125"/>
            <a:ext cx="335251" cy="286813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3484" tIns="53484" rIns="53484" bIns="53484"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18</a:t>
            </a:fld>
            <a:endParaRPr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333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15183" y="400450"/>
            <a:ext cx="10798869" cy="473148"/>
          </a:xfrm>
          <a:prstGeom prst="rect">
            <a:avLst/>
          </a:prstGeom>
          <a:noFill/>
          <a:effectLst/>
        </p:spPr>
        <p:txBody>
          <a:bodyPr wrap="square" lIns="102811" tIns="51406" rIns="102811" bIns="51406" rtlCol="0">
            <a:spAutoFit/>
          </a:bodyPr>
          <a:lstStyle/>
          <a:p>
            <a:pPr algn="ctr"/>
            <a:r>
              <a:rPr lang="ru-RU" sz="2400" b="1" dirty="0">
                <a:solidFill>
                  <a:srgbClr val="4472C4">
                    <a:lumMod val="75000"/>
                  </a:srgbClr>
                </a:solidFill>
                <a:latin typeface="Georgia" panose="02040502050405020303" pitchFamily="18" charset="0"/>
              </a:rPr>
              <a:t>Проектно-изыскательские работы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52286" y="883305"/>
            <a:ext cx="10249064" cy="249527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24" tIns="51412" rIns="102824" bIns="51412"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477723" y="7307596"/>
            <a:ext cx="6336329" cy="249527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24" tIns="51412" rIns="102824" bIns="51412" rtlCol="0" anchor="ctr"/>
          <a:lstStyle/>
          <a:p>
            <a:pPr algn="ctr"/>
            <a:endParaRPr lang="ru-RU"/>
          </a:p>
        </p:txBody>
      </p:sp>
      <p:pic>
        <p:nvPicPr>
          <p:cNvPr id="13" name="Picture 4" descr="https://www.almirastroy.ru/system/ckeditor_assets/pictures/183882/content_photo_2020-03-25_09-43-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64" y="1585238"/>
            <a:ext cx="536027" cy="53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img2.freepng.ru/20180604/hq/kisspng-russian-ruble-ruble-sign-currency-symbol-computer-rubles-5b16089b803ff6.1292986615281706515253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21" y="3715298"/>
            <a:ext cx="444911" cy="54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avatars.mds.yandex.net/i?id=2814f14b1c885bed07e99c5ab511b0a7-4250986-images-thumbs&amp;n=13&amp;exp=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64" y="2799195"/>
            <a:ext cx="509101" cy="50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avatars.mds.yandex.net/i?id=fc3919fa9461aabb67adeee502030dd4-4821567-images-thumbs&amp;n=13&amp;exp=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15" y="4897292"/>
            <a:ext cx="620110" cy="652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29390" y="2150289"/>
            <a:ext cx="1578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муниципальный 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контракт</a:t>
            </a:r>
            <a:endParaRPr lang="ru-RU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230290" y="3290366"/>
            <a:ext cx="12435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исполнитель</a:t>
            </a:r>
            <a:endParaRPr lang="ru-RU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229390" y="4255068"/>
            <a:ext cx="1911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цена контракта, 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  <a:endParaRPr lang="ru-RU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229390" y="5501680"/>
            <a:ext cx="1722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сроки выполнения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работ</a:t>
            </a:r>
            <a:endParaRPr lang="ru-RU" sz="1400" dirty="0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153190" y="2705244"/>
            <a:ext cx="5684778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153190" y="3630352"/>
            <a:ext cx="5684778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153190" y="4778745"/>
            <a:ext cx="5684778" cy="26112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1954322" y="1728452"/>
            <a:ext cx="40468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spc="-9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№  0842300004021000124_259977</a:t>
            </a:r>
          </a:p>
          <a:p>
            <a:pPr>
              <a:spcAft>
                <a:spcPts val="0"/>
              </a:spcAft>
            </a:pPr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от 17.05.2021 г.</a:t>
            </a:r>
            <a:endParaRPr lang="ru-RU" b="1" spc="-9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949452" y="2851777"/>
            <a:ext cx="58159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ИП НИКИТИН ВЯЧЕСЛАВ </a:t>
            </a:r>
          </a:p>
          <a:p>
            <a:pPr>
              <a:spcAft>
                <a:spcPts val="0"/>
              </a:spcAft>
            </a:pPr>
            <a:r>
              <a:rPr lang="ru-RU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ВЯЧЕСЛАВОВИЧ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1947149" y="3937767"/>
            <a:ext cx="33186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1 100 000,00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1944154" y="4931506"/>
            <a:ext cx="61693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Начало:</a:t>
            </a:r>
            <a:r>
              <a:rPr lang="ru-RU" sz="1800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         </a:t>
            </a:r>
            <a:r>
              <a:rPr lang="ru-RU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18.05.2021 г.</a:t>
            </a:r>
            <a:endParaRPr lang="ru-RU" sz="18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endParaRPr lang="ru-RU" sz="1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Завершение:</a:t>
            </a:r>
            <a:r>
              <a:rPr lang="ru-RU" sz="1800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15.11.2021 г.</a:t>
            </a:r>
          </a:p>
          <a:p>
            <a:pPr lvl="0">
              <a:defRPr/>
            </a:pPr>
            <a:endParaRPr lang="ru-RU" sz="18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2054" name="Picture 6" descr="https://e7.pngegg.com/pngimages/115/379/png-clipart-fortnite-battle-royale-product-design-drawing-marketing-task-icon-game-angl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15" y="6120057"/>
            <a:ext cx="655555" cy="6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3" name="Прямая соединительная линия 32"/>
          <p:cNvCxnSpPr/>
          <p:nvPr/>
        </p:nvCxnSpPr>
        <p:spPr>
          <a:xfrm flipV="1">
            <a:off x="153190" y="6017838"/>
            <a:ext cx="5684778" cy="26112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29389" y="6850789"/>
            <a:ext cx="12066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выполнение</a:t>
            </a:r>
          </a:p>
        </p:txBody>
      </p:sp>
      <p:sp>
        <p:nvSpPr>
          <p:cNvPr id="36" name="Номер слайда 3"/>
          <p:cNvSpPr txBox="1">
            <a:spLocks noGrp="1"/>
          </p:cNvSpPr>
          <p:nvPr>
            <p:ph type="sldNum" sz="quarter" idx="4294967295"/>
          </p:nvPr>
        </p:nvSpPr>
        <p:spPr>
          <a:xfrm>
            <a:off x="10289988" y="7557125"/>
            <a:ext cx="335251" cy="286813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3484" tIns="53484" rIns="53484" bIns="53484"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19</a:t>
            </a:fld>
            <a:endParaRPr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949451" y="6127925"/>
            <a:ext cx="815249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1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05.09.2023 г. - получено положительное заключение государственной экспертизы «Государственная экспертиза проектов в строительстве» № 63-1-15669-23 от . в части проверки достоверности определения сметной стоимости. Представленные итоговые результаты ПИР не соответствуют условиям МК (несоответствие объемов работ сметной и проектной документации). </a:t>
            </a:r>
            <a:r>
              <a:rPr lang="ru-RU" sz="11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Ориентировочная </a:t>
            </a:r>
            <a:r>
              <a:rPr lang="ru-RU" sz="11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дата направления результатов ПИР в государственную экспертизу ГАУ Самарской области «Государственная экспертиза проектов в строительстве» - 04.07.2024 г. </a:t>
            </a:r>
            <a:endParaRPr lang="ru-RU" sz="1100" b="1" dirty="0" smtClean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11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14.05.24 </a:t>
            </a:r>
            <a:r>
              <a:rPr lang="ru-RU" sz="11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г. подрядчиком в эл. виде предоставлены на согласование откорректированные новые проектные решения по пешеходной дорожке, заказчиком согласованы.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383450" y="1701963"/>
            <a:ext cx="38859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Устройство линий наружного освещения на ул. А. Кудашева</a:t>
            </a:r>
            <a:endParaRPr lang="ru-RU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Устройство пешеходной дорожки вдоль ул. А. Кудашева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6562331" y="1135928"/>
            <a:ext cx="33186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 </a:t>
            </a:r>
            <a:r>
              <a:rPr lang="ru-RU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объекта:</a:t>
            </a:r>
            <a:endParaRPr lang="ru-RU" sz="28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124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52286" y="883304"/>
            <a:ext cx="10249064" cy="249528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6974" tIns="53488" rIns="106974" bIns="53488"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479535" y="7307595"/>
            <a:ext cx="6336329" cy="249528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6974" tIns="53488" rIns="106974" bIns="53488" rtlCol="0" anchor="ctr"/>
          <a:lstStyle/>
          <a:p>
            <a:pPr algn="ctr"/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777455" y="0"/>
            <a:ext cx="9246441" cy="864000"/>
          </a:xfrm>
          <a:prstGeom prst="rect">
            <a:avLst/>
          </a:prstGeom>
          <a:noFill/>
          <a:effectLst/>
        </p:spPr>
        <p:txBody>
          <a:bodyPr wrap="square" lIns="106974" tIns="53488" rIns="106974" bIns="53488" rtlCol="0" anchor="ctr">
            <a:spAutoFit/>
          </a:bodyPr>
          <a:lstStyle/>
          <a:p>
            <a:pPr algn="ctr"/>
            <a:r>
              <a:rPr lang="ru-RU" sz="25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Подпрограмма</a:t>
            </a:r>
            <a:br>
              <a:rPr lang="ru-RU" sz="25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</a:b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«Содержание улично-дорожной сети»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85767" y="1296561"/>
            <a:ext cx="9358378" cy="3513645"/>
          </a:xfrm>
          <a:prstGeom prst="rect">
            <a:avLst/>
          </a:prstGeom>
          <a:noFill/>
          <a:ln>
            <a:noFill/>
          </a:ln>
        </p:spPr>
      </p:sp>
      <p:pic>
        <p:nvPicPr>
          <p:cNvPr id="8" name="Объект 3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362" y="5797308"/>
            <a:ext cx="2052001" cy="1327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363" y="3961696"/>
            <a:ext cx="2052000" cy="1419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Объект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928" y="3960298"/>
            <a:ext cx="1832727" cy="14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Объект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928" y="5797309"/>
            <a:ext cx="1832727" cy="12988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Объект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56" y="3971221"/>
            <a:ext cx="2074075" cy="1419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0706" name="Picture 2" descr="\\Bel33-k201-010\общая\фото\мост по контракту\мост М5 после\сжат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362622" y="3975005"/>
            <a:ext cx="1920000" cy="1425293"/>
          </a:xfrm>
          <a:prstGeom prst="rect">
            <a:avLst/>
          </a:prstGeom>
          <a:noFill/>
        </p:spPr>
      </p:pic>
      <p:pic>
        <p:nvPicPr>
          <p:cNvPr id="200707" name="Picture 3" descr="D:\Мои документы\Downloads\IMG-8b1e84c55a77e3554d1f05dcd5bfaa6d-V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91181" y="5797309"/>
            <a:ext cx="2070450" cy="1298816"/>
          </a:xfrm>
          <a:prstGeom prst="rect">
            <a:avLst/>
          </a:prstGeom>
          <a:noFill/>
        </p:spPr>
      </p:pic>
      <p:sp>
        <p:nvSpPr>
          <p:cNvPr id="29" name="Блок-схема: процесс 28"/>
          <p:cNvSpPr/>
          <p:nvPr/>
        </p:nvSpPr>
        <p:spPr>
          <a:xfrm>
            <a:off x="3936196" y="1219175"/>
            <a:ext cx="2928958" cy="571504"/>
          </a:xfrm>
          <a:prstGeom prst="flowChartProcess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019" tIns="47510" rIns="95019" bIns="47510"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ВИДЫ РАБОТ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360115" y="2264338"/>
            <a:ext cx="2928958" cy="1231337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019" tIns="47510" rIns="95019" bIns="47510" anchor="ctr"/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750" b="1" spc="-40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Аварийный ремонт дорог</a:t>
            </a:r>
            <a:r>
              <a:rPr lang="ru-RU" sz="1750" b="1" spc="-70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: </a:t>
            </a:r>
          </a:p>
          <a:p>
            <a:pPr lvl="0" defTabSz="7112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– методом пневмонабрызга; </a:t>
            </a:r>
          </a:p>
          <a:p>
            <a:pPr lvl="0" defTabSz="7112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– литым асфальтом; </a:t>
            </a:r>
          </a:p>
          <a:p>
            <a:pPr lvl="0" defTabSz="7112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– горячим асфальтом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3459149" y="2263352"/>
            <a:ext cx="2214578" cy="1232323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019" tIns="47510" rIns="95019" bIns="47510" anchor="ctr"/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Летнее содержание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5842003" y="2265925"/>
            <a:ext cx="2214578" cy="122975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019" tIns="47510" rIns="95019" bIns="47510" anchor="ctr"/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Зимнее содержание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8215333" y="2278625"/>
            <a:ext cx="2214578" cy="121705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019" tIns="47510" rIns="95019" bIns="47510" anchor="ctr"/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Содержание мостов</a:t>
            </a:r>
          </a:p>
        </p:txBody>
      </p:sp>
      <p:cxnSp>
        <p:nvCxnSpPr>
          <p:cNvPr id="15" name="Прямая соединительная линия 14"/>
          <p:cNvCxnSpPr>
            <a:stCxn id="32" idx="0"/>
            <a:endCxn id="29" idx="2"/>
          </p:cNvCxnSpPr>
          <p:nvPr/>
        </p:nvCxnSpPr>
        <p:spPr>
          <a:xfrm flipV="1">
            <a:off x="1824594" y="1790679"/>
            <a:ext cx="3576081" cy="473659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>
            <a:stCxn id="33" idx="0"/>
            <a:endCxn id="29" idx="2"/>
          </p:cNvCxnSpPr>
          <p:nvPr/>
        </p:nvCxnSpPr>
        <p:spPr>
          <a:xfrm flipV="1">
            <a:off x="4566438" y="1790679"/>
            <a:ext cx="834237" cy="472673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>
            <a:stCxn id="34" idx="0"/>
            <a:endCxn id="29" idx="2"/>
          </p:cNvCxnSpPr>
          <p:nvPr/>
        </p:nvCxnSpPr>
        <p:spPr>
          <a:xfrm flipH="1" flipV="1">
            <a:off x="5400675" y="1790679"/>
            <a:ext cx="1548617" cy="475246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>
            <a:stCxn id="35" idx="0"/>
            <a:endCxn id="29" idx="2"/>
          </p:cNvCxnSpPr>
          <p:nvPr/>
        </p:nvCxnSpPr>
        <p:spPr>
          <a:xfrm flipH="1" flipV="1">
            <a:off x="5400675" y="1790679"/>
            <a:ext cx="3921947" cy="487946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Номер слайда 3"/>
          <p:cNvSpPr txBox="1">
            <a:spLocks noGrp="1"/>
          </p:cNvSpPr>
          <p:nvPr>
            <p:ph type="sldNum" sz="quarter" idx="4294967295"/>
          </p:nvPr>
        </p:nvSpPr>
        <p:spPr>
          <a:xfrm>
            <a:off x="10289988" y="7557125"/>
            <a:ext cx="335251" cy="286813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3484" tIns="53484" rIns="53484" bIns="53484"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</a:t>
            </a:fld>
            <a:endParaRPr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64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-1" y="30822"/>
            <a:ext cx="10798869" cy="904035"/>
          </a:xfrm>
          <a:prstGeom prst="rect">
            <a:avLst/>
          </a:prstGeom>
          <a:noFill/>
          <a:effectLst/>
        </p:spPr>
        <p:txBody>
          <a:bodyPr wrap="square" lIns="102811" tIns="51406" rIns="102811" bIns="51406" rtlCol="0">
            <a:spAutoFit/>
          </a:bodyPr>
          <a:lstStyle/>
          <a:p>
            <a:pPr algn="ctr"/>
            <a:r>
              <a:rPr lang="ru-RU" sz="1600" b="1" dirty="0">
                <a:solidFill>
                  <a:srgbClr val="4472C4">
                    <a:lumMod val="75000"/>
                  </a:srgbClr>
                </a:solidFill>
                <a:latin typeface="Georgia" panose="02040502050405020303" pitchFamily="18" charset="0"/>
              </a:rPr>
              <a:t>II этап </a:t>
            </a:r>
            <a:r>
              <a:rPr lang="ru-RU" sz="1600" b="1" dirty="0"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  <a:r>
              <a:rPr lang="ru-RU" sz="1600" b="1" dirty="0">
                <a:solidFill>
                  <a:srgbClr val="4472C4">
                    <a:lumMod val="75000"/>
                  </a:srgbClr>
                </a:solidFill>
                <a:latin typeface="Georgia" panose="02040502050405020303" pitchFamily="18" charset="0"/>
              </a:rPr>
              <a:t> г. Устройство линии наружного электроосвещения по адресу:</a:t>
            </a:r>
          </a:p>
          <a:p>
            <a:pPr algn="ctr"/>
            <a:r>
              <a:rPr lang="ru-RU" sz="1600" b="1" dirty="0">
                <a:solidFill>
                  <a:srgbClr val="4472C4">
                    <a:lumMod val="75000"/>
                  </a:srgbClr>
                </a:solidFill>
                <a:latin typeface="Georgia" panose="02040502050405020303" pitchFamily="18" charset="0"/>
              </a:rPr>
              <a:t>Самарская обл., г. о. Тольятти, Автозаводский район </a:t>
            </a:r>
          </a:p>
          <a:p>
            <a:pPr algn="ctr"/>
            <a:r>
              <a:rPr lang="ru-RU" sz="1600" b="1" dirty="0">
                <a:solidFill>
                  <a:srgbClr val="4472C4">
                    <a:lumMod val="75000"/>
                  </a:srgbClr>
                </a:solidFill>
                <a:latin typeface="Georgia" panose="02040502050405020303" pitchFamily="18" charset="0"/>
              </a:rPr>
              <a:t>б-р Буденного (от ул. Фрунзе до с/о №</a:t>
            </a:r>
            <a:r>
              <a:rPr lang="ru-RU" b="1" dirty="0"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600" b="1" dirty="0">
                <a:solidFill>
                  <a:srgbClr val="4472C4">
                    <a:lumMod val="75000"/>
                  </a:srgbClr>
                </a:solidFill>
                <a:latin typeface="Georgia" panose="02040502050405020303" pitchFamily="18" charset="0"/>
              </a:rPr>
              <a:t>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52286" y="883305"/>
            <a:ext cx="10249064" cy="249527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24" tIns="51412" rIns="102824" bIns="51412"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477723" y="7307596"/>
            <a:ext cx="6336329" cy="249527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24" tIns="51412" rIns="102824" bIns="51412" rtlCol="0" anchor="ctr"/>
          <a:lstStyle/>
          <a:p>
            <a:pPr algn="ctr"/>
            <a:endParaRPr lang="ru-RU"/>
          </a:p>
        </p:txBody>
      </p:sp>
      <p:pic>
        <p:nvPicPr>
          <p:cNvPr id="13" name="Picture 4" descr="https://www.almirastroy.ru/system/ckeditor_assets/pictures/183882/content_photo_2020-03-25_09-43-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64" y="1585238"/>
            <a:ext cx="536027" cy="53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img2.freepng.ru/20180604/hq/kisspng-russian-ruble-ruble-sign-currency-symbol-computer-rubles-5b16089b803ff6.1292986615281706515253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21" y="3715298"/>
            <a:ext cx="444911" cy="54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avatars.mds.yandex.net/i?id=2814f14b1c885bed07e99c5ab511b0a7-4250986-images-thumbs&amp;n=13&amp;exp=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64" y="2799195"/>
            <a:ext cx="509101" cy="50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avatars.mds.yandex.net/i?id=fc3919fa9461aabb67adeee502030dd4-4821567-images-thumbs&amp;n=13&amp;exp=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15" y="4897292"/>
            <a:ext cx="620110" cy="652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29390" y="2150289"/>
            <a:ext cx="1578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муниципальный 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контракт</a:t>
            </a:r>
            <a:endParaRPr lang="ru-RU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230290" y="3290366"/>
            <a:ext cx="12435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исполнитель</a:t>
            </a:r>
            <a:endParaRPr lang="ru-RU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229390" y="4255068"/>
            <a:ext cx="1911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цена контракта, 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тыс. руб.</a:t>
            </a:r>
            <a:endParaRPr lang="ru-RU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229390" y="5501680"/>
            <a:ext cx="1722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сроки выполнения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работ</a:t>
            </a:r>
            <a:endParaRPr lang="ru-RU" sz="1400" dirty="0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153190" y="2705244"/>
            <a:ext cx="5684778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153190" y="3630352"/>
            <a:ext cx="5684778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153190" y="4778745"/>
            <a:ext cx="5684778" cy="26112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1954322" y="1728452"/>
            <a:ext cx="40468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spc="-9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№ 0842300004023000033_259977 </a:t>
            </a:r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от 15.03.2023 г.</a:t>
            </a:r>
            <a:endParaRPr lang="ru-RU" b="1" spc="-9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949453" y="2937941"/>
            <a:ext cx="52250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ООО «</a:t>
            </a:r>
            <a:r>
              <a:rPr lang="ru-RU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СервисЭлектроСнаб</a:t>
            </a:r>
            <a:r>
              <a:rPr lang="ru-RU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»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1947149" y="3937767"/>
            <a:ext cx="33186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1 588,29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1944154" y="4931506"/>
            <a:ext cx="61693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Начало:</a:t>
            </a:r>
            <a:r>
              <a:rPr lang="ru-RU" sz="1800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         </a:t>
            </a:r>
            <a:r>
              <a:rPr lang="ru-RU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16.03.2023 г.</a:t>
            </a:r>
            <a:endParaRPr lang="ru-RU" sz="18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endParaRPr lang="ru-RU" sz="1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Завершение:</a:t>
            </a:r>
            <a:r>
              <a:rPr lang="ru-RU" sz="1800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31.11.2024 г.</a:t>
            </a:r>
            <a:endParaRPr lang="ru-RU" sz="18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2054" name="Picture 6" descr="https://e7.pngegg.com/pngimages/115/379/png-clipart-fortnite-battle-royale-product-design-drawing-marketing-task-icon-game-angl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15" y="6120057"/>
            <a:ext cx="655555" cy="6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3" name="Прямая соединительная линия 32"/>
          <p:cNvCxnSpPr/>
          <p:nvPr/>
        </p:nvCxnSpPr>
        <p:spPr>
          <a:xfrm flipV="1">
            <a:off x="153190" y="6017838"/>
            <a:ext cx="5684778" cy="26112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29389" y="6850789"/>
            <a:ext cx="12066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выполнение</a:t>
            </a:r>
          </a:p>
        </p:txBody>
      </p:sp>
      <p:sp>
        <p:nvSpPr>
          <p:cNvPr id="37" name="Номер слайда 3"/>
          <p:cNvSpPr txBox="1">
            <a:spLocks noGrp="1"/>
          </p:cNvSpPr>
          <p:nvPr>
            <p:ph type="sldNum" sz="quarter" idx="4294967295"/>
          </p:nvPr>
        </p:nvSpPr>
        <p:spPr>
          <a:xfrm>
            <a:off x="10289988" y="7557125"/>
            <a:ext cx="335251" cy="286813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3484" tIns="53484" rIns="53484" bIns="53484"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20</a:t>
            </a:fld>
            <a:endParaRPr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949452" y="6127925"/>
            <a:ext cx="85450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6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Все </a:t>
            </a:r>
            <a:r>
              <a:rPr lang="ru-RU" sz="16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строительно</a:t>
            </a:r>
            <a:r>
              <a:rPr lang="ru-RU" sz="16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- монтажные работы завершены. Работы приняты и оплачены</a:t>
            </a:r>
            <a:r>
              <a:rPr lang="ru-RU" sz="16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 Выполняются </a:t>
            </a:r>
            <a:r>
              <a:rPr lang="ru-RU" sz="16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мероприятия по передаче новой линии наружного освещения в муниципальную собственность городского округа Тольятти.</a:t>
            </a:r>
          </a:p>
        </p:txBody>
      </p:sp>
    </p:spTree>
    <p:extLst>
      <p:ext uri="{BB962C8B-B14F-4D97-AF65-F5344CB8AC3E}">
        <p14:creationId xmlns:p14="http://schemas.microsoft.com/office/powerpoint/2010/main" val="12818675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-1" y="30822"/>
            <a:ext cx="10798869" cy="934813"/>
          </a:xfrm>
          <a:prstGeom prst="rect">
            <a:avLst/>
          </a:prstGeom>
          <a:noFill/>
          <a:effectLst/>
        </p:spPr>
        <p:txBody>
          <a:bodyPr wrap="square" lIns="102811" tIns="51406" rIns="102811" bIns="51406" rtlCol="0">
            <a:spAutoFit/>
          </a:bodyPr>
          <a:lstStyle/>
          <a:p>
            <a:pPr algn="ctr"/>
            <a:r>
              <a:rPr lang="ru-RU" sz="1800" b="1" dirty="0">
                <a:solidFill>
                  <a:srgbClr val="4472C4">
                    <a:lumMod val="75000"/>
                  </a:srgbClr>
                </a:solidFill>
                <a:latin typeface="Georgia" panose="02040502050405020303" pitchFamily="18" charset="0"/>
              </a:rPr>
              <a:t>Выполнение работ по устройству линий наружного электроосвещения по ул. Ларина (участок дороги от Автозаводского шоссе до улицы Тимирязева) </a:t>
            </a:r>
            <a:endParaRPr lang="ru-RU" sz="1800" b="1" dirty="0" smtClean="0">
              <a:solidFill>
                <a:srgbClr val="4472C4">
                  <a:lumMod val="75000"/>
                </a:srgbClr>
              </a:solidFill>
              <a:latin typeface="Georgia" panose="02040502050405020303" pitchFamily="18" charset="0"/>
            </a:endParaRPr>
          </a:p>
          <a:p>
            <a:pPr algn="ctr"/>
            <a:r>
              <a:rPr lang="ru-RU" sz="1800" b="1" dirty="0" smtClean="0">
                <a:solidFill>
                  <a:srgbClr val="4472C4">
                    <a:lumMod val="75000"/>
                  </a:srgbClr>
                </a:solidFill>
                <a:latin typeface="Georgia" panose="02040502050405020303" pitchFamily="18" charset="0"/>
              </a:rPr>
              <a:t>городского </a:t>
            </a:r>
            <a:r>
              <a:rPr lang="ru-RU" sz="1800" b="1" dirty="0">
                <a:solidFill>
                  <a:srgbClr val="4472C4">
                    <a:lumMod val="75000"/>
                  </a:srgbClr>
                </a:solidFill>
                <a:latin typeface="Georgia" panose="02040502050405020303" pitchFamily="18" charset="0"/>
              </a:rPr>
              <a:t>округа Тольятти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52286" y="883305"/>
            <a:ext cx="10249064" cy="249527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24" tIns="51412" rIns="102824" bIns="51412"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477723" y="7307596"/>
            <a:ext cx="6336329" cy="249527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24" tIns="51412" rIns="102824" bIns="51412" rtlCol="0" anchor="ctr"/>
          <a:lstStyle/>
          <a:p>
            <a:pPr algn="ctr"/>
            <a:endParaRPr lang="ru-RU"/>
          </a:p>
        </p:txBody>
      </p:sp>
      <p:pic>
        <p:nvPicPr>
          <p:cNvPr id="13" name="Picture 4" descr="https://www.almirastroy.ru/system/ckeditor_assets/pictures/183882/content_photo_2020-03-25_09-43-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64" y="1585238"/>
            <a:ext cx="536027" cy="53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img2.freepng.ru/20180604/hq/kisspng-russian-ruble-ruble-sign-currency-symbol-computer-rubles-5b16089b803ff6.1292986615281706515253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21" y="3715298"/>
            <a:ext cx="444911" cy="54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avatars.mds.yandex.net/i?id=2814f14b1c885bed07e99c5ab511b0a7-4250986-images-thumbs&amp;n=13&amp;exp=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64" y="2799195"/>
            <a:ext cx="509101" cy="50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avatars.mds.yandex.net/i?id=fc3919fa9461aabb67adeee502030dd4-4821567-images-thumbs&amp;n=13&amp;exp=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15" y="4897292"/>
            <a:ext cx="620110" cy="652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29390" y="2150289"/>
            <a:ext cx="1578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муниципальный 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контракт</a:t>
            </a:r>
            <a:endParaRPr lang="ru-RU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230290" y="3290366"/>
            <a:ext cx="12435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исполнитель</a:t>
            </a:r>
            <a:endParaRPr lang="ru-RU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229390" y="4255068"/>
            <a:ext cx="1911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цена контракта, </a:t>
            </a:r>
          </a:p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руб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229390" y="5501680"/>
            <a:ext cx="1722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сроки выполнения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работ</a:t>
            </a:r>
            <a:endParaRPr lang="ru-RU" sz="1400" dirty="0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153190" y="2705244"/>
            <a:ext cx="5684778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153190" y="3630352"/>
            <a:ext cx="5684778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153190" y="4778745"/>
            <a:ext cx="5684778" cy="26112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1954322" y="1728452"/>
            <a:ext cx="40468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spc="-9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№ </a:t>
            </a:r>
            <a:r>
              <a:rPr lang="ru-RU" b="1" spc="-9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0842300004023000411_259977</a:t>
            </a:r>
          </a:p>
          <a:p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от </a:t>
            </a: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20.11.2023 </a:t>
            </a:r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г</a:t>
            </a: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.</a:t>
            </a:r>
            <a:endParaRPr lang="ru-RU" b="1" spc="-9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947149" y="3937767"/>
            <a:ext cx="33186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5 078 419,53</a:t>
            </a:r>
            <a:endParaRPr lang="ru-RU" sz="28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944154" y="4931506"/>
            <a:ext cx="61693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Начало:</a:t>
            </a:r>
            <a:r>
              <a:rPr lang="ru-RU" sz="1800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         </a:t>
            </a:r>
            <a:r>
              <a:rPr lang="ru-RU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16.03.2023 г.</a:t>
            </a:r>
            <a:endParaRPr lang="ru-RU" sz="18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endParaRPr lang="ru-RU" sz="1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Завершение:</a:t>
            </a:r>
            <a:r>
              <a:rPr lang="ru-RU" sz="1800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15.11.2024 </a:t>
            </a:r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г.</a:t>
            </a:r>
            <a:endParaRPr lang="ru-RU" sz="18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2054" name="Picture 6" descr="https://e7.pngegg.com/pngimages/115/379/png-clipart-fortnite-battle-royale-product-design-drawing-marketing-task-icon-game-angl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15" y="6120057"/>
            <a:ext cx="655555" cy="6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3" name="Прямая соединительная линия 32"/>
          <p:cNvCxnSpPr/>
          <p:nvPr/>
        </p:nvCxnSpPr>
        <p:spPr>
          <a:xfrm flipV="1">
            <a:off x="153190" y="6017838"/>
            <a:ext cx="5684778" cy="26112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29389" y="6850789"/>
            <a:ext cx="12066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выполнение</a:t>
            </a:r>
          </a:p>
        </p:txBody>
      </p:sp>
      <p:sp>
        <p:nvSpPr>
          <p:cNvPr id="37" name="Номер слайда 3"/>
          <p:cNvSpPr txBox="1">
            <a:spLocks noGrp="1"/>
          </p:cNvSpPr>
          <p:nvPr>
            <p:ph type="sldNum" sz="quarter" idx="4294967295"/>
          </p:nvPr>
        </p:nvSpPr>
        <p:spPr>
          <a:xfrm>
            <a:off x="10289988" y="7557125"/>
            <a:ext cx="335251" cy="286813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3484" tIns="53484" rIns="53484" bIns="53484"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21</a:t>
            </a:fld>
            <a:endParaRPr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807451" y="6145149"/>
            <a:ext cx="85450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6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Срок выполнения работ (этапа работ) по Контракту Подрядчиком - 15.11.2024 г. (Завершение всех СМР запланировано до </a:t>
            </a:r>
            <a:r>
              <a:rPr lang="ru-RU" sz="16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01.09.2024 г. </a:t>
            </a:r>
            <a:endParaRPr lang="ru-RU" sz="1600" b="1" dirty="0" smtClean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16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Работы </a:t>
            </a:r>
            <a:r>
              <a:rPr lang="ru-RU" sz="16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на объекте </a:t>
            </a:r>
            <a:r>
              <a:rPr lang="ru-RU" sz="16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завершены. Ведутся работы по технологическому присоединению объекта</a:t>
            </a:r>
            <a:endParaRPr lang="ru-RU" sz="16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949453" y="2937941"/>
            <a:ext cx="52250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ООО ПСК </a:t>
            </a:r>
            <a:r>
              <a:rPr lang="ru-RU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«ВОЛГА ИНЖИНИРИНГ»</a:t>
            </a:r>
            <a:endParaRPr lang="ru-RU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2277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-1" y="30822"/>
            <a:ext cx="10798869" cy="842480"/>
          </a:xfrm>
          <a:prstGeom prst="rect">
            <a:avLst/>
          </a:prstGeom>
          <a:noFill/>
          <a:effectLst/>
        </p:spPr>
        <p:txBody>
          <a:bodyPr wrap="square" lIns="102811" tIns="51406" rIns="102811" bIns="51406" rtlCol="0">
            <a:spAutoFit/>
          </a:bodyPr>
          <a:lstStyle/>
          <a:p>
            <a:pPr algn="ctr"/>
            <a:r>
              <a:rPr lang="ru-RU" sz="1600" b="1" dirty="0">
                <a:solidFill>
                  <a:srgbClr val="4472C4">
                    <a:lumMod val="75000"/>
                  </a:srgbClr>
                </a:solidFill>
                <a:latin typeface="Georgia" panose="02040502050405020303" pitchFamily="18" charset="0"/>
              </a:rPr>
              <a:t>Выполнение проектно-изыскательских работ по устройству линий наружного электроосвещения, в т. ч. инженерные изыскания по: дорога вдоль улицы Спортивной (нечетная сторона) от Физкультурного проезда до проспекта Степана </a:t>
            </a:r>
            <a:r>
              <a:rPr lang="ru-RU" sz="1600" b="1" dirty="0" smtClean="0">
                <a:solidFill>
                  <a:srgbClr val="4472C4">
                    <a:lumMod val="75000"/>
                  </a:srgbClr>
                </a:solidFill>
                <a:latin typeface="Georgia" panose="02040502050405020303" pitchFamily="18" charset="0"/>
              </a:rPr>
              <a:t>Разина</a:t>
            </a:r>
            <a:endParaRPr lang="ru-RU" sz="1600" b="1" dirty="0">
              <a:solidFill>
                <a:srgbClr val="4472C4">
                  <a:lumMod val="75000"/>
                </a:srgbClr>
              </a:solidFill>
              <a:latin typeface="Georgia" panose="02040502050405020303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2286" y="883305"/>
            <a:ext cx="10249064" cy="249527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24" tIns="51412" rIns="102824" bIns="51412"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477723" y="7307596"/>
            <a:ext cx="6336329" cy="249527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24" tIns="51412" rIns="102824" bIns="51412" rtlCol="0" anchor="ctr"/>
          <a:lstStyle/>
          <a:p>
            <a:pPr algn="ctr"/>
            <a:endParaRPr lang="ru-RU"/>
          </a:p>
        </p:txBody>
      </p:sp>
      <p:pic>
        <p:nvPicPr>
          <p:cNvPr id="13" name="Picture 4" descr="https://www.almirastroy.ru/system/ckeditor_assets/pictures/183882/content_photo_2020-03-25_09-43-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64" y="1585238"/>
            <a:ext cx="536027" cy="53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img2.freepng.ru/20180604/hq/kisspng-russian-ruble-ruble-sign-currency-symbol-computer-rubles-5b16089b803ff6.1292986615281706515253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21" y="3715298"/>
            <a:ext cx="444911" cy="54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avatars.mds.yandex.net/i?id=2814f14b1c885bed07e99c5ab511b0a7-4250986-images-thumbs&amp;n=13&amp;exp=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64" y="2799195"/>
            <a:ext cx="509101" cy="50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avatars.mds.yandex.net/i?id=fc3919fa9461aabb67adeee502030dd4-4821567-images-thumbs&amp;n=13&amp;exp=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15" y="4897292"/>
            <a:ext cx="620110" cy="652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29390" y="2150289"/>
            <a:ext cx="1578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муниципальный 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контракт</a:t>
            </a:r>
            <a:endParaRPr lang="ru-RU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230290" y="3290366"/>
            <a:ext cx="12435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исполнитель</a:t>
            </a:r>
            <a:endParaRPr lang="ru-RU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229390" y="4255068"/>
            <a:ext cx="1911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цена контракта, </a:t>
            </a:r>
          </a:p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руб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229390" y="5501680"/>
            <a:ext cx="1722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сроки выполнения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работ</a:t>
            </a:r>
            <a:endParaRPr lang="ru-RU" sz="1400" dirty="0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153190" y="2705244"/>
            <a:ext cx="5684778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153190" y="3630352"/>
            <a:ext cx="5684778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153190" y="4778745"/>
            <a:ext cx="5684778" cy="26112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1954322" y="1728452"/>
            <a:ext cx="40468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spc="-9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№ </a:t>
            </a:r>
            <a:r>
              <a:rPr lang="ru-RU" b="1" spc="-9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0842300004023000163_259977</a:t>
            </a:r>
          </a:p>
          <a:p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от </a:t>
            </a: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29.05.2023 </a:t>
            </a:r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г</a:t>
            </a: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.</a:t>
            </a:r>
            <a:endParaRPr lang="ru-RU" b="1" spc="-9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947149" y="3937767"/>
            <a:ext cx="33186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2 500,00</a:t>
            </a:r>
            <a:endParaRPr lang="ru-RU" sz="28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944154" y="4931506"/>
            <a:ext cx="61693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Начало:</a:t>
            </a:r>
            <a:r>
              <a:rPr lang="ru-RU" sz="1800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         </a:t>
            </a:r>
            <a:r>
              <a:rPr lang="ru-RU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16.03.2023 г.</a:t>
            </a:r>
            <a:endParaRPr lang="ru-RU" sz="18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endParaRPr lang="ru-RU" sz="1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Завершение:</a:t>
            </a:r>
            <a:r>
              <a:rPr lang="ru-RU" sz="1800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15.11.2024 </a:t>
            </a:r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г.</a:t>
            </a:r>
            <a:endParaRPr lang="ru-RU" sz="18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2054" name="Picture 6" descr="https://e7.pngegg.com/pngimages/115/379/png-clipart-fortnite-battle-royale-product-design-drawing-marketing-task-icon-game-angl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15" y="6120057"/>
            <a:ext cx="655555" cy="6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3" name="Прямая соединительная линия 32"/>
          <p:cNvCxnSpPr/>
          <p:nvPr/>
        </p:nvCxnSpPr>
        <p:spPr>
          <a:xfrm flipV="1">
            <a:off x="153190" y="6017838"/>
            <a:ext cx="5684778" cy="26112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29389" y="6850789"/>
            <a:ext cx="12066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выполнение</a:t>
            </a:r>
          </a:p>
        </p:txBody>
      </p:sp>
      <p:sp>
        <p:nvSpPr>
          <p:cNvPr id="37" name="Номер слайда 3"/>
          <p:cNvSpPr txBox="1">
            <a:spLocks noGrp="1"/>
          </p:cNvSpPr>
          <p:nvPr>
            <p:ph type="sldNum" sz="quarter" idx="4294967295"/>
          </p:nvPr>
        </p:nvSpPr>
        <p:spPr>
          <a:xfrm>
            <a:off x="10289988" y="7557125"/>
            <a:ext cx="335251" cy="286813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3484" tIns="53484" rIns="53484" bIns="53484"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22</a:t>
            </a:fld>
            <a:endParaRPr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944154" y="6127925"/>
            <a:ext cx="8545046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1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Инженерно-геодезические  и  инженерно-геологические </a:t>
            </a:r>
          </a:p>
          <a:p>
            <a:pPr>
              <a:spcAft>
                <a:spcPts val="0"/>
              </a:spcAft>
            </a:pPr>
            <a:r>
              <a:rPr lang="ru-RU" sz="11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изыскания. Заключен договор №ДГ-296/34 от 23/10/2023 г. об осуществлении технологического присоединения к электрическим сетям АО «ССК». Разработка </a:t>
            </a:r>
            <a:r>
              <a:rPr lang="ru-RU" sz="11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проектной </a:t>
            </a:r>
            <a:r>
              <a:rPr lang="ru-RU" sz="11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документации. Устранение замечаний сетевых организаций. ПИР на стадии завершения. Представленные на согласование результаты ПСД для последующего направления в экспертизу - возвращены на доработку с замечаниями. По итогам </a:t>
            </a:r>
            <a:r>
              <a:rPr lang="ru-RU" sz="11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совещания </a:t>
            </a:r>
            <a:r>
              <a:rPr lang="ru-RU" sz="11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и последующего выезда на объект, с учетом изменений градостроительной ситуации, принято решение о необходимости корректировки проекта по изменению месторасположения ЛНО.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1949453" y="2937941"/>
            <a:ext cx="52250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ООО </a:t>
            </a:r>
            <a:r>
              <a:rPr lang="ru-RU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«АТ»</a:t>
            </a:r>
            <a:endParaRPr lang="ru-RU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742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-2" y="74737"/>
            <a:ext cx="10798869" cy="842480"/>
          </a:xfrm>
          <a:prstGeom prst="rect">
            <a:avLst/>
          </a:prstGeom>
          <a:noFill/>
          <a:effectLst/>
        </p:spPr>
        <p:txBody>
          <a:bodyPr wrap="square" lIns="102811" tIns="51406" rIns="102811" bIns="51406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4472C4">
                    <a:lumMod val="75000"/>
                  </a:srgbClr>
                </a:solidFill>
                <a:latin typeface="Georgia" panose="02040502050405020303" pitchFamily="18" charset="0"/>
              </a:rPr>
              <a:t>Выполнение работ по безопасности участников дорожного движения (аварийно-опасные участки, инженерные мероприятия ГИБДД, устройство ИДН (бюджет 2024 года), устройство наземного пешеходного перехода в районе ООТ «Магазин Восход» по ул. Свердлова)</a:t>
            </a:r>
            <a:endParaRPr lang="ru-RU" sz="1600" b="1" dirty="0">
              <a:solidFill>
                <a:srgbClr val="4472C4">
                  <a:lumMod val="75000"/>
                </a:srgbClr>
              </a:solidFill>
              <a:latin typeface="Georgia" panose="02040502050405020303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2286" y="883305"/>
            <a:ext cx="10249064" cy="249527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24" tIns="51412" rIns="102824" bIns="51412"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477723" y="7307596"/>
            <a:ext cx="6336329" cy="249527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24" tIns="51412" rIns="102824" bIns="51412" rtlCol="0" anchor="ctr"/>
          <a:lstStyle/>
          <a:p>
            <a:pPr algn="ctr"/>
            <a:endParaRPr lang="ru-RU"/>
          </a:p>
        </p:txBody>
      </p:sp>
      <p:pic>
        <p:nvPicPr>
          <p:cNvPr id="13" name="Picture 4" descr="https://www.almirastroy.ru/system/ckeditor_assets/pictures/183882/content_photo_2020-03-25_09-43-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56" y="1311471"/>
            <a:ext cx="536027" cy="53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img2.freepng.ru/20180604/hq/kisspng-russian-ruble-ruble-sign-currency-symbol-computer-rubles-5b16089b803ff6.1292986615281706515253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21" y="3715298"/>
            <a:ext cx="444911" cy="54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avatars.mds.yandex.net/i?id=2814f14b1c885bed07e99c5ab511b0a7-4250986-images-thumbs&amp;n=13&amp;exp=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64" y="2799195"/>
            <a:ext cx="509101" cy="50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avatars.mds.yandex.net/i?id=fc3919fa9461aabb67adeee502030dd4-4821567-images-thumbs&amp;n=13&amp;exp=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15" y="4897292"/>
            <a:ext cx="620110" cy="652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29390" y="2150289"/>
            <a:ext cx="1578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муниципальный 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контракт</a:t>
            </a:r>
            <a:endParaRPr lang="ru-RU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230290" y="3290366"/>
            <a:ext cx="12435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исполнитель</a:t>
            </a:r>
            <a:endParaRPr lang="ru-RU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229390" y="4255068"/>
            <a:ext cx="1911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цена контракта, </a:t>
            </a:r>
          </a:p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руб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229390" y="5501680"/>
            <a:ext cx="1722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сроки выполнения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работ</a:t>
            </a:r>
            <a:endParaRPr lang="ru-RU" sz="1400" dirty="0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229389" y="2627958"/>
            <a:ext cx="5684778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153190" y="3630352"/>
            <a:ext cx="5684778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153190" y="4778745"/>
            <a:ext cx="5684778" cy="26112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1954322" y="1728452"/>
            <a:ext cx="40468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spc="-9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№ </a:t>
            </a:r>
            <a:r>
              <a:rPr lang="ru-RU" b="1" spc="-9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0842300004024000262 </a:t>
            </a:r>
          </a:p>
          <a:p>
            <a:pPr>
              <a:spcAft>
                <a:spcPts val="0"/>
              </a:spcAft>
            </a:pP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от 01.07.2024 </a:t>
            </a:r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г</a:t>
            </a: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.</a:t>
            </a:r>
            <a:endParaRPr lang="ru-RU" b="1" spc="-9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947149" y="3937767"/>
            <a:ext cx="33186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23 600 000,00</a:t>
            </a:r>
            <a:endParaRPr lang="ru-RU" sz="28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944154" y="4931506"/>
            <a:ext cx="61693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Начало:</a:t>
            </a:r>
            <a:r>
              <a:rPr lang="ru-RU" sz="1800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         </a:t>
            </a:r>
            <a:r>
              <a:rPr lang="ru-RU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01.07.2024 </a:t>
            </a:r>
            <a:r>
              <a:rPr lang="ru-RU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г.</a:t>
            </a:r>
            <a:endParaRPr lang="ru-RU" sz="18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endParaRPr lang="ru-RU" sz="1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Завершение:</a:t>
            </a:r>
            <a:r>
              <a:rPr lang="ru-RU" sz="1800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30.10.2024 </a:t>
            </a:r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г.</a:t>
            </a:r>
            <a:endParaRPr lang="ru-RU" sz="18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2054" name="Picture 6" descr="https://e7.pngegg.com/pngimages/115/379/png-clipart-fortnite-battle-royale-product-design-drawing-marketing-task-icon-game-angl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15" y="6120057"/>
            <a:ext cx="655555" cy="6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3" name="Прямая соединительная линия 32"/>
          <p:cNvCxnSpPr/>
          <p:nvPr/>
        </p:nvCxnSpPr>
        <p:spPr>
          <a:xfrm flipV="1">
            <a:off x="153190" y="6017838"/>
            <a:ext cx="5684778" cy="26112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29389" y="6850789"/>
            <a:ext cx="12066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выполнение</a:t>
            </a:r>
          </a:p>
        </p:txBody>
      </p:sp>
      <p:sp>
        <p:nvSpPr>
          <p:cNvPr id="37" name="Номер слайда 3"/>
          <p:cNvSpPr txBox="1">
            <a:spLocks noGrp="1"/>
          </p:cNvSpPr>
          <p:nvPr>
            <p:ph type="sldNum" sz="quarter" idx="4294967295"/>
          </p:nvPr>
        </p:nvSpPr>
        <p:spPr>
          <a:xfrm>
            <a:off x="10289988" y="7557125"/>
            <a:ext cx="335251" cy="286813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3484" tIns="53484" rIns="53484" bIns="53484"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23</a:t>
            </a:fld>
            <a:endParaRPr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777382" y="6086627"/>
            <a:ext cx="8447621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latin typeface="Arial" pitchFamily="34" charset="0"/>
                <a:cs typeface="Arial" pitchFamily="34" charset="0"/>
              </a:rPr>
              <a:t>ООО «Титан-Строй» </a:t>
            </a:r>
            <a:r>
              <a:rPr lang="ru-RU" sz="1100" u="heavy" dirty="0">
                <a:latin typeface="Arial" pitchFamily="34" charset="0"/>
                <a:cs typeface="Arial" pitchFamily="34" charset="0"/>
              </a:rPr>
              <a:t>на 40 </a:t>
            </a:r>
            <a:r>
              <a:rPr lang="ru-RU" sz="1100" u="heavy" dirty="0" smtClean="0">
                <a:latin typeface="Arial" pitchFamily="34" charset="0"/>
                <a:cs typeface="Arial" pitchFamily="34" charset="0"/>
              </a:rPr>
              <a:t>объектах завершил работы. Работы приняты и оплачены. Контракт закрыт. </a:t>
            </a:r>
            <a:endParaRPr lang="ru-RU" sz="1100" dirty="0">
              <a:latin typeface="Arial" pitchFamily="34" charset="0"/>
              <a:cs typeface="Arial" pitchFamily="34" charset="0"/>
            </a:endParaRPr>
          </a:p>
          <a:p>
            <a:endParaRPr lang="ru-RU" sz="1000" b="1" dirty="0"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949453" y="2937941"/>
            <a:ext cx="52250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ООО </a:t>
            </a:r>
            <a:r>
              <a:rPr lang="ru-RU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«Титан-Строй»</a:t>
            </a:r>
            <a:endParaRPr lang="ru-RU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0193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552286" y="883305"/>
            <a:ext cx="10249064" cy="249527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24" tIns="51412" rIns="102824" bIns="51412"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477723" y="7307596"/>
            <a:ext cx="6336329" cy="249527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24" tIns="51412" rIns="102824" bIns="51412" rtlCol="0" anchor="ctr"/>
          <a:lstStyle/>
          <a:p>
            <a:pPr algn="ctr"/>
            <a:endParaRPr lang="ru-RU"/>
          </a:p>
        </p:txBody>
      </p:sp>
      <p:pic>
        <p:nvPicPr>
          <p:cNvPr id="13" name="Picture 4" descr="https://www.almirastroy.ru/system/ckeditor_assets/pictures/183882/content_photo_2020-03-25_09-43-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64" y="1585238"/>
            <a:ext cx="536027" cy="53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img2.freepng.ru/20180604/hq/kisspng-russian-ruble-ruble-sign-currency-symbol-computer-rubles-5b16089b803ff6.1292986615281706515253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21" y="3715298"/>
            <a:ext cx="444911" cy="54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avatars.mds.yandex.net/i?id=2814f14b1c885bed07e99c5ab511b0a7-4250986-images-thumbs&amp;n=13&amp;exp=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64" y="2799195"/>
            <a:ext cx="509101" cy="50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avatars.mds.yandex.net/i?id=fc3919fa9461aabb67adeee502030dd4-4821567-images-thumbs&amp;n=13&amp;exp=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15" y="4897292"/>
            <a:ext cx="620110" cy="652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29390" y="2150289"/>
            <a:ext cx="1578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муниципальный 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контракт</a:t>
            </a:r>
            <a:endParaRPr lang="ru-RU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230290" y="3290366"/>
            <a:ext cx="12435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исполнитель</a:t>
            </a:r>
            <a:endParaRPr lang="ru-RU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229390" y="4255068"/>
            <a:ext cx="1911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цена контракта, 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тыс. руб.</a:t>
            </a:r>
            <a:endParaRPr lang="ru-RU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229390" y="5501680"/>
            <a:ext cx="1722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сроки выполнения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работ</a:t>
            </a:r>
            <a:endParaRPr lang="ru-RU" sz="1400" dirty="0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153190" y="2705244"/>
            <a:ext cx="5684778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153190" y="3630352"/>
            <a:ext cx="5684778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153190" y="4778745"/>
            <a:ext cx="5684778" cy="26112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1954322" y="1728452"/>
            <a:ext cx="40468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spc="-9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№ </a:t>
            </a:r>
            <a:r>
              <a:rPr lang="ru-RU" b="1" spc="-9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0842300004023000153</a:t>
            </a:r>
            <a:r>
              <a:rPr lang="ru-RU" b="1" spc="-9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_259977</a:t>
            </a:r>
          </a:p>
          <a:p>
            <a:pPr>
              <a:spcAft>
                <a:spcPts val="0"/>
              </a:spcAft>
            </a:pP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от 23.05.2023 г.</a:t>
            </a:r>
            <a:endParaRPr lang="ru-RU" b="1" spc="-9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947149" y="3937767"/>
            <a:ext cx="33186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13 639,16</a:t>
            </a:r>
            <a:endParaRPr lang="ru-RU" sz="28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944154" y="4931506"/>
            <a:ext cx="61693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Начало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:          </a:t>
            </a: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23.05.2023 г.</a:t>
            </a:r>
            <a:endParaRPr lang="ru-RU" sz="18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endParaRPr lang="ru-RU" sz="1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Завершение: </a:t>
            </a: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31</a:t>
            </a:r>
            <a:r>
              <a:rPr lang="ru-RU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.12.2024 </a:t>
            </a:r>
            <a:r>
              <a:rPr lang="ru-RU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г.</a:t>
            </a:r>
            <a:endParaRPr lang="ru-RU" sz="18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2054" name="Picture 6" descr="https://e7.pngegg.com/pngimages/115/379/png-clipart-fortnite-battle-royale-product-design-drawing-marketing-task-icon-game-angl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15" y="6120057"/>
            <a:ext cx="655555" cy="6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3" name="Прямая соединительная линия 32"/>
          <p:cNvCxnSpPr/>
          <p:nvPr/>
        </p:nvCxnSpPr>
        <p:spPr>
          <a:xfrm flipV="1">
            <a:off x="153190" y="6017838"/>
            <a:ext cx="5684778" cy="26112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29389" y="6850789"/>
            <a:ext cx="12066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выполнение</a:t>
            </a:r>
          </a:p>
        </p:txBody>
      </p:sp>
      <p:sp>
        <p:nvSpPr>
          <p:cNvPr id="37" name="Номер слайда 3"/>
          <p:cNvSpPr txBox="1">
            <a:spLocks noGrp="1"/>
          </p:cNvSpPr>
          <p:nvPr>
            <p:ph type="sldNum" sz="quarter" idx="4294967295"/>
          </p:nvPr>
        </p:nvSpPr>
        <p:spPr>
          <a:xfrm>
            <a:off x="10289988" y="7557125"/>
            <a:ext cx="335251" cy="286813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3484" tIns="53484" rIns="53484" bIns="53484"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24</a:t>
            </a:fld>
            <a:endParaRPr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949453" y="2937941"/>
            <a:ext cx="52250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ООО «</a:t>
            </a:r>
            <a:r>
              <a:rPr lang="ru-RU" b="1" dirty="0" err="1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Строд</a:t>
            </a:r>
            <a:r>
              <a:rPr lang="ru-RU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Сервис»</a:t>
            </a:r>
            <a:endParaRPr lang="ru-RU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-2" y="410157"/>
            <a:ext cx="10798869" cy="473148"/>
          </a:xfrm>
          <a:prstGeom prst="rect">
            <a:avLst/>
          </a:prstGeom>
          <a:noFill/>
          <a:effectLst/>
        </p:spPr>
        <p:txBody>
          <a:bodyPr wrap="square" lIns="102811" tIns="51406" rIns="102811" bIns="51406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4472C4">
                    <a:lumMod val="75000"/>
                  </a:srgbClr>
                </a:solidFill>
                <a:latin typeface="Georgia" panose="02040502050405020303" pitchFamily="18" charset="0"/>
              </a:rPr>
              <a:t>Устройство ТСОДД</a:t>
            </a:r>
            <a:endParaRPr lang="ru-RU" sz="2400" b="1" dirty="0">
              <a:solidFill>
                <a:srgbClr val="4472C4">
                  <a:lumMod val="75000"/>
                </a:srgbClr>
              </a:solidFill>
              <a:latin typeface="Georgia" panose="02040502050405020303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876160" y="3654903"/>
            <a:ext cx="25827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Оплата в счет лимитов 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2023г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.- 8713,26 тыс. руб., 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2024г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 -2500,00 тыс. руб., 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2025г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.- 2500,00 тыс. руб.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6562331" y="1135928"/>
            <a:ext cx="33186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9 </a:t>
            </a:r>
            <a:r>
              <a:rPr lang="ru-RU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объектов</a:t>
            </a:r>
            <a:endParaRPr lang="ru-RU" sz="28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949452" y="6127925"/>
            <a:ext cx="85450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Мероприятия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контракта со сроками реализации 31.10.2023 г. и 31.12.2023 г. выполнены на 100%. 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 настоящее время выполняются работы по девяти объектам, срок реализации которых по контракту – 31.12.2024 г. 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состоянию на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06.12.2024г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. процент выполнения объемов работ – 97,5%.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Досрочная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сдача работ не допускается ввиду того, что оплата планируется за счет средств 2025 г.</a:t>
            </a:r>
          </a:p>
          <a:p>
            <a:pPr>
              <a:spcAft>
                <a:spcPts val="0"/>
              </a:spcAft>
            </a:pPr>
            <a:endParaRPr lang="ru-RU" sz="16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6581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552286" y="883305"/>
            <a:ext cx="10249064" cy="249527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24" tIns="51412" rIns="102824" bIns="51412"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477723" y="7307596"/>
            <a:ext cx="6336329" cy="249527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24" tIns="51412" rIns="102824" bIns="51412" rtlCol="0" anchor="ctr"/>
          <a:lstStyle/>
          <a:p>
            <a:pPr algn="ctr"/>
            <a:endParaRPr lang="ru-RU"/>
          </a:p>
        </p:txBody>
      </p:sp>
      <p:pic>
        <p:nvPicPr>
          <p:cNvPr id="13" name="Picture 4" descr="https://www.almirastroy.ru/system/ckeditor_assets/pictures/183882/content_photo_2020-03-25_09-43-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64" y="1585238"/>
            <a:ext cx="536027" cy="53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img2.freepng.ru/20180604/hq/kisspng-russian-ruble-ruble-sign-currency-symbol-computer-rubles-5b16089b803ff6.1292986615281706515253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21" y="3715298"/>
            <a:ext cx="444911" cy="54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avatars.mds.yandex.net/i?id=2814f14b1c885bed07e99c5ab511b0a7-4250986-images-thumbs&amp;n=13&amp;exp=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64" y="2799195"/>
            <a:ext cx="509101" cy="50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avatars.mds.yandex.net/i?id=fc3919fa9461aabb67adeee502030dd4-4821567-images-thumbs&amp;n=13&amp;exp=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15" y="4897292"/>
            <a:ext cx="620110" cy="652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29390" y="2150289"/>
            <a:ext cx="1578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муниципальный 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контракт</a:t>
            </a:r>
            <a:endParaRPr lang="ru-RU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230290" y="3290366"/>
            <a:ext cx="12435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исполнитель</a:t>
            </a:r>
            <a:endParaRPr lang="ru-RU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229390" y="4255068"/>
            <a:ext cx="1911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цена контракта, 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тыс. руб.</a:t>
            </a:r>
            <a:endParaRPr lang="ru-RU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229390" y="5501680"/>
            <a:ext cx="1722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сроки выполнения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работ</a:t>
            </a:r>
            <a:endParaRPr lang="ru-RU" sz="1400" dirty="0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153190" y="2705244"/>
            <a:ext cx="5684778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153190" y="3630352"/>
            <a:ext cx="5684778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153190" y="4778745"/>
            <a:ext cx="5684778" cy="26112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1954322" y="1728452"/>
            <a:ext cx="42676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spc="-9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№ </a:t>
            </a:r>
            <a:r>
              <a:rPr lang="ru-RU" b="1" spc="-9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0842300004024000151</a:t>
            </a:r>
          </a:p>
          <a:p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от 03.05.2024 г.</a:t>
            </a:r>
            <a:endParaRPr lang="ru-RU" b="1" spc="-9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947149" y="3937767"/>
            <a:ext cx="33186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24 500 тыс.</a:t>
            </a:r>
            <a:endParaRPr lang="ru-RU" sz="28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944154" y="4931506"/>
            <a:ext cx="61693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Начало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:          </a:t>
            </a: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03.05.2024 г.</a:t>
            </a:r>
            <a:endParaRPr lang="ru-RU" sz="18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endParaRPr lang="ru-RU" sz="1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Завершение: </a:t>
            </a: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31</a:t>
            </a:r>
            <a:r>
              <a:rPr lang="ru-RU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.12.2024 </a:t>
            </a:r>
            <a:r>
              <a:rPr lang="ru-RU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г.</a:t>
            </a:r>
            <a:endParaRPr lang="ru-RU" sz="18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2054" name="Picture 6" descr="https://e7.pngegg.com/pngimages/115/379/png-clipart-fortnite-battle-royale-product-design-drawing-marketing-task-icon-game-angl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15" y="6120057"/>
            <a:ext cx="655555" cy="6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3" name="Прямая соединительная линия 32"/>
          <p:cNvCxnSpPr/>
          <p:nvPr/>
        </p:nvCxnSpPr>
        <p:spPr>
          <a:xfrm flipV="1">
            <a:off x="153190" y="6017838"/>
            <a:ext cx="5684778" cy="26112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29389" y="6850789"/>
            <a:ext cx="12066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выполнение</a:t>
            </a:r>
          </a:p>
        </p:txBody>
      </p:sp>
      <p:sp>
        <p:nvSpPr>
          <p:cNvPr id="37" name="Номер слайда 3"/>
          <p:cNvSpPr txBox="1">
            <a:spLocks noGrp="1"/>
          </p:cNvSpPr>
          <p:nvPr>
            <p:ph type="sldNum" sz="quarter" idx="4294967295"/>
          </p:nvPr>
        </p:nvSpPr>
        <p:spPr>
          <a:xfrm>
            <a:off x="10289988" y="7557125"/>
            <a:ext cx="335251" cy="286813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3484" tIns="53484" rIns="53484" bIns="53484"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25</a:t>
            </a:fld>
            <a:endParaRPr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949453" y="2937941"/>
            <a:ext cx="52250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ООО «</a:t>
            </a:r>
            <a:r>
              <a:rPr lang="ru-RU" b="1" dirty="0" err="1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Строд</a:t>
            </a:r>
            <a:r>
              <a:rPr lang="ru-RU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Сервис»</a:t>
            </a:r>
            <a:endParaRPr lang="ru-RU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-2" y="410157"/>
            <a:ext cx="10798869" cy="473148"/>
          </a:xfrm>
          <a:prstGeom prst="rect">
            <a:avLst/>
          </a:prstGeom>
          <a:noFill/>
          <a:effectLst/>
        </p:spPr>
        <p:txBody>
          <a:bodyPr wrap="square" lIns="102811" tIns="51406" rIns="102811" bIns="51406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4472C4">
                    <a:lumMod val="75000"/>
                  </a:srgbClr>
                </a:solidFill>
                <a:latin typeface="Georgia" panose="02040502050405020303" pitchFamily="18" charset="0"/>
              </a:rPr>
              <a:t>Устройство ТСОДД</a:t>
            </a:r>
            <a:endParaRPr lang="ru-RU" sz="2400" b="1" dirty="0">
              <a:solidFill>
                <a:srgbClr val="4472C4">
                  <a:lumMod val="75000"/>
                </a:srgbClr>
              </a:solidFill>
              <a:latin typeface="Georgia" panose="02040502050405020303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876159" y="3654903"/>
            <a:ext cx="284910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Оплата в счет лимитов 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2024г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.-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10 929,4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тыс. руб., 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2025г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-7 932,2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тыс. руб., 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2026г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.-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5 638,4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тыс. руб.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1949452" y="6127925"/>
            <a:ext cx="854504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 состоянию на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06.12.2024г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 процент выполнения объемов работ по муниципальному контракту: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- со сроком выполнения до 31.10.2024 г. –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100%;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- со сроком выполнения до 31.12.2024 г. –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69%;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- со сроком выполнения до 31.12.2025 г. – 78%;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- общий процент по контракту –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86%.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endParaRPr lang="ru-RU" sz="16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4414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552286" y="883305"/>
            <a:ext cx="10249064" cy="249527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24" tIns="51412" rIns="102824" bIns="51412"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477723" y="7307596"/>
            <a:ext cx="6336329" cy="249527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24" tIns="51412" rIns="102824" bIns="51412" rtlCol="0" anchor="ctr"/>
          <a:lstStyle/>
          <a:p>
            <a:pPr algn="ctr"/>
            <a:endParaRPr lang="ru-RU"/>
          </a:p>
        </p:txBody>
      </p:sp>
      <p:pic>
        <p:nvPicPr>
          <p:cNvPr id="13" name="Picture 4" descr="https://www.almirastroy.ru/system/ckeditor_assets/pictures/183882/content_photo_2020-03-25_09-43-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64" y="1585238"/>
            <a:ext cx="536027" cy="53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img2.freepng.ru/20180604/hq/kisspng-russian-ruble-ruble-sign-currency-symbol-computer-rubles-5b16089b803ff6.1292986615281706515253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21" y="3715298"/>
            <a:ext cx="444911" cy="54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avatars.mds.yandex.net/i?id=2814f14b1c885bed07e99c5ab511b0a7-4250986-images-thumbs&amp;n=13&amp;exp=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64" y="2799195"/>
            <a:ext cx="509101" cy="50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avatars.mds.yandex.net/i?id=fc3919fa9461aabb67adeee502030dd4-4821567-images-thumbs&amp;n=13&amp;exp=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15" y="4897292"/>
            <a:ext cx="620110" cy="652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29390" y="2150289"/>
            <a:ext cx="1578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муниципальный 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контракт</a:t>
            </a:r>
            <a:endParaRPr lang="ru-RU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230290" y="3290366"/>
            <a:ext cx="12435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исполнитель</a:t>
            </a:r>
            <a:endParaRPr lang="ru-RU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229390" y="4255068"/>
            <a:ext cx="1911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цена контракта, 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тыс. руб.</a:t>
            </a:r>
            <a:endParaRPr lang="ru-RU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229390" y="5501680"/>
            <a:ext cx="1722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сроки выполнения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работ</a:t>
            </a:r>
            <a:endParaRPr lang="ru-RU" sz="1400" dirty="0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153190" y="2705244"/>
            <a:ext cx="5684778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153190" y="3630352"/>
            <a:ext cx="5684778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153190" y="4778745"/>
            <a:ext cx="5684778" cy="26112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1954322" y="1704013"/>
            <a:ext cx="42676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spc="-9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№ </a:t>
            </a:r>
            <a:r>
              <a:rPr lang="ru-RU" b="1" spc="-9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0842300004024000245</a:t>
            </a:r>
            <a:endParaRPr lang="ru-RU" b="1" dirty="0" smtClean="0"/>
          </a:p>
          <a:p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от 18.06.2024 г.</a:t>
            </a:r>
            <a:endParaRPr lang="ru-RU" b="1" spc="-9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947149" y="3937767"/>
            <a:ext cx="33186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31 012 тыс. руб.</a:t>
            </a:r>
            <a:endParaRPr lang="ru-RU" sz="28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944154" y="4931506"/>
            <a:ext cx="61693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Начало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:          </a:t>
            </a: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18.06.2024 г.</a:t>
            </a:r>
            <a:endParaRPr lang="ru-RU" sz="18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endParaRPr lang="ru-RU" sz="1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Завершение: </a:t>
            </a: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30</a:t>
            </a:r>
            <a:r>
              <a:rPr lang="ru-RU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.11.2024 </a:t>
            </a:r>
            <a:r>
              <a:rPr lang="ru-RU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г.</a:t>
            </a:r>
            <a:endParaRPr lang="ru-RU" sz="18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2054" name="Picture 6" descr="https://e7.pngegg.com/pngimages/115/379/png-clipart-fortnite-battle-royale-product-design-drawing-marketing-task-icon-game-angl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15" y="6120057"/>
            <a:ext cx="655555" cy="6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3" name="Прямая соединительная линия 32"/>
          <p:cNvCxnSpPr/>
          <p:nvPr/>
        </p:nvCxnSpPr>
        <p:spPr>
          <a:xfrm flipV="1">
            <a:off x="153190" y="6017838"/>
            <a:ext cx="5684778" cy="26112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29389" y="6850789"/>
            <a:ext cx="12066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выполнение</a:t>
            </a:r>
          </a:p>
        </p:txBody>
      </p:sp>
      <p:sp>
        <p:nvSpPr>
          <p:cNvPr id="37" name="Номер слайда 3"/>
          <p:cNvSpPr txBox="1">
            <a:spLocks noGrp="1"/>
          </p:cNvSpPr>
          <p:nvPr>
            <p:ph type="sldNum" sz="quarter" idx="4294967295"/>
          </p:nvPr>
        </p:nvSpPr>
        <p:spPr>
          <a:xfrm>
            <a:off x="10289988" y="7557125"/>
            <a:ext cx="335251" cy="286813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3484" tIns="53484" rIns="53484" bIns="53484"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26</a:t>
            </a:fld>
            <a:endParaRPr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949453" y="2937941"/>
            <a:ext cx="52250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ООО </a:t>
            </a:r>
            <a:r>
              <a:rPr lang="ru-RU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«Технологии Безопасности»</a:t>
            </a:r>
            <a:endParaRPr lang="ru-RU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-2" y="410157"/>
            <a:ext cx="10798869" cy="473148"/>
          </a:xfrm>
          <a:prstGeom prst="rect">
            <a:avLst/>
          </a:prstGeom>
          <a:noFill/>
          <a:effectLst/>
        </p:spPr>
        <p:txBody>
          <a:bodyPr wrap="square" lIns="102811" tIns="51406" rIns="102811" bIns="51406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4472C4">
                    <a:lumMod val="75000"/>
                  </a:srgbClr>
                </a:solidFill>
                <a:latin typeface="Georgia" panose="02040502050405020303" pitchFamily="18" charset="0"/>
              </a:rPr>
              <a:t>Устройство ТСОДД</a:t>
            </a:r>
            <a:endParaRPr lang="ru-RU" sz="2400" b="1" dirty="0">
              <a:solidFill>
                <a:srgbClr val="4472C4">
                  <a:lumMod val="75000"/>
                </a:srgbClr>
              </a:solidFill>
              <a:latin typeface="Georgia" panose="02040502050405020303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949452" y="6127925"/>
            <a:ext cx="85450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По состоянию на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06.12.2024г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. процент выполнения объемов работ по муниципальному контракту: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- со сроком выполнения до 15.11.2024 г. –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77%;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endParaRPr lang="ru-RU" sz="16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8135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552286" y="883305"/>
            <a:ext cx="10249064" cy="249527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24" tIns="51412" rIns="102824" bIns="51412"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477723" y="7307596"/>
            <a:ext cx="6336329" cy="249527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24" tIns="51412" rIns="102824" bIns="51412" rtlCol="0" anchor="ctr"/>
          <a:lstStyle/>
          <a:p>
            <a:pPr algn="ctr"/>
            <a:endParaRPr lang="ru-RU"/>
          </a:p>
        </p:txBody>
      </p:sp>
      <p:pic>
        <p:nvPicPr>
          <p:cNvPr id="13" name="Picture 4" descr="https://www.almirastroy.ru/system/ckeditor_assets/pictures/183882/content_photo_2020-03-25_09-43-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64" y="1585238"/>
            <a:ext cx="536027" cy="53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img2.freepng.ru/20180604/hq/kisspng-russian-ruble-ruble-sign-currency-symbol-computer-rubles-5b16089b803ff6.1292986615281706515253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21" y="3715298"/>
            <a:ext cx="444911" cy="54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avatars.mds.yandex.net/i?id=2814f14b1c885bed07e99c5ab511b0a7-4250986-images-thumbs&amp;n=13&amp;exp=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64" y="2799195"/>
            <a:ext cx="509101" cy="50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avatars.mds.yandex.net/i?id=fc3919fa9461aabb67adeee502030dd4-4821567-images-thumbs&amp;n=13&amp;exp=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15" y="4897292"/>
            <a:ext cx="620110" cy="652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29390" y="2150289"/>
            <a:ext cx="1578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муниципальный 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контракт</a:t>
            </a:r>
            <a:endParaRPr lang="ru-RU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230290" y="3290366"/>
            <a:ext cx="12435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исполнитель</a:t>
            </a:r>
            <a:endParaRPr lang="ru-RU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229390" y="4255068"/>
            <a:ext cx="1911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цена контракта, 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тыс. руб.</a:t>
            </a:r>
            <a:endParaRPr lang="ru-RU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229390" y="5501680"/>
            <a:ext cx="1722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сроки выполнения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работ</a:t>
            </a:r>
            <a:endParaRPr lang="ru-RU" sz="1400" dirty="0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153190" y="2705244"/>
            <a:ext cx="5684778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153190" y="3630352"/>
            <a:ext cx="5684778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153190" y="4778745"/>
            <a:ext cx="5684778" cy="26112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1954322" y="1704013"/>
            <a:ext cx="42676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spc="-9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№ </a:t>
            </a:r>
            <a:r>
              <a:rPr lang="ru-RU" b="1" spc="-9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0842300004024000351</a:t>
            </a:r>
            <a:endParaRPr lang="ru-RU" b="1" dirty="0" smtClean="0"/>
          </a:p>
        </p:txBody>
      </p:sp>
      <p:sp>
        <p:nvSpPr>
          <p:cNvPr id="31" name="Прямоугольник 30"/>
          <p:cNvSpPr/>
          <p:nvPr/>
        </p:nvSpPr>
        <p:spPr>
          <a:xfrm>
            <a:off x="1947149" y="3937767"/>
            <a:ext cx="33186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3 570тыс. руб.</a:t>
            </a:r>
            <a:endParaRPr lang="ru-RU" sz="28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944154" y="4931506"/>
            <a:ext cx="61693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Начало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:          </a:t>
            </a:r>
            <a:endParaRPr lang="ru-RU" sz="18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endParaRPr lang="ru-RU" sz="1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Завершение: </a:t>
            </a: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30</a:t>
            </a:r>
            <a:r>
              <a:rPr lang="ru-RU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.11.2024 </a:t>
            </a:r>
            <a:r>
              <a:rPr lang="ru-RU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г.</a:t>
            </a:r>
            <a:endParaRPr lang="ru-RU" sz="18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2054" name="Picture 6" descr="https://e7.pngegg.com/pngimages/115/379/png-clipart-fortnite-battle-royale-product-design-drawing-marketing-task-icon-game-angl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15" y="6120057"/>
            <a:ext cx="655555" cy="6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3" name="Прямая соединительная линия 32"/>
          <p:cNvCxnSpPr/>
          <p:nvPr/>
        </p:nvCxnSpPr>
        <p:spPr>
          <a:xfrm flipV="1">
            <a:off x="153190" y="6017838"/>
            <a:ext cx="5684778" cy="26112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29389" y="6850789"/>
            <a:ext cx="12066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выполнение</a:t>
            </a:r>
          </a:p>
        </p:txBody>
      </p:sp>
      <p:sp>
        <p:nvSpPr>
          <p:cNvPr id="37" name="Номер слайда 3"/>
          <p:cNvSpPr txBox="1">
            <a:spLocks noGrp="1"/>
          </p:cNvSpPr>
          <p:nvPr>
            <p:ph type="sldNum" sz="quarter" idx="4294967295"/>
          </p:nvPr>
        </p:nvSpPr>
        <p:spPr>
          <a:xfrm>
            <a:off x="10289988" y="7557125"/>
            <a:ext cx="335251" cy="286813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3484" tIns="53484" rIns="53484" bIns="53484"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27</a:t>
            </a:fld>
            <a:endParaRPr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949453" y="2937941"/>
            <a:ext cx="52250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ИП Кучерявенко В.С.</a:t>
            </a:r>
            <a:endParaRPr lang="ru-RU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-2" y="410157"/>
            <a:ext cx="10798869" cy="473148"/>
          </a:xfrm>
          <a:prstGeom prst="rect">
            <a:avLst/>
          </a:prstGeom>
          <a:noFill/>
          <a:effectLst/>
        </p:spPr>
        <p:txBody>
          <a:bodyPr wrap="square" lIns="102811" tIns="51406" rIns="102811" bIns="51406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4472C4">
                    <a:lumMod val="75000"/>
                  </a:srgbClr>
                </a:solidFill>
                <a:latin typeface="Georgia" panose="02040502050405020303" pitchFamily="18" charset="0"/>
              </a:rPr>
              <a:t>Устройство РМП на Московском проспекте</a:t>
            </a:r>
            <a:endParaRPr lang="ru-RU" sz="2400" b="1" dirty="0">
              <a:solidFill>
                <a:srgbClr val="4472C4">
                  <a:lumMod val="75000"/>
                </a:srgbClr>
              </a:solidFill>
              <a:latin typeface="Georgia" panose="02040502050405020303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939927" y="6127925"/>
            <a:ext cx="85450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 настоящее время  на заводе-изготовителе заказ размещен, идет процесс изготовления металлической конструкции.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Произведен монтаж рамных конструкций на фундамент.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endParaRPr lang="ru-RU" sz="1600" b="1" dirty="0"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953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-2" y="-8943"/>
            <a:ext cx="10798869" cy="842480"/>
          </a:xfrm>
          <a:prstGeom prst="rect">
            <a:avLst/>
          </a:prstGeom>
          <a:noFill/>
          <a:effectLst/>
        </p:spPr>
        <p:txBody>
          <a:bodyPr wrap="square" lIns="102811" tIns="51406" rIns="102811" bIns="51406" rtlCol="0">
            <a:spAutoFit/>
          </a:bodyPr>
          <a:lstStyle/>
          <a:p>
            <a:pPr algn="ctr"/>
            <a:r>
              <a:rPr lang="ru-RU" sz="2400" b="1" dirty="0">
                <a:solidFill>
                  <a:srgbClr val="4472C4">
                    <a:lumMod val="75000"/>
                  </a:srgbClr>
                </a:solidFill>
                <a:latin typeface="Georgia" panose="02040502050405020303" pitchFamily="18" charset="0"/>
              </a:rPr>
              <a:t>Содержание технических средств организации дорожного движения и павильонов остановок общественного транспорта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52286" y="883305"/>
            <a:ext cx="10249064" cy="249527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24" tIns="51412" rIns="102824" bIns="51412"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477723" y="7307596"/>
            <a:ext cx="6336329" cy="249527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24" tIns="51412" rIns="102824" bIns="51412" rtlCol="0" anchor="ctr"/>
          <a:lstStyle/>
          <a:p>
            <a:pPr algn="ctr"/>
            <a:endParaRPr lang="ru-RU"/>
          </a:p>
        </p:txBody>
      </p:sp>
      <p:pic>
        <p:nvPicPr>
          <p:cNvPr id="13" name="Picture 4" descr="https://www.almirastroy.ru/system/ckeditor_assets/pictures/183882/content_photo_2020-03-25_09-43-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64" y="1585238"/>
            <a:ext cx="536027" cy="53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img2.freepng.ru/20180604/hq/kisspng-russian-ruble-ruble-sign-currency-symbol-computer-rubles-5b16089b803ff6.1292986615281706515253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21" y="3715298"/>
            <a:ext cx="444911" cy="54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avatars.mds.yandex.net/i?id=2814f14b1c885bed07e99c5ab511b0a7-4250986-images-thumbs&amp;n=13&amp;exp=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64" y="2799195"/>
            <a:ext cx="509101" cy="50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avatars.mds.yandex.net/i?id=fc3919fa9461aabb67adeee502030dd4-4821567-images-thumbs&amp;n=13&amp;exp=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15" y="4897292"/>
            <a:ext cx="620110" cy="652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29390" y="2150289"/>
            <a:ext cx="1578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муниципальный 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контракт</a:t>
            </a:r>
            <a:endParaRPr lang="ru-RU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230290" y="3290366"/>
            <a:ext cx="12435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исполнитель</a:t>
            </a:r>
            <a:endParaRPr lang="ru-RU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229390" y="4255068"/>
            <a:ext cx="1911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цена контракта, 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тыс. руб.</a:t>
            </a:r>
            <a:endParaRPr lang="ru-RU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229390" y="5501680"/>
            <a:ext cx="1722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сроки выполнения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работ</a:t>
            </a:r>
            <a:endParaRPr lang="ru-RU" sz="1400" dirty="0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153190" y="2705244"/>
            <a:ext cx="5684778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153190" y="3630352"/>
            <a:ext cx="5684778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153190" y="4778745"/>
            <a:ext cx="5684778" cy="26112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1954322" y="1728452"/>
            <a:ext cx="40468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spc="-9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№ </a:t>
            </a:r>
            <a:r>
              <a:rPr lang="ru-RU" b="1" spc="-9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0842300004023000177</a:t>
            </a:r>
            <a:r>
              <a:rPr lang="ru-RU" b="1" spc="-9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_259977</a:t>
            </a:r>
          </a:p>
          <a:p>
            <a:pPr>
              <a:spcAft>
                <a:spcPts val="0"/>
              </a:spcAft>
            </a:pP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от 22.05.2023 г.</a:t>
            </a:r>
            <a:endParaRPr lang="ru-RU" b="1" spc="-9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947149" y="3937767"/>
            <a:ext cx="33186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25 481,00</a:t>
            </a:r>
            <a:endParaRPr lang="ru-RU" sz="28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2054" name="Picture 6" descr="https://e7.pngegg.com/pngimages/115/379/png-clipart-fortnite-battle-royale-product-design-drawing-marketing-task-icon-game-angl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15" y="6120057"/>
            <a:ext cx="655555" cy="6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3" name="Прямая соединительная линия 32"/>
          <p:cNvCxnSpPr/>
          <p:nvPr/>
        </p:nvCxnSpPr>
        <p:spPr>
          <a:xfrm flipV="1">
            <a:off x="153190" y="6017838"/>
            <a:ext cx="5684778" cy="26112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29389" y="6850789"/>
            <a:ext cx="12066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выполнение</a:t>
            </a:r>
          </a:p>
        </p:txBody>
      </p:sp>
      <p:sp>
        <p:nvSpPr>
          <p:cNvPr id="37" name="Номер слайда 3"/>
          <p:cNvSpPr txBox="1">
            <a:spLocks noGrp="1"/>
          </p:cNvSpPr>
          <p:nvPr>
            <p:ph type="sldNum" sz="quarter" idx="4294967295"/>
          </p:nvPr>
        </p:nvSpPr>
        <p:spPr>
          <a:xfrm>
            <a:off x="10289988" y="7557125"/>
            <a:ext cx="335251" cy="286813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3484" tIns="53484" rIns="53484" bIns="53484"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28</a:t>
            </a:fld>
            <a:endParaRPr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949452" y="6127925"/>
            <a:ext cx="85450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6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Выполнено работ на сумму </a:t>
            </a:r>
            <a:r>
              <a:rPr lang="ru-RU" sz="16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4 020 </a:t>
            </a:r>
            <a:r>
              <a:rPr lang="ru-RU" sz="16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тыс. руб., что составляет </a:t>
            </a:r>
            <a:r>
              <a:rPr lang="ru-RU" sz="16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56,49% </a:t>
            </a:r>
            <a:r>
              <a:rPr lang="ru-RU" sz="16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от суммы </a:t>
            </a:r>
            <a:r>
              <a:rPr lang="ru-RU" sz="16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2023г.</a:t>
            </a:r>
          </a:p>
          <a:p>
            <a:pPr>
              <a:spcAft>
                <a:spcPts val="0"/>
              </a:spcAft>
            </a:pPr>
            <a:endParaRPr lang="ru-RU" sz="16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949453" y="2937941"/>
            <a:ext cx="52250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ООО </a:t>
            </a:r>
            <a:r>
              <a:rPr lang="ru-RU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«РОМБ»</a:t>
            </a:r>
            <a:endParaRPr lang="ru-RU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876160" y="3654903"/>
            <a:ext cx="274235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Оплата в счет лимитов 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2023г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.-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7117,00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тыс. руб., 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2024г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- 7117,00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тыс.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руб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., 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2025г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.-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11247,00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тыс. руб.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1944154" y="4931506"/>
            <a:ext cx="61693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Начало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:          </a:t>
            </a: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01.01.2023 г.</a:t>
            </a:r>
            <a:endParaRPr lang="ru-RU" sz="18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endParaRPr lang="ru-RU" sz="1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Завершение: </a:t>
            </a: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24.</a:t>
            </a:r>
            <a:r>
              <a:rPr lang="ru-RU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11.2024 </a:t>
            </a:r>
            <a:r>
              <a:rPr lang="ru-RU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г.</a:t>
            </a:r>
            <a:endParaRPr lang="ru-RU" sz="18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30944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-2" y="-8943"/>
            <a:ext cx="10798869" cy="842480"/>
          </a:xfrm>
          <a:prstGeom prst="rect">
            <a:avLst/>
          </a:prstGeom>
          <a:noFill/>
          <a:effectLst/>
        </p:spPr>
        <p:txBody>
          <a:bodyPr wrap="square" lIns="102811" tIns="51406" rIns="102811" bIns="51406" rtlCol="0">
            <a:spAutoFit/>
          </a:bodyPr>
          <a:lstStyle/>
          <a:p>
            <a:pPr algn="ctr"/>
            <a:r>
              <a:rPr lang="ru-RU" sz="2400" b="1" dirty="0">
                <a:solidFill>
                  <a:srgbClr val="4472C4">
                    <a:lumMod val="75000"/>
                  </a:srgbClr>
                </a:solidFill>
                <a:latin typeface="Georgia" panose="02040502050405020303" pitchFamily="18" charset="0"/>
              </a:rPr>
              <a:t>Содержание технических средств организации дорожного движения и павильонов остановок общественного транспорта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52286" y="883305"/>
            <a:ext cx="10249064" cy="249527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24" tIns="51412" rIns="102824" bIns="51412"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477723" y="7307596"/>
            <a:ext cx="6336329" cy="249527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24" tIns="51412" rIns="102824" bIns="51412" rtlCol="0" anchor="ctr"/>
          <a:lstStyle/>
          <a:p>
            <a:pPr algn="ctr"/>
            <a:endParaRPr lang="ru-RU"/>
          </a:p>
        </p:txBody>
      </p:sp>
      <p:pic>
        <p:nvPicPr>
          <p:cNvPr id="13" name="Picture 4" descr="https://www.almirastroy.ru/system/ckeditor_assets/pictures/183882/content_photo_2020-03-25_09-43-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64" y="1585238"/>
            <a:ext cx="536027" cy="53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img2.freepng.ru/20180604/hq/kisspng-russian-ruble-ruble-sign-currency-symbol-computer-rubles-5b16089b803ff6.1292986615281706515253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21" y="3715298"/>
            <a:ext cx="444911" cy="54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avatars.mds.yandex.net/i?id=2814f14b1c885bed07e99c5ab511b0a7-4250986-images-thumbs&amp;n=13&amp;exp=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64" y="2799195"/>
            <a:ext cx="509101" cy="50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avatars.mds.yandex.net/i?id=fc3919fa9461aabb67adeee502030dd4-4821567-images-thumbs&amp;n=13&amp;exp=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15" y="4897292"/>
            <a:ext cx="620110" cy="652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29390" y="2150289"/>
            <a:ext cx="1578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муниципальный 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контракт</a:t>
            </a:r>
            <a:endParaRPr lang="ru-RU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230290" y="3290366"/>
            <a:ext cx="12435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исполнитель</a:t>
            </a:r>
            <a:endParaRPr lang="ru-RU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229390" y="4255068"/>
            <a:ext cx="1911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цена контракта, 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тыс. руб.</a:t>
            </a:r>
            <a:endParaRPr lang="ru-RU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229390" y="5501680"/>
            <a:ext cx="1722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сроки выполнения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работ</a:t>
            </a:r>
            <a:endParaRPr lang="ru-RU" sz="1400" dirty="0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153190" y="2705244"/>
            <a:ext cx="5684778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153190" y="3630352"/>
            <a:ext cx="5684778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153190" y="4778745"/>
            <a:ext cx="5684778" cy="26112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1954322" y="1728452"/>
            <a:ext cx="40468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spc="-9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№ </a:t>
            </a:r>
            <a:r>
              <a:rPr lang="ru-RU" b="1" spc="-9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0842300004022000236</a:t>
            </a:r>
            <a:r>
              <a:rPr lang="ru-RU" b="1" spc="-9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_259977</a:t>
            </a:r>
          </a:p>
          <a:p>
            <a:pPr>
              <a:spcAft>
                <a:spcPts val="0"/>
              </a:spcAft>
            </a:pP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от 05.09.2022 г.</a:t>
            </a:r>
            <a:endParaRPr lang="ru-RU" b="1" spc="-9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947149" y="3937767"/>
            <a:ext cx="33186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8 260,00</a:t>
            </a:r>
            <a:endParaRPr lang="ru-RU" sz="28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944154" y="4931506"/>
            <a:ext cx="61693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Начало:</a:t>
            </a:r>
            <a:endParaRPr lang="ru-RU" sz="18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endParaRPr lang="ru-RU" sz="1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Завершение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:</a:t>
            </a:r>
            <a:endParaRPr lang="ru-RU" sz="18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2054" name="Picture 6" descr="https://e7.pngegg.com/pngimages/115/379/png-clipart-fortnite-battle-royale-product-design-drawing-marketing-task-icon-game-angl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15" y="6120057"/>
            <a:ext cx="655555" cy="6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3" name="Прямая соединительная линия 32"/>
          <p:cNvCxnSpPr/>
          <p:nvPr/>
        </p:nvCxnSpPr>
        <p:spPr>
          <a:xfrm flipV="1">
            <a:off x="153190" y="6017838"/>
            <a:ext cx="5684778" cy="26112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29389" y="6850789"/>
            <a:ext cx="12066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выполнение</a:t>
            </a:r>
          </a:p>
        </p:txBody>
      </p:sp>
      <p:sp>
        <p:nvSpPr>
          <p:cNvPr id="37" name="Номер слайда 3"/>
          <p:cNvSpPr txBox="1">
            <a:spLocks noGrp="1"/>
          </p:cNvSpPr>
          <p:nvPr>
            <p:ph type="sldNum" sz="quarter" idx="4294967295"/>
          </p:nvPr>
        </p:nvSpPr>
        <p:spPr>
          <a:xfrm>
            <a:off x="10289988" y="7557125"/>
            <a:ext cx="335251" cy="286813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3484" tIns="53484" rIns="53484" bIns="53484"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29</a:t>
            </a:fld>
            <a:endParaRPr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949452" y="6127925"/>
            <a:ext cx="85450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6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Выполнено </a:t>
            </a:r>
            <a:r>
              <a:rPr lang="ru-RU" sz="16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работ на сумму 2 500,3 тыс. руб., что составляет 35,1 % от суммы 2024г. 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1949453" y="2937941"/>
            <a:ext cx="52250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ООО </a:t>
            </a:r>
            <a:r>
              <a:rPr lang="ru-RU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«СК «</a:t>
            </a:r>
            <a:r>
              <a:rPr lang="ru-RU" b="1" dirty="0" err="1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Гевард</a:t>
            </a:r>
            <a:r>
              <a:rPr lang="ru-RU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»</a:t>
            </a:r>
            <a:endParaRPr lang="ru-RU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876160" y="3785529"/>
            <a:ext cx="25827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Оплата в счет лимитов 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2023г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.-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4130,00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тыс. руб., 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2024г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-4130,00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тыс. руб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625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823917" y="10709"/>
            <a:ext cx="9153516" cy="864000"/>
          </a:xfrm>
          <a:prstGeom prst="rect">
            <a:avLst/>
          </a:prstGeom>
          <a:noFill/>
          <a:effectLst/>
        </p:spPr>
        <p:txBody>
          <a:bodyPr wrap="square" lIns="106860" tIns="53429" rIns="106860" bIns="53429" rtlCol="0" anchor="b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Общие сведения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по содержанию автодорог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60359" y="3663404"/>
            <a:ext cx="4371113" cy="976404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019" tIns="47510" rIns="95019" bIns="47510" anchor="ctr"/>
          <a:lstStyle/>
          <a:p>
            <a:pPr lvl="0" algn="ctr">
              <a:defRPr/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Заключен МК № 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0842200002123000242_259977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от 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01.09.2023г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., </a:t>
            </a:r>
          </a:p>
          <a:p>
            <a:pPr lvl="0" algn="ctr">
              <a:defRPr/>
            </a:pP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ООО </a:t>
            </a:r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«Автодоринжиниринг»</a:t>
            </a:r>
            <a:endParaRPr lang="ru-RU" sz="1600" b="1" dirty="0">
              <a:solidFill>
                <a:schemeClr val="tx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69865" y="4771742"/>
            <a:ext cx="4361608" cy="1034618"/>
          </a:xfrm>
          <a:prstGeom prst="rect">
            <a:avLst/>
          </a:prstGeom>
        </p:spPr>
        <p:txBody>
          <a:bodyPr wrap="square" lIns="94972" tIns="47486" rIns="94972" bIns="47486">
            <a:spAutoFit/>
          </a:bodyPr>
          <a:lstStyle/>
          <a:p>
            <a:r>
              <a:rPr lang="ru-RU" sz="1500" b="1" dirty="0">
                <a:latin typeface="Arial" panose="020B0604020202020204" pitchFamily="34" charset="0"/>
                <a:cs typeface="Arial" panose="020B0604020202020204" pitchFamily="34" charset="0"/>
              </a:rPr>
              <a:t>Сумма контракта: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966 525 878,41 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руб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Срок выполнения работ по контракту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c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01.10.20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г. по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30.09.2025</a:t>
            </a:r>
            <a:r>
              <a:rPr lang="ru-RU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b="1" dirty="0"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64986" y="883304"/>
            <a:ext cx="10249064" cy="249528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6974" tIns="53488" rIns="106974" bIns="53488"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477721" y="7307595"/>
            <a:ext cx="6336329" cy="249528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6974" tIns="53488" rIns="106974" bIns="53488" rtlCol="0" anchor="ctr"/>
          <a:lstStyle/>
          <a:p>
            <a:pPr algn="ctr"/>
            <a:endParaRPr lang="ru-RU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9446092"/>
              </p:ext>
            </p:extLst>
          </p:nvPr>
        </p:nvGraphicFramePr>
        <p:xfrm>
          <a:off x="368791" y="1293491"/>
          <a:ext cx="10063769" cy="2267557"/>
        </p:xfrm>
        <a:graphic>
          <a:graphicData uri="http://schemas.openxmlformats.org/drawingml/2006/table">
            <a:tbl>
              <a:tblPr firstRow="1" bandRow="1">
                <a:effectLst/>
                <a:tableStyleId>{5940675A-B579-460E-94D1-54222C63F5DA}</a:tableStyleId>
              </a:tblPr>
              <a:tblGrid>
                <a:gridCol w="20548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581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939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49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218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72552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Район</a:t>
                      </a:r>
                    </a:p>
                  </a:txBody>
                  <a:tcPr marL="108013" marR="108013" marT="52811" marB="5281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Магистральные</a:t>
                      </a:r>
                      <a:r>
                        <a:rPr lang="ru-RU" sz="14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 дороги и дороги частного сектора,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 тыс. м²</a:t>
                      </a:r>
                    </a:p>
                  </a:txBody>
                  <a:tcPr marL="108013" marR="108013" marT="52811" marB="5281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Площадки ООТ,  </a:t>
                      </a:r>
                    </a:p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тыс. м² (шт.)</a:t>
                      </a:r>
                    </a:p>
                  </a:txBody>
                  <a:tcPr marL="108013" marR="108013" marT="52811" marB="5281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Тротуары и подходы к ООТ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, тыс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. м²</a:t>
                      </a:r>
                    </a:p>
                  </a:txBody>
                  <a:tcPr marL="108013" marR="108013" marT="52811" marB="5281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Разделительные полосы и </a:t>
                      </a:r>
                      <a:r>
                        <a:rPr lang="ru-RU" sz="1400" b="1" spc="-4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прилегающая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территория,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14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тыс</a:t>
                      </a:r>
                      <a:r>
                        <a:rPr kumimoji="0" lang="ru-RU" sz="14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. м²</a:t>
                      </a:r>
                    </a:p>
                  </a:txBody>
                  <a:tcPr marL="108013" marR="108013" marT="52811" marB="52811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1069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Автозаводский</a:t>
                      </a:r>
                    </a:p>
                  </a:txBody>
                  <a:tcPr marL="108013" marR="108013" marT="52811" marB="5281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2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861,301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108013" marR="108013" marT="52811" marB="528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90,157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(348)</a:t>
                      </a:r>
                    </a:p>
                  </a:txBody>
                  <a:tcPr marL="108013" marR="108013" marT="52811" marB="528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110,4202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108013" marR="108013" marT="52811" marB="528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1848,765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108013" marR="108013" marT="52811" marB="52811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Центральный</a:t>
                      </a:r>
                    </a:p>
                  </a:txBody>
                  <a:tcPr marL="108013" marR="108013" marT="52811" marB="528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1969,866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108013" marR="108013" marT="52811" marB="528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34,287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(211)</a:t>
                      </a:r>
                    </a:p>
                  </a:txBody>
                  <a:tcPr marL="108013" marR="108013" marT="52811" marB="528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91,1898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108013" marR="108013" marT="52811" marB="528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783,304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108013" marR="108013" marT="52811" marB="52811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ctr"/>
                      <a:r>
                        <a:rPr lang="ru-RU" sz="1400" b="1" spc="-4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Комсомольский</a:t>
                      </a:r>
                    </a:p>
                  </a:txBody>
                  <a:tcPr marL="108013" marR="108013" marT="52811" marB="528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1476,875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108013" marR="108013" marT="52811" marB="528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21,982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(117)</a:t>
                      </a:r>
                    </a:p>
                  </a:txBody>
                  <a:tcPr marL="108013" marR="108013" marT="52811" marB="528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47,9619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108013" marR="108013" marT="52811" marB="528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819,997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108013" marR="108013" marT="52811" marB="52811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987"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Всего:</a:t>
                      </a:r>
                    </a:p>
                  </a:txBody>
                  <a:tcPr marL="108013" marR="108013" marT="52811" marB="528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6 308,04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108013" marR="108013" marT="52811" marB="52811" anchor="ctr"/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146,426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(676)</a:t>
                      </a:r>
                    </a:p>
                  </a:txBody>
                  <a:tcPr marL="108013" marR="108013" marT="52811" marB="528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249,5719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108013" marR="108013" marT="52811" marB="528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3 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452,066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108013" marR="108013" marT="52811" marB="52811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Номер слайда 3"/>
          <p:cNvSpPr txBox="1">
            <a:spLocks noGrp="1"/>
          </p:cNvSpPr>
          <p:nvPr>
            <p:ph type="sldNum" sz="quarter" idx="4294967295"/>
          </p:nvPr>
        </p:nvSpPr>
        <p:spPr>
          <a:xfrm>
            <a:off x="10289988" y="7557125"/>
            <a:ext cx="335251" cy="286813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3484" tIns="53484" rIns="53484" bIns="53484"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3</a:t>
            </a:fld>
            <a:endParaRPr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949452" y="6127925"/>
            <a:ext cx="848631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6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Осуществляется зимнее содержание улично-дорожной сети</a:t>
            </a:r>
            <a:endParaRPr lang="ru-RU" sz="16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6" descr="https://e7.pngegg.com/pngimages/115/379/png-clipart-fortnite-battle-royale-product-design-drawing-marketing-task-icon-game-angl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15" y="6120057"/>
            <a:ext cx="655555" cy="6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29389" y="6850789"/>
            <a:ext cx="12066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выполнение</a:t>
            </a:r>
          </a:p>
        </p:txBody>
      </p:sp>
    </p:spTree>
    <p:extLst>
      <p:ext uri="{BB962C8B-B14F-4D97-AF65-F5344CB8AC3E}">
        <p14:creationId xmlns:p14="http://schemas.microsoft.com/office/powerpoint/2010/main" val="143013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-2" y="-8943"/>
            <a:ext cx="10798869" cy="842480"/>
          </a:xfrm>
          <a:prstGeom prst="rect">
            <a:avLst/>
          </a:prstGeom>
          <a:noFill/>
          <a:effectLst/>
        </p:spPr>
        <p:txBody>
          <a:bodyPr wrap="square" lIns="102811" tIns="51406" rIns="102811" bIns="51406" rtlCol="0">
            <a:spAutoFit/>
          </a:bodyPr>
          <a:lstStyle/>
          <a:p>
            <a:pPr algn="ctr"/>
            <a:r>
              <a:rPr lang="ru-RU" sz="2400" b="1" dirty="0">
                <a:solidFill>
                  <a:srgbClr val="4472C4">
                    <a:lumMod val="75000"/>
                  </a:srgbClr>
                </a:solidFill>
                <a:latin typeface="Georgia" panose="02040502050405020303" pitchFamily="18" charset="0"/>
              </a:rPr>
              <a:t>Услуги по передаче данных по проводным телекоммуникационным сетям (каналы связи для </a:t>
            </a:r>
            <a:r>
              <a:rPr lang="ru-RU" sz="2400" b="1" dirty="0" smtClean="0">
                <a:solidFill>
                  <a:srgbClr val="4472C4">
                    <a:lumMod val="75000"/>
                  </a:srgbClr>
                </a:solidFill>
                <a:latin typeface="Georgia" panose="02040502050405020303" pitchFamily="18" charset="0"/>
              </a:rPr>
              <a:t>ИТС)</a:t>
            </a:r>
            <a:endParaRPr lang="ru-RU" sz="2400" b="1" dirty="0">
              <a:solidFill>
                <a:srgbClr val="4472C4">
                  <a:lumMod val="75000"/>
                </a:srgbClr>
              </a:solidFill>
              <a:latin typeface="Georgia" panose="02040502050405020303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2286" y="883305"/>
            <a:ext cx="10249064" cy="249527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24" tIns="51412" rIns="102824" bIns="51412"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477723" y="7307596"/>
            <a:ext cx="6336329" cy="249527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24" tIns="51412" rIns="102824" bIns="51412" rtlCol="0" anchor="ctr"/>
          <a:lstStyle/>
          <a:p>
            <a:pPr algn="ctr"/>
            <a:endParaRPr lang="ru-RU"/>
          </a:p>
        </p:txBody>
      </p:sp>
      <p:pic>
        <p:nvPicPr>
          <p:cNvPr id="13" name="Picture 4" descr="https://www.almirastroy.ru/system/ckeditor_assets/pictures/183882/content_photo_2020-03-25_09-43-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64" y="1585238"/>
            <a:ext cx="536027" cy="53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img2.freepng.ru/20180604/hq/kisspng-russian-ruble-ruble-sign-currency-symbol-computer-rubles-5b16089b803ff6.1292986615281706515253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21" y="3715298"/>
            <a:ext cx="444911" cy="54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avatars.mds.yandex.net/i?id=2814f14b1c885bed07e99c5ab511b0a7-4250986-images-thumbs&amp;n=13&amp;exp=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64" y="2799195"/>
            <a:ext cx="509101" cy="50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avatars.mds.yandex.net/i?id=fc3919fa9461aabb67adeee502030dd4-4821567-images-thumbs&amp;n=13&amp;exp=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15" y="4897292"/>
            <a:ext cx="620110" cy="652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29390" y="2150289"/>
            <a:ext cx="1578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муниципальный 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контракт</a:t>
            </a:r>
            <a:endParaRPr lang="ru-RU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230290" y="3290366"/>
            <a:ext cx="12435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исполнитель</a:t>
            </a:r>
            <a:endParaRPr lang="ru-RU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229390" y="4255068"/>
            <a:ext cx="1911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цена контракта, 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тыс. руб.</a:t>
            </a:r>
            <a:endParaRPr lang="ru-RU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229390" y="5501680"/>
            <a:ext cx="1722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сроки выполнения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работ</a:t>
            </a:r>
            <a:endParaRPr lang="ru-RU" sz="1400" dirty="0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153190" y="2705244"/>
            <a:ext cx="5684778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153190" y="3630352"/>
            <a:ext cx="5684778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153190" y="4778745"/>
            <a:ext cx="5684778" cy="26112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1954322" y="1728452"/>
            <a:ext cx="40468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spc="-9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№ 0842300004023000364_259977</a:t>
            </a:r>
          </a:p>
          <a:p>
            <a:pPr>
              <a:spcAft>
                <a:spcPts val="0"/>
              </a:spcAft>
            </a:pP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от 22.09.2023 г.</a:t>
            </a:r>
            <a:endParaRPr lang="ru-RU" b="1" spc="-9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2054" name="Picture 6" descr="https://e7.pngegg.com/pngimages/115/379/png-clipart-fortnite-battle-royale-product-design-drawing-marketing-task-icon-game-angl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15" y="6120057"/>
            <a:ext cx="655555" cy="6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3" name="Прямая соединительная линия 32"/>
          <p:cNvCxnSpPr/>
          <p:nvPr/>
        </p:nvCxnSpPr>
        <p:spPr>
          <a:xfrm flipV="1">
            <a:off x="153190" y="6017838"/>
            <a:ext cx="5684778" cy="26112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29389" y="6850789"/>
            <a:ext cx="12066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выполнение</a:t>
            </a:r>
          </a:p>
        </p:txBody>
      </p:sp>
      <p:sp>
        <p:nvSpPr>
          <p:cNvPr id="37" name="Номер слайда 3"/>
          <p:cNvSpPr txBox="1">
            <a:spLocks noGrp="1"/>
          </p:cNvSpPr>
          <p:nvPr>
            <p:ph type="sldNum" sz="quarter" idx="4294967295"/>
          </p:nvPr>
        </p:nvSpPr>
        <p:spPr>
          <a:xfrm>
            <a:off x="10289988" y="7557125"/>
            <a:ext cx="335251" cy="286813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3484" tIns="53484" rIns="53484" bIns="53484"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30</a:t>
            </a:fld>
            <a:endParaRPr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949452" y="6127925"/>
            <a:ext cx="85450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6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Услуги </a:t>
            </a:r>
            <a:r>
              <a:rPr lang="ru-RU" sz="16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оказаны и оплачены на сумму 162 тыс. руб., что составляет 8,3% от суммы 2024г. Ведется организация работ по каналам связи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1949453" y="2937941"/>
            <a:ext cx="52250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ООО «ТВОЙ ТЕЛЕКОМ»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1947149" y="3937767"/>
            <a:ext cx="33186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4 043,80</a:t>
            </a:r>
            <a:endParaRPr lang="ru-RU" sz="28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876160" y="3654903"/>
            <a:ext cx="274235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Оплата в счет лимитов 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2023г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.-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161,8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тыс. руб., 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2024г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– 1 941,00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тыс.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руб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., 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2025г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.-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1 941,00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тыс. руб.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1944154" y="4931506"/>
            <a:ext cx="61693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Начало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:          </a:t>
            </a: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01.01.2024 г.</a:t>
            </a:r>
            <a:endParaRPr lang="ru-RU" sz="18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endParaRPr lang="ru-RU" sz="1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Завершение: </a:t>
            </a: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30.</a:t>
            </a:r>
            <a:r>
              <a:rPr lang="ru-RU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11.2024 </a:t>
            </a:r>
            <a:r>
              <a:rPr lang="ru-RU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г.</a:t>
            </a:r>
            <a:endParaRPr lang="ru-RU" sz="18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3938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-2" y="414145"/>
            <a:ext cx="10798869" cy="473148"/>
          </a:xfrm>
          <a:prstGeom prst="rect">
            <a:avLst/>
          </a:prstGeom>
          <a:noFill/>
          <a:effectLst/>
        </p:spPr>
        <p:txBody>
          <a:bodyPr wrap="square" lIns="102811" tIns="51406" rIns="102811" bIns="51406" rtlCol="0">
            <a:spAutoFit/>
          </a:bodyPr>
          <a:lstStyle/>
          <a:p>
            <a:pPr algn="ctr"/>
            <a:r>
              <a:rPr lang="ru-RU" sz="2400" b="1" dirty="0">
                <a:solidFill>
                  <a:srgbClr val="4472C4">
                    <a:lumMod val="75000"/>
                  </a:srgbClr>
                </a:solidFill>
                <a:latin typeface="Georgia" panose="02040502050405020303" pitchFamily="18" charset="0"/>
              </a:rPr>
              <a:t>Демонтаж </a:t>
            </a:r>
            <a:r>
              <a:rPr lang="ru-RU" sz="2400" b="1" dirty="0" smtClean="0">
                <a:solidFill>
                  <a:srgbClr val="4472C4">
                    <a:lumMod val="75000"/>
                  </a:srgbClr>
                </a:solidFill>
                <a:latin typeface="Georgia" panose="02040502050405020303" pitchFamily="18" charset="0"/>
              </a:rPr>
              <a:t>ограничивающих </a:t>
            </a:r>
            <a:r>
              <a:rPr lang="ru-RU" sz="2400" b="1" dirty="0">
                <a:solidFill>
                  <a:srgbClr val="4472C4">
                    <a:lumMod val="75000"/>
                  </a:srgbClr>
                </a:solidFill>
                <a:latin typeface="Georgia" panose="02040502050405020303" pitchFamily="18" charset="0"/>
              </a:rPr>
              <a:t>пешеходных ограждений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52286" y="883305"/>
            <a:ext cx="10249064" cy="249527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24" tIns="51412" rIns="102824" bIns="51412"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477723" y="7307596"/>
            <a:ext cx="6336329" cy="249527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24" tIns="51412" rIns="102824" bIns="51412" rtlCol="0" anchor="ctr"/>
          <a:lstStyle/>
          <a:p>
            <a:pPr algn="ctr"/>
            <a:endParaRPr lang="ru-RU"/>
          </a:p>
        </p:txBody>
      </p:sp>
      <p:pic>
        <p:nvPicPr>
          <p:cNvPr id="13" name="Picture 4" descr="https://www.almirastroy.ru/system/ckeditor_assets/pictures/183882/content_photo_2020-03-25_09-43-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64" y="1585238"/>
            <a:ext cx="536027" cy="53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img2.freepng.ru/20180604/hq/kisspng-russian-ruble-ruble-sign-currency-symbol-computer-rubles-5b16089b803ff6.1292986615281706515253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21" y="3715298"/>
            <a:ext cx="444911" cy="54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avatars.mds.yandex.net/i?id=2814f14b1c885bed07e99c5ab511b0a7-4250986-images-thumbs&amp;n=13&amp;exp=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64" y="2799195"/>
            <a:ext cx="509101" cy="50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avatars.mds.yandex.net/i?id=fc3919fa9461aabb67adeee502030dd4-4821567-images-thumbs&amp;n=13&amp;exp=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15" y="4897292"/>
            <a:ext cx="620110" cy="652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29390" y="2150289"/>
            <a:ext cx="1578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муниципальный 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контракт</a:t>
            </a:r>
            <a:endParaRPr lang="ru-RU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230290" y="3290366"/>
            <a:ext cx="12435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исполнитель</a:t>
            </a:r>
            <a:endParaRPr lang="ru-RU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229390" y="4255068"/>
            <a:ext cx="1911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цена контракта, </a:t>
            </a:r>
          </a:p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руб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229390" y="5501680"/>
            <a:ext cx="1722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сроки выполнения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работ</a:t>
            </a:r>
            <a:endParaRPr lang="ru-RU" sz="1400" dirty="0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153190" y="2705244"/>
            <a:ext cx="5684778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153190" y="3630352"/>
            <a:ext cx="5684778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153190" y="4778745"/>
            <a:ext cx="5684778" cy="26112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1954322" y="1728452"/>
            <a:ext cx="40468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spc="-9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№ 08423000040240000604_259977</a:t>
            </a:r>
          </a:p>
          <a:p>
            <a:pPr>
              <a:spcAft>
                <a:spcPts val="0"/>
              </a:spcAft>
            </a:pP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от 01.04.2024 г.</a:t>
            </a:r>
            <a:endParaRPr lang="ru-RU" b="1" spc="-9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2054" name="Picture 6" descr="https://e7.pngegg.com/pngimages/115/379/png-clipart-fortnite-battle-royale-product-design-drawing-marketing-task-icon-game-angl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15" y="6120057"/>
            <a:ext cx="655555" cy="6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3" name="Прямая соединительная линия 32"/>
          <p:cNvCxnSpPr/>
          <p:nvPr/>
        </p:nvCxnSpPr>
        <p:spPr>
          <a:xfrm flipV="1">
            <a:off x="153190" y="6017838"/>
            <a:ext cx="5684778" cy="26112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29389" y="6850789"/>
            <a:ext cx="12066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выполнение</a:t>
            </a:r>
          </a:p>
        </p:txBody>
      </p:sp>
      <p:sp>
        <p:nvSpPr>
          <p:cNvPr id="37" name="Номер слайда 3"/>
          <p:cNvSpPr txBox="1">
            <a:spLocks noGrp="1"/>
          </p:cNvSpPr>
          <p:nvPr>
            <p:ph type="sldNum" sz="quarter" idx="4294967295"/>
          </p:nvPr>
        </p:nvSpPr>
        <p:spPr>
          <a:xfrm>
            <a:off x="10289988" y="7557125"/>
            <a:ext cx="335251" cy="286813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3484" tIns="53484" rIns="53484" bIns="53484"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31</a:t>
            </a:fld>
            <a:endParaRPr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949453" y="2937941"/>
            <a:ext cx="52250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ИП Минеев Артем </a:t>
            </a:r>
            <a:r>
              <a:rPr lang="ru-RU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Сергеевич</a:t>
            </a:r>
            <a:endParaRPr lang="ru-RU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947149" y="3937767"/>
            <a:ext cx="33186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909 000,00</a:t>
            </a:r>
            <a:endParaRPr lang="ru-RU" sz="28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944154" y="4931506"/>
            <a:ext cx="61693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Начало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:          </a:t>
            </a: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31.05.2024 г.</a:t>
            </a:r>
            <a:endParaRPr lang="ru-RU" sz="18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endParaRPr lang="ru-RU" sz="1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Завершение: </a:t>
            </a: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15.</a:t>
            </a:r>
            <a:r>
              <a:rPr lang="ru-RU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11.2024 </a:t>
            </a:r>
            <a:r>
              <a:rPr lang="ru-RU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г.</a:t>
            </a:r>
            <a:endParaRPr lang="ru-RU" sz="18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3187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-2" y="-8943"/>
            <a:ext cx="10798869" cy="750147"/>
          </a:xfrm>
          <a:prstGeom prst="rect">
            <a:avLst/>
          </a:prstGeom>
          <a:noFill/>
          <a:effectLst/>
        </p:spPr>
        <p:txBody>
          <a:bodyPr wrap="square" lIns="102811" tIns="51406" rIns="102811" bIns="51406" rtlCol="0">
            <a:spAutoFit/>
          </a:bodyPr>
          <a:lstStyle/>
          <a:p>
            <a:pPr algn="ctr"/>
            <a:r>
              <a:rPr lang="ru-RU" sz="1400" b="1" dirty="0">
                <a:solidFill>
                  <a:srgbClr val="4472C4">
                    <a:lumMod val="75000"/>
                  </a:srgbClr>
                </a:solidFill>
                <a:latin typeface="Georgia" panose="02040502050405020303" pitchFamily="18" charset="0"/>
              </a:rPr>
              <a:t>Выполнение  проектно-изыскательских работ по устройству объекта: Линия </a:t>
            </a:r>
          </a:p>
          <a:p>
            <a:pPr algn="ctr"/>
            <a:r>
              <a:rPr lang="ru-RU" sz="1400" b="1" dirty="0">
                <a:solidFill>
                  <a:srgbClr val="4472C4">
                    <a:lumMod val="75000"/>
                  </a:srgbClr>
                </a:solidFill>
                <a:latin typeface="Georgia" panose="02040502050405020303" pitchFamily="18" charset="0"/>
              </a:rPr>
              <a:t>наружного электроосвещения, в т. ч. инженерные изыскания по: дорога вдоль Южного шоссе от </a:t>
            </a:r>
          </a:p>
          <a:p>
            <a:pPr algn="ctr"/>
            <a:r>
              <a:rPr lang="ru-RU" sz="1400" b="1" dirty="0">
                <a:solidFill>
                  <a:srgbClr val="4472C4">
                    <a:lumMod val="75000"/>
                  </a:srgbClr>
                </a:solidFill>
                <a:latin typeface="Georgia" panose="02040502050405020303" pitchFamily="18" charset="0"/>
              </a:rPr>
              <a:t>ул. Тополиной до ул. Автостроителей (нечетная сторона).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52286" y="883305"/>
            <a:ext cx="10249064" cy="249527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24" tIns="51412" rIns="102824" bIns="51412"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477723" y="7307596"/>
            <a:ext cx="6336329" cy="249527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24" tIns="51412" rIns="102824" bIns="51412" rtlCol="0" anchor="ctr"/>
          <a:lstStyle/>
          <a:p>
            <a:pPr algn="ctr"/>
            <a:endParaRPr lang="ru-RU"/>
          </a:p>
        </p:txBody>
      </p:sp>
      <p:pic>
        <p:nvPicPr>
          <p:cNvPr id="13" name="Picture 4" descr="https://www.almirastroy.ru/system/ckeditor_assets/pictures/183882/content_photo_2020-03-25_09-43-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64" y="1585238"/>
            <a:ext cx="536027" cy="53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img2.freepng.ru/20180604/hq/kisspng-russian-ruble-ruble-sign-currency-symbol-computer-rubles-5b16089b803ff6.1292986615281706515253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21" y="3715298"/>
            <a:ext cx="444911" cy="54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avatars.mds.yandex.net/i?id=2814f14b1c885bed07e99c5ab511b0a7-4250986-images-thumbs&amp;n=13&amp;exp=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64" y="2799195"/>
            <a:ext cx="509101" cy="50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avatars.mds.yandex.net/i?id=fc3919fa9461aabb67adeee502030dd4-4821567-images-thumbs&amp;n=13&amp;exp=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15" y="4897292"/>
            <a:ext cx="620110" cy="652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29390" y="2150289"/>
            <a:ext cx="1578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муниципальный 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контракт</a:t>
            </a:r>
            <a:endParaRPr lang="ru-RU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230290" y="3290366"/>
            <a:ext cx="12435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исполнитель</a:t>
            </a:r>
            <a:endParaRPr lang="ru-RU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229390" y="4255068"/>
            <a:ext cx="1911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цена контракта, </a:t>
            </a:r>
          </a:p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руб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229390" y="5501680"/>
            <a:ext cx="1722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сроки выполнения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работ</a:t>
            </a:r>
            <a:endParaRPr lang="ru-RU" sz="1400" dirty="0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153190" y="2705244"/>
            <a:ext cx="5684778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153190" y="3630352"/>
            <a:ext cx="5684778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153190" y="4778745"/>
            <a:ext cx="5684778" cy="26112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1954322" y="1728452"/>
            <a:ext cx="40468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spc="-9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№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0842300004024000060_259977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от 01.04.2024 г.</a:t>
            </a:r>
            <a:endParaRPr lang="ru-RU" b="1" spc="-9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4" name="Picture 6" descr="https://e7.pngegg.com/pngimages/115/379/png-clipart-fortnite-battle-royale-product-design-drawing-marketing-task-icon-game-angl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15" y="6120057"/>
            <a:ext cx="655555" cy="6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3" name="Прямая соединительная линия 32"/>
          <p:cNvCxnSpPr/>
          <p:nvPr/>
        </p:nvCxnSpPr>
        <p:spPr>
          <a:xfrm flipV="1">
            <a:off x="153190" y="6017838"/>
            <a:ext cx="5684778" cy="26112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29389" y="6850789"/>
            <a:ext cx="12066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выполнение</a:t>
            </a:r>
          </a:p>
        </p:txBody>
      </p:sp>
      <p:sp>
        <p:nvSpPr>
          <p:cNvPr id="37" name="Номер слайда 3"/>
          <p:cNvSpPr txBox="1">
            <a:spLocks noGrp="1"/>
          </p:cNvSpPr>
          <p:nvPr>
            <p:ph type="sldNum" sz="quarter" idx="4294967295"/>
          </p:nvPr>
        </p:nvSpPr>
        <p:spPr>
          <a:xfrm>
            <a:off x="10289988" y="7557125"/>
            <a:ext cx="335251" cy="286813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3484" tIns="53484" rIns="53484" bIns="53484"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32</a:t>
            </a:fld>
            <a:endParaRPr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949453" y="2937941"/>
            <a:ext cx="52250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ООО «</a:t>
            </a:r>
            <a:r>
              <a:rPr lang="ru-RU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СВЕТОПРОЕКТ»</a:t>
            </a:r>
            <a:endParaRPr lang="ru-RU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947149" y="3937767"/>
            <a:ext cx="33186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2 250 900</a:t>
            </a:r>
            <a:endParaRPr lang="ru-RU" sz="28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944154" y="4931506"/>
            <a:ext cx="61693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Начало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:          </a:t>
            </a: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01.04.2024 г.</a:t>
            </a:r>
            <a:endParaRPr lang="ru-RU" sz="18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endParaRPr lang="ru-RU" sz="1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Завершение: </a:t>
            </a: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15.</a:t>
            </a:r>
            <a:r>
              <a:rPr lang="ru-RU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11.2024 </a:t>
            </a:r>
            <a:r>
              <a:rPr lang="ru-RU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г.</a:t>
            </a:r>
            <a:endParaRPr lang="ru-RU" sz="18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876426" y="6398312"/>
            <a:ext cx="749617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4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Обследование и утверждение границ работ, выполнение светотехнического расчета и согласование класса объекта. </a:t>
            </a:r>
            <a:r>
              <a:rPr lang="ru-RU" sz="14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Выполнена расстановка опор на </a:t>
            </a:r>
            <a:r>
              <a:rPr lang="ru-RU" sz="1400" b="1" dirty="0" err="1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геоподоснове</a:t>
            </a:r>
            <a:r>
              <a:rPr lang="ru-RU" sz="14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 Направлено </a:t>
            </a:r>
            <a:r>
              <a:rPr lang="ru-RU" sz="14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обращение в АО "ССК" о необходимости перерасчета технологического присоединения по представленному счету </a:t>
            </a:r>
            <a:r>
              <a:rPr lang="ru-RU" sz="14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Корректировка </a:t>
            </a:r>
            <a:r>
              <a:rPr lang="ru-RU" sz="14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по результатам совместного выезда 18.06.24 г. на объект плана трассы. ТУ </a:t>
            </a:r>
            <a:r>
              <a:rPr lang="ru-RU" sz="14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получены, </a:t>
            </a:r>
            <a:r>
              <a:rPr lang="ru-RU" sz="14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договор на ТП заключен.</a:t>
            </a:r>
          </a:p>
        </p:txBody>
      </p:sp>
    </p:spTree>
    <p:extLst>
      <p:ext uri="{BB962C8B-B14F-4D97-AF65-F5344CB8AC3E}">
        <p14:creationId xmlns:p14="http://schemas.microsoft.com/office/powerpoint/2010/main" val="7199693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-2" y="-8943"/>
            <a:ext cx="10798869" cy="842480"/>
          </a:xfrm>
          <a:prstGeom prst="rect">
            <a:avLst/>
          </a:prstGeom>
          <a:noFill/>
          <a:effectLst/>
        </p:spPr>
        <p:txBody>
          <a:bodyPr wrap="square" lIns="102811" tIns="51406" rIns="102811" bIns="51406" rtlCol="0">
            <a:spAutoFit/>
          </a:bodyPr>
          <a:lstStyle/>
          <a:p>
            <a:pPr algn="ctr"/>
            <a:r>
              <a:rPr lang="ru-RU" sz="1600" b="1" dirty="0">
                <a:solidFill>
                  <a:srgbClr val="4472C4">
                    <a:lumMod val="75000"/>
                  </a:srgbClr>
                </a:solidFill>
                <a:latin typeface="Georgia" panose="02040502050405020303" pitchFamily="18" charset="0"/>
              </a:rPr>
              <a:t>Выполнение проектно-изыскательских работ по устройству объекта: Линия наружного электроосвещения, в т. ч. инженерные изыскания по Цветному бульвару от ул. Дзержинского до ул. 70 лет Октября 16 квартала Автозаводского района городского округа Тольятти.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52286" y="883305"/>
            <a:ext cx="10249064" cy="249527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24" tIns="51412" rIns="102824" bIns="51412"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473836" y="6206952"/>
            <a:ext cx="8175627" cy="86086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2824" tIns="51412" rIns="102824" bIns="51412" rtlCol="0" anchor="ctr"/>
          <a:lstStyle/>
          <a:p>
            <a:pPr lvl="0">
              <a:defRPr/>
            </a:pPr>
            <a:r>
              <a:rPr lang="ru-RU" sz="14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Выполнена </a:t>
            </a:r>
            <a:r>
              <a:rPr lang="ru-RU" sz="14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топосъемка</a:t>
            </a:r>
            <a:r>
              <a:rPr lang="ru-RU" sz="14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, </a:t>
            </a:r>
            <a:r>
              <a:rPr lang="ru-RU" sz="14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выдано </a:t>
            </a:r>
            <a:r>
              <a:rPr lang="ru-RU" sz="14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задание проектировщику, выполнены инженерно-геодезические и инженерно-геологические изыскания. </a:t>
            </a:r>
          </a:p>
        </p:txBody>
      </p:sp>
      <p:pic>
        <p:nvPicPr>
          <p:cNvPr id="13" name="Picture 4" descr="https://www.almirastroy.ru/system/ckeditor_assets/pictures/183882/content_photo_2020-03-25_09-43-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64" y="1585238"/>
            <a:ext cx="536027" cy="53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img2.freepng.ru/20180604/hq/kisspng-russian-ruble-ruble-sign-currency-symbol-computer-rubles-5b16089b803ff6.1292986615281706515253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21" y="3715298"/>
            <a:ext cx="444911" cy="54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avatars.mds.yandex.net/i?id=2814f14b1c885bed07e99c5ab511b0a7-4250986-images-thumbs&amp;n=13&amp;exp=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64" y="2799195"/>
            <a:ext cx="509101" cy="50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avatars.mds.yandex.net/i?id=fc3919fa9461aabb67adeee502030dd4-4821567-images-thumbs&amp;n=13&amp;exp=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15" y="4897292"/>
            <a:ext cx="620110" cy="652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29390" y="2150289"/>
            <a:ext cx="1578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муниципальный 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контракт</a:t>
            </a:r>
            <a:endParaRPr lang="ru-RU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230290" y="3290366"/>
            <a:ext cx="12435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исполнитель</a:t>
            </a:r>
            <a:endParaRPr lang="ru-RU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229390" y="4255068"/>
            <a:ext cx="1911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цена контракта, </a:t>
            </a:r>
          </a:p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руб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229390" y="5501680"/>
            <a:ext cx="1722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сроки выполнения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работ</a:t>
            </a:r>
            <a:endParaRPr lang="ru-RU" sz="1400" dirty="0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153190" y="2705244"/>
            <a:ext cx="5684778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153190" y="3630352"/>
            <a:ext cx="5684778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153190" y="4778745"/>
            <a:ext cx="5684778" cy="26112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1954322" y="1728452"/>
            <a:ext cx="40468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spc="-9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№</a:t>
            </a:r>
            <a:r>
              <a:rPr lang="ru-RU" b="1" spc="-9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0842300004024000070_259977</a:t>
            </a:r>
          </a:p>
          <a:p>
            <a:pPr>
              <a:spcAft>
                <a:spcPts val="0"/>
              </a:spcAft>
            </a:pP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от 03.04.2024 г.</a:t>
            </a:r>
            <a:endParaRPr lang="ru-RU" b="1" spc="-9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2054" name="Picture 6" descr="https://e7.pngegg.com/pngimages/115/379/png-clipart-fortnite-battle-royale-product-design-drawing-marketing-task-icon-game-angl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15" y="6120057"/>
            <a:ext cx="655555" cy="6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3" name="Прямая соединительная линия 32"/>
          <p:cNvCxnSpPr/>
          <p:nvPr/>
        </p:nvCxnSpPr>
        <p:spPr>
          <a:xfrm flipV="1">
            <a:off x="153190" y="6017838"/>
            <a:ext cx="5684778" cy="26112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29389" y="6850789"/>
            <a:ext cx="12066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выполнение</a:t>
            </a:r>
          </a:p>
        </p:txBody>
      </p:sp>
      <p:sp>
        <p:nvSpPr>
          <p:cNvPr id="37" name="Номер слайда 3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3484" tIns="53484" rIns="53484" bIns="53484"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rPr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33</a:t>
            </a:fld>
            <a:endParaRPr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949453" y="2937941"/>
            <a:ext cx="52250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ООО </a:t>
            </a:r>
            <a:r>
              <a:rPr lang="ru-RU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«ЛАВР»</a:t>
            </a:r>
            <a:endParaRPr lang="ru-RU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947149" y="3937767"/>
            <a:ext cx="33186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1 180 000</a:t>
            </a:r>
            <a:endParaRPr lang="ru-RU" sz="28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944154" y="4931506"/>
            <a:ext cx="61693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Начало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:          </a:t>
            </a: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03.04.2024 г.</a:t>
            </a:r>
            <a:endParaRPr lang="ru-RU" sz="18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endParaRPr lang="ru-RU" sz="1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Завершение: </a:t>
            </a: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15.</a:t>
            </a:r>
            <a:r>
              <a:rPr lang="ru-RU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11.2024 </a:t>
            </a:r>
            <a:r>
              <a:rPr lang="ru-RU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г.</a:t>
            </a:r>
            <a:endParaRPr lang="ru-RU" sz="18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52169" y="6235012"/>
            <a:ext cx="5782131" cy="8328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91203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62560" y="883305"/>
            <a:ext cx="10249064" cy="249527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24" tIns="51412" rIns="102824" bIns="51412"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487997" y="7307596"/>
            <a:ext cx="6336329" cy="249527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24" tIns="51412" rIns="102824" bIns="51412"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159024" y="11780"/>
            <a:ext cx="10483302" cy="864000"/>
          </a:xfrm>
          <a:prstGeom prst="rect">
            <a:avLst/>
          </a:prstGeom>
          <a:noFill/>
          <a:effectLst/>
        </p:spPr>
        <p:txBody>
          <a:bodyPr wrap="square" lIns="102824" tIns="51412" rIns="102824" bIns="51412" rtlCol="0" anchor="ctr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Подпрограмма</a:t>
            </a:r>
            <a:b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</a:b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«Развитие городского пассажирского транспорта»</a:t>
            </a:r>
          </a:p>
        </p:txBody>
      </p:sp>
      <p:sp>
        <p:nvSpPr>
          <p:cNvPr id="22" name="Номер слайда 3"/>
          <p:cNvSpPr txBox="1">
            <a:spLocks noGrp="1"/>
          </p:cNvSpPr>
          <p:nvPr>
            <p:ph type="sldNum" sz="quarter" idx="4294967295"/>
          </p:nvPr>
        </p:nvSpPr>
        <p:spPr>
          <a:xfrm>
            <a:off x="10289988" y="7557125"/>
            <a:ext cx="335251" cy="286813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3484" tIns="53484" rIns="53484" bIns="53484"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34</a:t>
            </a:fld>
            <a:endParaRPr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4" descr="https://www.s-otk.ru/images/scooltogliatti.jpg">
            <a:extLst>
              <a:ext uri="{FF2B5EF4-FFF2-40B4-BE49-F238E27FC236}">
                <a16:creationId xmlns:a16="http://schemas.microsoft.com/office/drawing/2014/main" id="{EECE1AD3-F6A8-4EAA-97AE-BE0F4985FC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38" y="3001728"/>
            <a:ext cx="1821343" cy="115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ttps://www.s-otk.ru/images/card-sk-new.jpg">
            <a:extLst>
              <a:ext uri="{FF2B5EF4-FFF2-40B4-BE49-F238E27FC236}">
                <a16:creationId xmlns:a16="http://schemas.microsoft.com/office/drawing/2014/main" id="{A1F7E6E3-494E-431F-B779-520CC1C974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3724" y="3001728"/>
            <a:ext cx="1821343" cy="115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https://www.s-otk.ru/images/card-betk-new.jpg">
            <a:extLst>
              <a:ext uri="{FF2B5EF4-FFF2-40B4-BE49-F238E27FC236}">
                <a16:creationId xmlns:a16="http://schemas.microsoft.com/office/drawing/2014/main" id="{305E26F8-9903-4EA0-9641-C117C6E889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38" y="4552555"/>
            <a:ext cx="1821343" cy="115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" descr="https://www.s-otk.ru/images/card-etk-new.jpg">
            <a:extLst>
              <a:ext uri="{FF2B5EF4-FFF2-40B4-BE49-F238E27FC236}">
                <a16:creationId xmlns:a16="http://schemas.microsoft.com/office/drawing/2014/main" id="{5F96A64C-8D3C-4362-B298-8DFC104403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3723" y="4552555"/>
            <a:ext cx="1821343" cy="115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92"/>
          <a:stretch/>
        </p:blipFill>
        <p:spPr>
          <a:xfrm>
            <a:off x="4676804" y="2600872"/>
            <a:ext cx="5779181" cy="3393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6950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4"/>
          <p:cNvSpPr>
            <a:spLocks noChangeArrowheads="1"/>
          </p:cNvSpPr>
          <p:nvPr/>
        </p:nvSpPr>
        <p:spPr bwMode="auto">
          <a:xfrm>
            <a:off x="195476" y="360823"/>
            <a:ext cx="10252468" cy="526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018" tIns="47509" rIns="95018" bIns="47509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Закупка автобусов в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 г.</a:t>
            </a:r>
            <a:endParaRPr lang="ru-RU" altLang="ru-RU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8" name="Picture 4" descr="Logo_or_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7099" y="124561"/>
            <a:ext cx="1384252" cy="655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1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12" y="99293"/>
            <a:ext cx="1364431" cy="683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 descr="https://bkdrf.ru/uploads/news/10_11_20/previews/sav_424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99" y="1327315"/>
            <a:ext cx="6196508" cy="4204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478750" y="5689004"/>
            <a:ext cx="9843851" cy="1495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207" tIns="54603" rIns="109207" bIns="54603">
            <a:spAutoFit/>
          </a:bodyPr>
          <a:lstStyle>
            <a:lvl1pPr indent="363538"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13030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13030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13030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13030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ru-RU" altLang="ru-RU" sz="1800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В рамках реализации федерального проекта «Общесистемные меры развития </a:t>
            </a:r>
            <a:r>
              <a:rPr lang="ru-RU" altLang="ru-RU" sz="1800" spc="-60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дорожного хозяйства» НП БКАД заключены договоры между ПАО «ГТЛК» и МП «ТПАТП №3»</a:t>
            </a:r>
            <a:r>
              <a:rPr lang="ru-RU" altLang="ru-RU" sz="1800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на поставку 50 автобусов ЛиАЗ-529267, работающих на газомоторном топливе.</a:t>
            </a:r>
          </a:p>
          <a:p>
            <a:pPr algn="just"/>
            <a:r>
              <a:rPr lang="ru-RU" altLang="ru-RU" sz="1800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Лизинговые платежи до 2025 г.</a:t>
            </a:r>
          </a:p>
          <a:p>
            <a:pPr algn="just"/>
            <a:r>
              <a:rPr lang="ru-RU" altLang="ru-RU" sz="1800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В 2020 году все автобусы поступили в городской округ Тольятти.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401375" y="1143992"/>
            <a:ext cx="4294426" cy="4449922"/>
          </a:xfrm>
          <a:prstGeom prst="rect">
            <a:avLst/>
          </a:prstGeom>
          <a:noFill/>
        </p:spPr>
        <p:txBody>
          <a:bodyPr wrap="square" lIns="109207" tIns="54603" rIns="109207" bIns="54603">
            <a:spAutoFit/>
          </a:bodyPr>
          <a:lstStyle/>
          <a:p>
            <a:pPr algn="ctr" defTabSz="11315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spc="-4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Основные характеристики автобуса ЛиАЗ-529267:</a:t>
            </a:r>
          </a:p>
          <a:p>
            <a:pPr algn="ctr" defTabSz="113157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92075" algn="just" defTabSz="113157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300" spc="-3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вид топлива: компримированный природный газ (метан);</a:t>
            </a:r>
          </a:p>
          <a:p>
            <a:pPr marL="92075" algn="just" defTabSz="113157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300" spc="-3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экологический класс: ЕВРО-5;</a:t>
            </a:r>
          </a:p>
          <a:p>
            <a:pPr marL="92075" algn="just" defTabSz="113157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300" spc="-3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300" spc="-3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пассажировместимость</a:t>
            </a:r>
            <a:r>
              <a:rPr lang="ru-RU" sz="1300" spc="-3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, чел.: 108;</a:t>
            </a:r>
          </a:p>
          <a:p>
            <a:pPr marL="92075" algn="just" defTabSz="113157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300" spc="-3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число мест для сидения: 28.</a:t>
            </a:r>
          </a:p>
          <a:p>
            <a:pPr marL="536575" algn="just" defTabSz="113157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88900" algn="just" defTabSz="11315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Дополнительное оборудование:</a:t>
            </a:r>
          </a:p>
          <a:p>
            <a:pPr marL="88900" algn="just" defTabSz="113157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3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300" spc="-5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система информирования пассажиров (визуальная и звуковая);</a:t>
            </a:r>
          </a:p>
          <a:p>
            <a:pPr marL="88900" algn="just" defTabSz="113157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3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спутниковая навигационная система;</a:t>
            </a:r>
          </a:p>
          <a:p>
            <a:pPr marL="88900" algn="just" defTabSz="113157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3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система видеонаблюдения;</a:t>
            </a:r>
          </a:p>
          <a:p>
            <a:pPr marL="88900" algn="just" defTabSz="113157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3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300" spc="-6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система контроля и поддержания работоспособности водителя.</a:t>
            </a:r>
          </a:p>
          <a:p>
            <a:pPr marL="363538" algn="just" defTabSz="113157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88900" algn="just" defTabSz="11315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spc="-5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Специализированное оборудование для маломобильных пассажиров:</a:t>
            </a:r>
          </a:p>
          <a:p>
            <a:pPr marL="88900" algn="just" defTabSz="113157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3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низкий уровень пола;</a:t>
            </a:r>
          </a:p>
          <a:p>
            <a:pPr marL="88900" algn="just" defTabSz="113157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3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откидная аппарель;</a:t>
            </a:r>
          </a:p>
          <a:p>
            <a:pPr marL="88900" algn="just" defTabSz="113157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3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место и средства для крепления инвалидной коляски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52286" y="883305"/>
            <a:ext cx="10249064" cy="249527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24" tIns="51412" rIns="102824" bIns="51412" rtlCol="0" anchor="ctr"/>
          <a:lstStyle/>
          <a:p>
            <a:pPr algn="ctr"/>
            <a:endParaRPr lang="ru-RU"/>
          </a:p>
        </p:txBody>
      </p:sp>
      <p:sp>
        <p:nvSpPr>
          <p:cNvPr id="9" name="Номер слайда 3"/>
          <p:cNvSpPr txBox="1">
            <a:spLocks noGrp="1"/>
          </p:cNvSpPr>
          <p:nvPr>
            <p:ph type="sldNum" sz="quarter" idx="4294967295"/>
          </p:nvPr>
        </p:nvSpPr>
        <p:spPr>
          <a:xfrm>
            <a:off x="10289988" y="7557125"/>
            <a:ext cx="335251" cy="286813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3484" tIns="53484" rIns="53484" bIns="53484"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35</a:t>
            </a:fld>
            <a:endParaRPr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487997" y="7307596"/>
            <a:ext cx="6336329" cy="249527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24" tIns="51412" rIns="102824" bIns="51412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33549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4"/>
          <p:cNvSpPr>
            <a:spLocks noChangeArrowheads="1"/>
          </p:cNvSpPr>
          <p:nvPr/>
        </p:nvSpPr>
        <p:spPr bwMode="auto">
          <a:xfrm>
            <a:off x="195476" y="360823"/>
            <a:ext cx="10252468" cy="526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018" tIns="47509" rIns="95018" bIns="47509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Закупка автобусов в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 г.</a:t>
            </a:r>
            <a:endParaRPr lang="ru-RU" altLang="ru-RU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478750" y="5689004"/>
            <a:ext cx="9843851" cy="1495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207" tIns="54603" rIns="109207" bIns="54603">
            <a:spAutoFit/>
          </a:bodyPr>
          <a:lstStyle>
            <a:lvl1pPr indent="363538"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13030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13030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13030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13030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ru-RU" altLang="ru-RU" sz="1800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З</a:t>
            </a:r>
            <a:r>
              <a:rPr lang="ru-RU" altLang="ru-RU" sz="1800" spc="-60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аключен муниципальный контракт между администрацией г.о. Тольятти и АО  «Сбербанк  Лизинг» </a:t>
            </a:r>
            <a:r>
              <a:rPr lang="ru-RU" altLang="ru-RU" sz="1800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на оказание услуг по финансовой аренде (лизингу) автобусов, работающих на дизельном топливе в количестве 19 ед.</a:t>
            </a:r>
          </a:p>
          <a:p>
            <a:pPr algn="just"/>
            <a:r>
              <a:rPr lang="ru-RU" altLang="ru-RU" sz="1800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Лизинговые платежи до 2028 г</a:t>
            </a:r>
            <a:r>
              <a:rPr lang="ru-RU" altLang="ru-RU" sz="1800" dirty="0" smtClean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ru-RU" altLang="ru-RU" sz="1800" dirty="0" smtClean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Все </a:t>
            </a:r>
            <a:r>
              <a:rPr lang="ru-RU" altLang="ru-RU" sz="1800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автобусы поступили в городской округ Тольятти</a:t>
            </a:r>
            <a:r>
              <a:rPr lang="ru-RU" altLang="ru-RU" sz="1800" dirty="0" smtClean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.</a:t>
            </a:r>
            <a:endParaRPr lang="ru-RU" altLang="ru-RU" sz="1800" dirty="0"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401375" y="1143992"/>
            <a:ext cx="4294426" cy="3865147"/>
          </a:xfrm>
          <a:prstGeom prst="rect">
            <a:avLst/>
          </a:prstGeom>
          <a:noFill/>
        </p:spPr>
        <p:txBody>
          <a:bodyPr wrap="square" lIns="109207" tIns="54603" rIns="109207" bIns="54603">
            <a:spAutoFit/>
          </a:bodyPr>
          <a:lstStyle/>
          <a:p>
            <a:pPr algn="ctr" defTabSz="11315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spc="-4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Основные характеристики автобуса  </a:t>
            </a:r>
            <a:r>
              <a:rPr lang="ru-RU" sz="13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МАЗ-203047:</a:t>
            </a:r>
          </a:p>
          <a:p>
            <a:pPr algn="ctr" defTabSz="113157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92075" algn="just" defTabSz="113157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300" spc="-3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вид топлива: дизель;</a:t>
            </a:r>
          </a:p>
          <a:p>
            <a:pPr marL="92075" algn="just" defTabSz="113157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300" spc="-3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экологический класс: ЕВРО-5;</a:t>
            </a:r>
          </a:p>
          <a:p>
            <a:pPr marL="92075" algn="just" defTabSz="113157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300" spc="-3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300" spc="-3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пассажировместимость</a:t>
            </a:r>
            <a:r>
              <a:rPr lang="ru-RU" sz="1300" spc="-3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, чел.: 89;</a:t>
            </a:r>
          </a:p>
          <a:p>
            <a:pPr marL="92075" algn="just" defTabSz="113157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300" spc="-3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число мест для сидения: 26.</a:t>
            </a:r>
          </a:p>
          <a:p>
            <a:pPr marL="536575" algn="just" defTabSz="113157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88900" algn="just" defTabSz="11315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Дополнительное оборудование:</a:t>
            </a:r>
          </a:p>
          <a:p>
            <a:pPr marL="88900" algn="just" defTabSz="113157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3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300" spc="-5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система информирования пассажиров (визуальная и звуковая);</a:t>
            </a:r>
          </a:p>
          <a:p>
            <a:pPr marL="88900" algn="just" defTabSz="113157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3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спутниковая навигационная система;</a:t>
            </a:r>
          </a:p>
          <a:p>
            <a:pPr marL="88900" algn="just" defTabSz="113157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3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система видеонаблюдения.</a:t>
            </a:r>
          </a:p>
          <a:p>
            <a:pPr marL="363538" algn="just" defTabSz="113157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88900" algn="just" defTabSz="11315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spc="-5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Специализированное оборудование для маломобильных пассажиров:</a:t>
            </a:r>
          </a:p>
          <a:p>
            <a:pPr marL="88900" algn="just" defTabSz="113157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3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низкий уровень пола;</a:t>
            </a:r>
          </a:p>
          <a:p>
            <a:pPr marL="88900" algn="just" defTabSz="113157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3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откидная аппарель;</a:t>
            </a:r>
          </a:p>
          <a:p>
            <a:pPr marL="88900" algn="just" defTabSz="113157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3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место и средства для крепления инвалидной коляски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52286" y="883305"/>
            <a:ext cx="10249064" cy="249527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24" tIns="51412" rIns="102824" bIns="51412" rtlCol="0" anchor="ctr"/>
          <a:lstStyle/>
          <a:p>
            <a:pPr algn="ctr"/>
            <a:endParaRPr lang="ru-RU"/>
          </a:p>
        </p:txBody>
      </p:sp>
      <p:sp>
        <p:nvSpPr>
          <p:cNvPr id="9" name="Номер слайда 3"/>
          <p:cNvSpPr txBox="1">
            <a:spLocks noGrp="1"/>
          </p:cNvSpPr>
          <p:nvPr>
            <p:ph type="sldNum" sz="quarter" idx="4294967295"/>
          </p:nvPr>
        </p:nvSpPr>
        <p:spPr>
          <a:xfrm>
            <a:off x="10289988" y="7557125"/>
            <a:ext cx="335251" cy="286813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3484" tIns="53484" rIns="53484" bIns="53484"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36</a:t>
            </a:fld>
            <a:endParaRPr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487997" y="7307596"/>
            <a:ext cx="6336329" cy="249527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24" tIns="51412" rIns="102824" bIns="51412"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s://bloknot-samara.ru/upload/sotbit.htmleditoraddition/cd3/kule1q4iaub3dlljwuprpnr9o6aty26c/maz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5" b="277"/>
          <a:stretch/>
        </p:blipFill>
        <p:spPr bwMode="auto">
          <a:xfrm>
            <a:off x="297075" y="1331127"/>
            <a:ext cx="6104300" cy="4155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98620" y="5286338"/>
            <a:ext cx="214429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dirty="0">
                <a:latin typeface="Arial" panose="020B0604020202020204" pitchFamily="34" charset="0"/>
                <a:cs typeface="Arial" panose="020B0604020202020204" pitchFamily="34" charset="0"/>
              </a:rPr>
              <a:t>Фото: Dhanny, проект "Автобусный транспорт"</a:t>
            </a:r>
          </a:p>
        </p:txBody>
      </p:sp>
    </p:spTree>
    <p:extLst>
      <p:ext uri="{BB962C8B-B14F-4D97-AF65-F5344CB8AC3E}">
        <p14:creationId xmlns:p14="http://schemas.microsoft.com/office/powerpoint/2010/main" val="3295966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4"/>
          <p:cNvSpPr>
            <a:spLocks noChangeArrowheads="1"/>
          </p:cNvSpPr>
          <p:nvPr/>
        </p:nvSpPr>
        <p:spPr bwMode="auto">
          <a:xfrm>
            <a:off x="195476" y="360823"/>
            <a:ext cx="10252468" cy="526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018" tIns="47509" rIns="95018" bIns="47509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Закупка автобусов в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г.</a:t>
            </a:r>
            <a:endParaRPr lang="ru-RU" altLang="ru-RU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478750" y="5689004"/>
            <a:ext cx="9843851" cy="387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207" tIns="54603" rIns="109207" bIns="54603">
            <a:spAutoFit/>
          </a:bodyPr>
          <a:lstStyle>
            <a:lvl1pPr indent="363538"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13030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13030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13030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13030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ru-RU" altLang="ru-RU" sz="1800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Произведена поставка 14 автобусов </a:t>
            </a:r>
            <a:r>
              <a:rPr lang="ru-RU" altLang="ru-RU" sz="1800" dirty="0" smtClean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ЛиАЗ-529265. </a:t>
            </a:r>
            <a:endParaRPr lang="ru-RU" altLang="ru-RU" sz="1800" dirty="0"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401375" y="1143992"/>
            <a:ext cx="4294426" cy="4496088"/>
          </a:xfrm>
          <a:prstGeom prst="rect">
            <a:avLst/>
          </a:prstGeom>
          <a:noFill/>
        </p:spPr>
        <p:txBody>
          <a:bodyPr wrap="square" lIns="109207" tIns="54603" rIns="109207" bIns="54603">
            <a:spAutoFit/>
          </a:bodyPr>
          <a:lstStyle/>
          <a:p>
            <a:pPr algn="ctr" defTabSz="11315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spc="-4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Основные характеристики автобуса  </a:t>
            </a:r>
            <a:r>
              <a:rPr lang="ru-RU" sz="13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ЛиАЗ-529265:</a:t>
            </a:r>
            <a:endParaRPr lang="ru-RU" sz="13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ctr" defTabSz="113157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92075" algn="just" defTabSz="113157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300" spc="-3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вид топлива: дизель;</a:t>
            </a:r>
          </a:p>
          <a:p>
            <a:pPr marL="92075" algn="just" defTabSz="113157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300" spc="-3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экологический класс: ЕВРО-5;</a:t>
            </a:r>
          </a:p>
          <a:p>
            <a:pPr marL="92075" algn="just" defTabSz="113157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300" spc="-3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300" spc="-3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пассажировместимость</a:t>
            </a:r>
            <a:r>
              <a:rPr lang="ru-RU" sz="1300" spc="-3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, чел.: </a:t>
            </a:r>
            <a:r>
              <a:rPr lang="ru-RU" sz="1300" spc="-3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114;</a:t>
            </a:r>
            <a:endParaRPr lang="ru-RU" sz="1300" spc="-3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92075" algn="just" defTabSz="113157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300" spc="-3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число мест для сидения: </a:t>
            </a:r>
            <a:r>
              <a:rPr lang="ru-RU" sz="1300" spc="-3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28.</a:t>
            </a:r>
            <a:endParaRPr lang="ru-RU" sz="1300" spc="-3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536575" algn="just" defTabSz="113157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88900" algn="just" defTabSz="11315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Дополнительное оборудование:</a:t>
            </a:r>
          </a:p>
          <a:p>
            <a:pPr marL="88900" algn="just" defTabSz="113157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3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300" spc="-5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система информирования пассажиров (визуальная и звуковая);</a:t>
            </a:r>
          </a:p>
          <a:p>
            <a:pPr marL="88900" algn="just" defTabSz="113157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3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спутниковая навигационная система;</a:t>
            </a:r>
          </a:p>
          <a:p>
            <a:pPr marL="88900" algn="just" defTabSz="113157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3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система </a:t>
            </a:r>
            <a:r>
              <a:rPr lang="ru-RU" sz="13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видеонаблюдения;</a:t>
            </a:r>
          </a:p>
          <a:p>
            <a:pPr marL="88900" algn="just" defTabSz="113157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3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3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система кондиционирования</a:t>
            </a:r>
            <a:endParaRPr lang="ru-RU" sz="13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363538" algn="just" defTabSz="113157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88900" defTabSz="11315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spc="-5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Специализированное оборудование для маломобильных пассажиров:</a:t>
            </a:r>
          </a:p>
          <a:p>
            <a:pPr marL="88900" algn="just" defTabSz="113157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3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низкий уровень пола;</a:t>
            </a:r>
          </a:p>
          <a:p>
            <a:pPr marL="88900" algn="just" defTabSz="113157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3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откидная аппарель;</a:t>
            </a:r>
          </a:p>
          <a:p>
            <a:pPr marL="88900" algn="just" defTabSz="113157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3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место и средства для крепления инвалидной </a:t>
            </a:r>
            <a:r>
              <a:rPr lang="ru-RU" sz="13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коляски;</a:t>
            </a:r>
          </a:p>
          <a:p>
            <a:pPr marL="88900" algn="just" defTabSz="113157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dirty="0" smtClean="0"/>
              <a:t>понижение </a:t>
            </a:r>
            <a:r>
              <a:rPr lang="ru-RU" sz="1400" dirty="0"/>
              <a:t>уровня пола со стороны посадки пассажиров (функцией «</a:t>
            </a:r>
            <a:r>
              <a:rPr lang="ru-RU" sz="1400" dirty="0" err="1"/>
              <a:t>книлинга</a:t>
            </a:r>
            <a:r>
              <a:rPr lang="ru-RU" sz="1400" dirty="0"/>
              <a:t>»)</a:t>
            </a:r>
            <a:endParaRPr lang="ru-RU" sz="13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2286" y="883305"/>
            <a:ext cx="10249064" cy="249527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24" tIns="51412" rIns="102824" bIns="51412" rtlCol="0" anchor="ctr"/>
          <a:lstStyle/>
          <a:p>
            <a:pPr algn="ctr"/>
            <a:endParaRPr lang="ru-RU"/>
          </a:p>
        </p:txBody>
      </p:sp>
      <p:sp>
        <p:nvSpPr>
          <p:cNvPr id="9" name="Номер слайда 3"/>
          <p:cNvSpPr txBox="1">
            <a:spLocks noGrp="1"/>
          </p:cNvSpPr>
          <p:nvPr>
            <p:ph type="sldNum" sz="quarter" idx="4294967295"/>
          </p:nvPr>
        </p:nvSpPr>
        <p:spPr>
          <a:xfrm>
            <a:off x="10289988" y="7557125"/>
            <a:ext cx="335251" cy="286813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3484" tIns="53484" rIns="53484" bIns="53484"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37</a:t>
            </a:fld>
            <a:endParaRPr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487997" y="7307596"/>
            <a:ext cx="6336329" cy="249527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24" tIns="51412" rIns="102824" bIns="51412"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antonenko.vv\Desktop\Новая папка\IMG-20240327-WA001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67"/>
          <a:stretch/>
        </p:blipFill>
        <p:spPr bwMode="auto">
          <a:xfrm>
            <a:off x="478750" y="1304372"/>
            <a:ext cx="5534026" cy="4316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26727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4"/>
          <p:cNvSpPr>
            <a:spLocks noChangeArrowheads="1"/>
          </p:cNvSpPr>
          <p:nvPr/>
        </p:nvSpPr>
        <p:spPr bwMode="auto">
          <a:xfrm>
            <a:off x="0" y="384721"/>
            <a:ext cx="10801275" cy="526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018" tIns="47509" rIns="95018" bIns="47509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Открытые конкурсы в электронной форме по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-ФЗ</a:t>
            </a:r>
            <a:endParaRPr lang="ru-RU" altLang="ru-RU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65680" y="1063978"/>
            <a:ext cx="9361041" cy="571937"/>
          </a:xfrm>
          <a:prstGeom prst="rect">
            <a:avLst/>
          </a:prstGeom>
          <a:noFill/>
        </p:spPr>
        <p:txBody>
          <a:bodyPr wrap="square" lIns="109207" tIns="54603" rIns="109207" bIns="54603">
            <a:spAutoFit/>
          </a:bodyPr>
          <a:lstStyle/>
          <a:p>
            <a:pPr algn="r" defTabSz="11315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spc="-2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Выполнение работ, связанных с осуществлением регулярных перевозок пассажиров и багажа городским автомобильным транспортом по муниципальным маршрутам городского округа Тольятти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057825" y="5524986"/>
            <a:ext cx="936774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500" spc="-20" dirty="0">
                <a:latin typeface="Arial" panose="020B0604020202020204" pitchFamily="34" charset="0"/>
                <a:cs typeface="Arial" panose="020B0604020202020204" pitchFamily="34" charset="0"/>
              </a:rPr>
              <a:t>Выполнение работ, связанных с осуществлением регулярных перевозок пассажиров и багажа городским наземным электрическим транспортом по муниципальным маршрутам городского округа Тольятти </a:t>
            </a:r>
          </a:p>
        </p:txBody>
      </p:sp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115" y="5328964"/>
            <a:ext cx="741701" cy="809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60115" y="6128197"/>
            <a:ext cx="712886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Маршруты </a:t>
            </a:r>
            <a:r>
              <a:rPr lang="ru-RU" sz="1300" b="1" dirty="0">
                <a:latin typeface="Arial" panose="020B0604020202020204" pitchFamily="34" charset="0"/>
                <a:cs typeface="Arial" panose="020B0604020202020204" pitchFamily="34" charset="0"/>
              </a:rPr>
              <a:t>№№ 1, 2, 4, 7, 13, 14, 18, 21, 22</a:t>
            </a:r>
          </a:p>
          <a:p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НМЦК: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258 132 186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руб.,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25 коп</a:t>
            </a:r>
            <a:r>
              <a:rPr lang="ru-RU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Победитель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300" b="1" dirty="0">
                <a:latin typeface="Arial" panose="020B0604020202020204" pitchFamily="34" charset="0"/>
                <a:cs typeface="Arial" panose="020B0604020202020204" pitchFamily="34" charset="0"/>
              </a:rPr>
              <a:t>МП «ТТУ»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Муниципальный контракт заключен: </a:t>
            </a:r>
            <a:r>
              <a:rPr lang="ru-RU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22.05.2023 </a:t>
            </a:r>
            <a:r>
              <a:rPr lang="ru-RU" sz="1300" b="1" dirty="0"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</a:p>
          <a:p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Выполнение работ: </a:t>
            </a:r>
            <a:r>
              <a:rPr lang="ru-RU" sz="1300" b="1" dirty="0"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01.06.2024 </a:t>
            </a:r>
            <a:r>
              <a:rPr lang="ru-RU" sz="1300" b="1" dirty="0">
                <a:latin typeface="Arial" panose="020B0604020202020204" pitchFamily="34" charset="0"/>
                <a:cs typeface="Arial" panose="020B0604020202020204" pitchFamily="34" charset="0"/>
              </a:rPr>
              <a:t>г. по </a:t>
            </a:r>
            <a:r>
              <a:rPr lang="ru-RU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30.11.2025 </a:t>
            </a:r>
            <a:r>
              <a:rPr lang="ru-RU" sz="1300" b="1" dirty="0"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60114" y="1686148"/>
            <a:ext cx="507757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Маршруты </a:t>
            </a:r>
            <a:r>
              <a:rPr lang="ru-RU" sz="1300" b="1" dirty="0">
                <a:latin typeface="Arial" panose="020B0604020202020204" pitchFamily="34" charset="0"/>
                <a:cs typeface="Arial" panose="020B0604020202020204" pitchFamily="34" charset="0"/>
              </a:rPr>
              <a:t>№№ 2, 6, 8, 9, 13, 14в, 16в, 17, 18в, 20, 21в, 23в, 24в, 28в, 36в, 38в, 40, 41, 42, 46, 52, 62, 72в, 73, 84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НМЦК: </a:t>
            </a:r>
            <a:r>
              <a:rPr lang="ru-RU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349 329 999 руб. 90  коп.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Победитель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300" b="1" dirty="0">
                <a:latin typeface="Arial" panose="020B0604020202020204" pitchFamily="34" charset="0"/>
                <a:cs typeface="Arial" panose="020B0604020202020204" pitchFamily="34" charset="0"/>
              </a:rPr>
              <a:t>МП «ТПАТП № 3»</a:t>
            </a:r>
          </a:p>
          <a:p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Муниципальный контракт заключен: </a:t>
            </a:r>
            <a:r>
              <a:rPr lang="ru-RU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22.05.2023 </a:t>
            </a:r>
            <a:r>
              <a:rPr lang="ru-RU" sz="1300" b="1" dirty="0"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</a:p>
          <a:p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Выполнение работ: </a:t>
            </a:r>
            <a:r>
              <a:rPr lang="ru-RU" sz="1300" b="1" dirty="0"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01.06.2023 </a:t>
            </a:r>
            <a:r>
              <a:rPr lang="ru-RU" sz="1300" b="1" dirty="0">
                <a:latin typeface="Arial" panose="020B0604020202020204" pitchFamily="34" charset="0"/>
                <a:cs typeface="Arial" panose="020B0604020202020204" pitchFamily="34" charset="0"/>
              </a:rPr>
              <a:t>г. по </a:t>
            </a:r>
            <a:r>
              <a:rPr lang="ru-RU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30.11.2025 </a:t>
            </a:r>
            <a:r>
              <a:rPr lang="ru-RU" sz="1300" b="1" dirty="0"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436722" y="1686148"/>
            <a:ext cx="5292545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Маршруты </a:t>
            </a:r>
            <a:r>
              <a:rPr lang="ru-RU" sz="1300" b="1" dirty="0">
                <a:latin typeface="Arial" panose="020B0604020202020204" pitchFamily="34" charset="0"/>
                <a:cs typeface="Arial" panose="020B0604020202020204" pitchFamily="34" charset="0"/>
              </a:rPr>
              <a:t>№№ 25д, 42д, 56д, 252 А, 252 М, 252 Р, 252 Ю, 252 Я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 (сезонные маршруты работают в период апрель – октябрь) </a:t>
            </a:r>
          </a:p>
          <a:p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НМЦК: </a:t>
            </a:r>
            <a:r>
              <a:rPr lang="ru-RU" sz="1300" b="1" dirty="0">
                <a:latin typeface="Arial" panose="020B0604020202020204" pitchFamily="34" charset="0"/>
                <a:cs typeface="Arial" panose="020B0604020202020204" pitchFamily="34" charset="0"/>
              </a:rPr>
              <a:t>57 530 </a:t>
            </a:r>
            <a:r>
              <a:rPr lang="ru-RU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769 </a:t>
            </a:r>
            <a:r>
              <a:rPr lang="ru-RU" sz="1300" b="1" dirty="0">
                <a:latin typeface="Arial" panose="020B0604020202020204" pitchFamily="34" charset="0"/>
                <a:cs typeface="Arial" panose="020B0604020202020204" pitchFamily="34" charset="0"/>
              </a:rPr>
              <a:t>руб. </a:t>
            </a:r>
            <a:r>
              <a:rPr lang="ru-RU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12 коп.</a:t>
            </a:r>
          </a:p>
          <a:p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Победитель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300" b="1" dirty="0">
                <a:latin typeface="Arial" panose="020B0604020202020204" pitchFamily="34" charset="0"/>
                <a:cs typeface="Arial" panose="020B0604020202020204" pitchFamily="34" charset="0"/>
              </a:rPr>
              <a:t>МП «ТПАТП № 3»</a:t>
            </a:r>
          </a:p>
          <a:p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Муниципальный контракт заключен: </a:t>
            </a:r>
            <a:r>
              <a:rPr lang="ru-RU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19.04.2024 </a:t>
            </a:r>
            <a:r>
              <a:rPr lang="ru-RU" sz="1300" b="1" dirty="0"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Выполнение работ: </a:t>
            </a:r>
            <a:r>
              <a:rPr lang="ru-RU" sz="1300" b="1" dirty="0">
                <a:latin typeface="Arial" panose="020B0604020202020204" pitchFamily="34" charset="0"/>
                <a:cs typeface="Arial" panose="020B0604020202020204" pitchFamily="34" charset="0"/>
              </a:rPr>
              <a:t>с 20.04.2024 г. по 30.11.2026 г</a:t>
            </a:r>
            <a:r>
              <a:rPr lang="ru-RU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0115" y="3541816"/>
            <a:ext cx="504401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Маршруты </a:t>
            </a:r>
            <a:r>
              <a:rPr lang="ru-RU" sz="1300" b="1" dirty="0">
                <a:latin typeface="Arial" panose="020B0604020202020204" pitchFamily="34" charset="0"/>
                <a:cs typeface="Arial" panose="020B0604020202020204" pitchFamily="34" charset="0"/>
              </a:rPr>
              <a:t>№№ 55к, 62к, 66к, 67к, 84к, 87к 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(работают в дни поминовения усопших (Пасха, Радоница, Троицкая суббота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НМЦК: </a:t>
            </a:r>
            <a:r>
              <a:rPr lang="ru-RU" sz="1300" b="1" dirty="0">
                <a:latin typeface="Arial" panose="020B0604020202020204" pitchFamily="34" charset="0"/>
                <a:cs typeface="Arial" panose="020B0604020202020204" pitchFamily="34" charset="0"/>
              </a:rPr>
              <a:t>17 893 </a:t>
            </a:r>
            <a:r>
              <a:rPr lang="ru-RU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280 руб. 77  </a:t>
            </a:r>
            <a:r>
              <a:rPr lang="ru-RU" sz="1300" b="1" dirty="0">
                <a:latin typeface="Arial" panose="020B0604020202020204" pitchFamily="34" charset="0"/>
                <a:cs typeface="Arial" panose="020B0604020202020204" pitchFamily="34" charset="0"/>
              </a:rPr>
              <a:t>коп., </a:t>
            </a:r>
          </a:p>
          <a:p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Победитель: </a:t>
            </a:r>
            <a:r>
              <a:rPr lang="ru-RU" sz="1300" b="1" dirty="0">
                <a:latin typeface="Arial" panose="020B0604020202020204" pitchFamily="34" charset="0"/>
                <a:cs typeface="Arial" panose="020B0604020202020204" pitchFamily="34" charset="0"/>
              </a:rPr>
              <a:t>МП «ТПАТП № 3»</a:t>
            </a:r>
          </a:p>
          <a:p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Муниципальный контракт заключен: </a:t>
            </a:r>
            <a:r>
              <a:rPr lang="ru-RU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19.04.2024 </a:t>
            </a:r>
            <a:r>
              <a:rPr lang="ru-RU" sz="1300" b="1" dirty="0"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</a:p>
          <a:p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Выполнение работ: </a:t>
            </a:r>
            <a:r>
              <a:rPr lang="ru-RU" sz="1300" b="1" dirty="0"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05.05.2024 </a:t>
            </a:r>
            <a:r>
              <a:rPr lang="ru-RU" sz="1300" b="1" dirty="0">
                <a:latin typeface="Arial" panose="020B0604020202020204" pitchFamily="34" charset="0"/>
                <a:cs typeface="Arial" panose="020B0604020202020204" pitchFamily="34" charset="0"/>
              </a:rPr>
              <a:t>г. по </a:t>
            </a:r>
            <a:r>
              <a:rPr lang="ru-RU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30.11.2026 </a:t>
            </a:r>
            <a:r>
              <a:rPr lang="ru-RU" sz="1300" b="1" dirty="0"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246507" y="5400973"/>
            <a:ext cx="9554768" cy="124013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6860" tIns="53429" rIns="106860" bIns="53429"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52286" y="883305"/>
            <a:ext cx="10249064" cy="249527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24" tIns="51412" rIns="102824" bIns="51412" rtlCol="0" anchor="ctr"/>
          <a:lstStyle/>
          <a:p>
            <a:pPr algn="ctr"/>
            <a:endParaRPr lang="ru-RU"/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95" y="977396"/>
            <a:ext cx="712380" cy="6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Номер слайда 3"/>
          <p:cNvSpPr txBox="1">
            <a:spLocks noGrp="1"/>
          </p:cNvSpPr>
          <p:nvPr>
            <p:ph type="sldNum" sz="quarter" idx="4294967295"/>
          </p:nvPr>
        </p:nvSpPr>
        <p:spPr>
          <a:xfrm>
            <a:off x="10289988" y="7557125"/>
            <a:ext cx="335251" cy="286813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3484" tIns="53484" rIns="53484" bIns="53484"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38</a:t>
            </a:fld>
            <a:endParaRPr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6162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ntonenko.vv\Desktop\Рисунок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91" y="1261529"/>
            <a:ext cx="6552803" cy="6295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4"/>
          <p:cNvSpPr>
            <a:spLocks noChangeArrowheads="1"/>
          </p:cNvSpPr>
          <p:nvPr/>
        </p:nvSpPr>
        <p:spPr bwMode="auto">
          <a:xfrm>
            <a:off x="146852" y="423280"/>
            <a:ext cx="10252468" cy="46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9816" tIns="44908" rIns="89816" bIns="4490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Дачные перевозки</a:t>
            </a:r>
            <a:endParaRPr lang="ru-RU" altLang="ru-RU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8323506" y="1508108"/>
            <a:ext cx="1902824" cy="1072359"/>
          </a:xfrm>
          <a:prstGeom prst="rect">
            <a:avLst/>
          </a:prstGeom>
        </p:spPr>
        <p:txBody>
          <a:bodyPr wrap="square" lIns="132348" tIns="66174" rIns="132348" bIns="66174">
            <a:spAutoFit/>
          </a:bodyPr>
          <a:lstStyle/>
          <a:p>
            <a:pPr algn="ctr"/>
            <a:r>
              <a:rPr lang="ru-RU" sz="4200" b="1" dirty="0"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</a:p>
          <a:p>
            <a:pPr algn="ctr"/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маршрутов</a:t>
            </a:r>
            <a:endParaRPr lang="ru-RU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8063121" y="4413771"/>
            <a:ext cx="2423594" cy="869762"/>
          </a:xfrm>
          <a:prstGeom prst="rect">
            <a:avLst/>
          </a:prstGeom>
        </p:spPr>
        <p:txBody>
          <a:bodyPr wrap="square" lIns="106972" tIns="53485" rIns="106972" bIns="53485">
            <a:spAutoFit/>
          </a:bodyPr>
          <a:lstStyle/>
          <a:p>
            <a:pPr algn="ctr" defTabSz="572005">
              <a:lnSpc>
                <a:spcPct val="90000"/>
              </a:lnSpc>
              <a:spcBef>
                <a:spcPct val="0"/>
              </a:spcBef>
            </a:pPr>
            <a:r>
              <a:rPr lang="ru-RU" sz="37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413</a:t>
            </a:r>
            <a:r>
              <a:rPr lang="ru-RU" sz="28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37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000</a:t>
            </a:r>
            <a:r>
              <a:rPr lang="ru-RU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endParaRPr lang="ru-RU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ctr" defTabSz="572005">
              <a:lnSpc>
                <a:spcPct val="90000"/>
              </a:lnSpc>
              <a:spcBef>
                <a:spcPct val="0"/>
              </a:spcBef>
            </a:pPr>
            <a:r>
              <a:rPr lang="ru-RU" sz="18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пасс. в год</a:t>
            </a:r>
            <a:endParaRPr lang="en-US" sz="18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552286" y="883305"/>
            <a:ext cx="10249064" cy="249528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189" tIns="49595" rIns="99189" bIns="49595" rtlCol="0" anchor="ctr"/>
          <a:lstStyle/>
          <a:p>
            <a:pPr algn="ctr" defTabSz="991897"/>
            <a:endParaRPr lang="ru-RU" sz="1900" dirty="0">
              <a:solidFill>
                <a:prstClr val="white"/>
              </a:solidFill>
            </a:endParaRPr>
          </a:p>
        </p:txBody>
      </p:sp>
      <p:sp>
        <p:nvSpPr>
          <p:cNvPr id="25" name="Номер слайда 3"/>
          <p:cNvSpPr txBox="1">
            <a:spLocks noGrp="1"/>
          </p:cNvSpPr>
          <p:nvPr>
            <p:ph type="sldNum" sz="quarter" idx="4294967295"/>
          </p:nvPr>
        </p:nvSpPr>
        <p:spPr>
          <a:xfrm>
            <a:off x="10289988" y="7557125"/>
            <a:ext cx="335251" cy="286813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3484" tIns="53484" rIns="53484" bIns="53484"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39</a:t>
            </a:fld>
            <a:endParaRPr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5740913" y="6019817"/>
            <a:ext cx="4964964" cy="1216010"/>
          </a:xfrm>
          <a:prstGeom prst="rect">
            <a:avLst/>
          </a:prstGeom>
        </p:spPr>
        <p:txBody>
          <a:bodyPr wrap="square" lIns="106972" tIns="53485" rIns="106972" bIns="53485">
            <a:spAutoFit/>
          </a:bodyPr>
          <a:lstStyle/>
          <a:p>
            <a:pPr algn="ctr" defTabSz="572005">
              <a:lnSpc>
                <a:spcPct val="90000"/>
              </a:lnSpc>
              <a:spcBef>
                <a:spcPct val="0"/>
              </a:spcBef>
            </a:pPr>
            <a:r>
              <a:rPr lang="ru-RU" sz="16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Подстёпки (29 км), Ягодное (24 км), </a:t>
            </a:r>
          </a:p>
          <a:p>
            <a:pPr algn="ctr" defTabSz="572005">
              <a:lnSpc>
                <a:spcPct val="90000"/>
              </a:lnSpc>
              <a:spcBef>
                <a:spcPct val="0"/>
              </a:spcBef>
            </a:pPr>
            <a:r>
              <a:rPr lang="ru-RU" sz="16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Хрящевка (56 км), Санчелеево (67 км), Кирилловка (84 км), Бинарадка (63 км), </a:t>
            </a:r>
          </a:p>
          <a:p>
            <a:pPr algn="ctr" defTabSz="572005">
              <a:lnSpc>
                <a:spcPct val="90000"/>
              </a:lnSpc>
              <a:spcBef>
                <a:spcPct val="0"/>
              </a:spcBef>
            </a:pPr>
            <a:r>
              <a:rPr lang="ru-RU" sz="16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Пискалы (46 км), Образцово (60 км), </a:t>
            </a:r>
          </a:p>
          <a:p>
            <a:pPr algn="ctr" defTabSz="572005">
              <a:lnSpc>
                <a:spcPct val="90000"/>
              </a:lnSpc>
              <a:spcBef>
                <a:spcPct val="0"/>
              </a:spcBef>
            </a:pPr>
            <a:r>
              <a:rPr lang="ru-RU" sz="16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Ермаково (77 км)</a:t>
            </a:r>
            <a:endParaRPr lang="en-US" sz="1600" dirty="0">
              <a:solidFill>
                <a:prstClr val="black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Picture 2" descr="https://cdn3.iconfinder.com/data/icons/basic-transportation-glyph/33/route-5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755" y="3022600"/>
            <a:ext cx="886565" cy="927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8167588" y="2888092"/>
            <a:ext cx="2214663" cy="1257025"/>
          </a:xfrm>
          <a:prstGeom prst="rect">
            <a:avLst/>
          </a:prstGeom>
        </p:spPr>
        <p:txBody>
          <a:bodyPr wrap="square" lIns="132348" tIns="66174" rIns="132348" bIns="66174">
            <a:spAutoFit/>
          </a:bodyPr>
          <a:lstStyle/>
          <a:p>
            <a:pPr algn="ctr"/>
            <a:r>
              <a:rPr lang="ru-RU" sz="3700" b="1" dirty="0">
                <a:latin typeface="Arial" panose="020B0604020202020204" pitchFamily="34" charset="0"/>
                <a:cs typeface="Arial" panose="020B0604020202020204" pitchFamily="34" charset="0"/>
              </a:rPr>
              <a:t>1449,9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км</a:t>
            </a:r>
          </a:p>
          <a:p>
            <a:pPr algn="ctr"/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общая протяженность</a:t>
            </a:r>
          </a:p>
        </p:txBody>
      </p:sp>
      <p:pic>
        <p:nvPicPr>
          <p:cNvPr id="28" name="Picture 2" descr="https://yandex.ru/images/_crpd/5uoZ5nQ10/3598b52Cr3/_MBORq3Yb2lP1cz9uaF1UUVM5Wk2n9IIfcVhcLNChO0_Opp3NfY5lUfyfxacAcBwl0tyVI_2BvKwRxBP2Ic-8KzBUBS51zIgX4PFoe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3184" y="4458828"/>
            <a:ext cx="485613" cy="825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Прямоугольник 58"/>
          <p:cNvSpPr/>
          <p:nvPr/>
        </p:nvSpPr>
        <p:spPr>
          <a:xfrm>
            <a:off x="6837371" y="5596832"/>
            <a:ext cx="3289700" cy="394603"/>
          </a:xfrm>
          <a:prstGeom prst="rect">
            <a:avLst/>
          </a:prstGeom>
        </p:spPr>
        <p:txBody>
          <a:bodyPr wrap="square" lIns="106972" tIns="53485" rIns="106972" bIns="53485">
            <a:spAutoFit/>
          </a:bodyPr>
          <a:lstStyle/>
          <a:p>
            <a:pPr defTabSz="572005">
              <a:lnSpc>
                <a:spcPct val="90000"/>
              </a:lnSpc>
              <a:spcBef>
                <a:spcPct val="0"/>
              </a:spcBef>
            </a:pPr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География перевозок</a:t>
            </a:r>
            <a:endParaRPr lang="en-US" b="1" dirty="0">
              <a:solidFill>
                <a:prstClr val="black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52286" y="883305"/>
            <a:ext cx="10249064" cy="249527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24" tIns="51412" rIns="102824" bIns="51412" rtlCol="0" anchor="ctr"/>
          <a:lstStyle/>
          <a:p>
            <a:pPr algn="ctr"/>
            <a:endParaRPr lang="ru-RU"/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6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614" y="1702287"/>
            <a:ext cx="772846" cy="74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4475297" y="7307596"/>
            <a:ext cx="6336329" cy="249527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24" tIns="51412" rIns="102824" bIns="51412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1608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0" y="383373"/>
            <a:ext cx="10801350" cy="492622"/>
          </a:xfrm>
          <a:prstGeom prst="rect">
            <a:avLst/>
          </a:prstGeom>
          <a:noFill/>
          <a:effectLst/>
        </p:spPr>
        <p:txBody>
          <a:bodyPr wrap="square" lIns="106860" tIns="53429" rIns="106860" bIns="53429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Содержание в рамках муниципальных контрактов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52286" y="883304"/>
            <a:ext cx="10249064" cy="249528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6974" tIns="53488" rIns="106974" bIns="53488"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487995" y="7307595"/>
            <a:ext cx="6336329" cy="249528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6974" tIns="53488" rIns="106974" bIns="53488" rtlCol="0" anchor="ctr"/>
          <a:lstStyle/>
          <a:p>
            <a:pPr algn="ctr"/>
            <a:endParaRPr lang="ru-RU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1600190"/>
            <a:ext cx="1119447" cy="878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s://avatars.mds.yandex.net/i?id=0a0e7af753e96568d1ef3043e246f456_l-5324012-images-thumbs&amp;n=1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58" b="25301"/>
          <a:stretch/>
        </p:blipFill>
        <p:spPr bwMode="auto">
          <a:xfrm>
            <a:off x="676447" y="3060855"/>
            <a:ext cx="1091855" cy="674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https://perekrestokinfo.ru/wp-content/uploads/2017/03/16022736165f80c15037619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6" descr="https://perekrestokinfo.ru/wp-content/uploads/2017/03/16022736165f80c15037619.jpe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8" descr="https://perekrestokinfo.ru/wp-content/uploads/2017/03/16022736165f80c15037619.jpe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10" descr="https://perekrestokinfo.ru/wp-content/uploads/2017/03/16022736165f80c15037619.jpe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2" descr="https://perekrestokinfo.ru/wp-content/uploads/2017/03/16022736165f80c15037619.jpe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4" descr="https://perekrestokinfo.ru/wp-content/uploads/2017/03/16022736165f80c15037619.jpe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684" y="4447051"/>
            <a:ext cx="797379" cy="747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E8E7EA"/>
              </a:clrFrom>
              <a:clrTo>
                <a:srgbClr val="E8E7E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404" y="1643732"/>
            <a:ext cx="854613" cy="780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2" name="Picture 18" descr="Found. 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604" y="2972787"/>
            <a:ext cx="851127" cy="85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s://img2.freepng.ru/20190417/vuu/kisspng-scalable-vector-graphics-computer-icons-portable-n-fence-png-icons-and-graphics-png-repo-free-png-i-5cb72fcb9eb848.0343217015555091956501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6311" y="4444752"/>
            <a:ext cx="1344949" cy="777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22" descr="https://media.baamboozle.com/uploads/images/219404/1630950635_38896.jpeg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51" name="Picture 27" descr="https://e7.pngegg.com/pngimages/167/323/png-clipart-computer-icons-others-text-hand.pn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2839" y="5865564"/>
            <a:ext cx="1134655" cy="680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Прямая соединительная линия 17"/>
          <p:cNvCxnSpPr/>
          <p:nvPr/>
        </p:nvCxnSpPr>
        <p:spPr>
          <a:xfrm>
            <a:off x="5400675" y="1719943"/>
            <a:ext cx="0" cy="550953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358775" y="2859645"/>
            <a:ext cx="10067925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358775" y="4307445"/>
            <a:ext cx="10042525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358775" y="5742545"/>
            <a:ext cx="10055225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61950" y="2469935"/>
            <a:ext cx="21263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автомобильные дороги</a:t>
            </a:r>
            <a:endParaRPr lang="ru-RU" sz="1400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3091668" y="1719943"/>
            <a:ext cx="217072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600" b="1" spc="-15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6308,04</a:t>
            </a:r>
            <a:endParaRPr lang="ru-RU" sz="3600" b="1" spc="-15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sz="16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тыс. м</a:t>
            </a:r>
            <a:r>
              <a:rPr lang="ru-RU" sz="1600" baseline="30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58775" y="3915590"/>
            <a:ext cx="25455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посадочные площадки ООТ</a:t>
            </a:r>
            <a:endParaRPr lang="ru-RU" sz="1400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3110505" y="3069850"/>
            <a:ext cx="217072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600" b="1" spc="-15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</a:t>
            </a:r>
            <a:r>
              <a:rPr lang="en-US" sz="3600" b="1" spc="-15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46</a:t>
            </a:r>
            <a:r>
              <a:rPr lang="ru-RU" sz="3600" b="1" spc="-15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,</a:t>
            </a:r>
            <a:r>
              <a:rPr lang="en-US" sz="3600" b="1" spc="-15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426</a:t>
            </a:r>
            <a:endParaRPr lang="ru-RU" sz="3600" b="1" spc="-15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sz="16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тыс. м</a:t>
            </a:r>
            <a:r>
              <a:rPr lang="ru-RU" sz="1600" baseline="30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58775" y="5171034"/>
            <a:ext cx="37365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spc="-30" dirty="0">
                <a:latin typeface="Arial" panose="020B0604020202020204" pitchFamily="34" charset="0"/>
                <a:cs typeface="Arial" panose="020B0604020202020204" pitchFamily="34" charset="0"/>
              </a:rPr>
              <a:t>тротуары через разделительные полосы, </a:t>
            </a:r>
          </a:p>
          <a:p>
            <a:r>
              <a:rPr lang="ru-RU" sz="1400" spc="-30" dirty="0">
                <a:latin typeface="Arial" panose="020B0604020202020204" pitchFamily="34" charset="0"/>
                <a:cs typeface="Arial" panose="020B0604020202020204" pitchFamily="34" charset="0"/>
              </a:rPr>
              <a:t>вдоль автомобильных дорог, подходы к ООТ</a:t>
            </a:r>
            <a:endParaRPr lang="ru-RU" sz="1400" spc="-30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3110505" y="4514694"/>
            <a:ext cx="217072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600" b="1" spc="-15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</a:t>
            </a:r>
            <a:r>
              <a:rPr lang="en-US" sz="3600" b="1" spc="-15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49</a:t>
            </a:r>
            <a:r>
              <a:rPr lang="ru-RU" sz="3600" b="1" spc="-15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,</a:t>
            </a:r>
            <a:r>
              <a:rPr lang="en-US" sz="3600" b="1" spc="-15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5719</a:t>
            </a:r>
            <a:endParaRPr lang="ru-RU" sz="3600" b="1" spc="-15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sz="16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тыс. м</a:t>
            </a:r>
            <a:r>
              <a:rPr lang="ru-RU" sz="1600" baseline="30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631361" y="2467801"/>
            <a:ext cx="23732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дождеприемные колодцы</a:t>
            </a:r>
            <a:endParaRPr lang="ru-RU" sz="1400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8230577" y="1663772"/>
            <a:ext cx="217072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600" b="1" spc="-15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 </a:t>
            </a:r>
            <a:r>
              <a:rPr lang="ru-RU" sz="3600" b="1" spc="-15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7</a:t>
            </a:r>
            <a:r>
              <a:rPr lang="en-US" sz="3600" b="1" spc="-15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71</a:t>
            </a:r>
            <a:endParaRPr lang="ru-RU" sz="3600" b="1" spc="-15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sz="16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шт.</a:t>
            </a:r>
            <a:endParaRPr lang="ru-RU" sz="1600" baseline="300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734365" y="3928289"/>
            <a:ext cx="12715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путепроводы</a:t>
            </a:r>
            <a:endParaRPr lang="ru-RU" sz="1400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8230576" y="3136970"/>
            <a:ext cx="217072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600" b="1" spc="-15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5,9</a:t>
            </a:r>
          </a:p>
          <a:p>
            <a:pPr algn="ctr">
              <a:spcAft>
                <a:spcPts val="0"/>
              </a:spcAft>
            </a:pPr>
            <a:r>
              <a:rPr lang="ru-RU" sz="16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тыс. м</a:t>
            </a:r>
            <a:r>
              <a:rPr lang="ru-RU" sz="1600" baseline="30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629760" y="5151475"/>
            <a:ext cx="24857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удерживающие барьерные 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ограждения </a:t>
            </a:r>
            <a:endParaRPr lang="ru-RU" sz="1400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8275459" y="4596005"/>
            <a:ext cx="217072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600" b="1" spc="-15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</a:t>
            </a:r>
            <a:r>
              <a:rPr lang="en-US" sz="3600" b="1" spc="-15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7</a:t>
            </a:r>
            <a:r>
              <a:rPr lang="ru-RU" sz="3600" b="1" spc="-15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,</a:t>
            </a:r>
            <a:r>
              <a:rPr lang="en-US" sz="3600" b="1" spc="-15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514</a:t>
            </a:r>
            <a:endParaRPr lang="ru-RU" sz="3600" b="1" spc="-15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sz="16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тыс. </a:t>
            </a:r>
            <a:r>
              <a:rPr lang="ru-RU" sz="16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п.м</a:t>
            </a:r>
            <a:r>
              <a:rPr lang="ru-RU" sz="16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endParaRPr lang="ru-RU" sz="1600" baseline="300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636028" y="6601751"/>
            <a:ext cx="22974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подземные и надземные 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пешеходные переходы </a:t>
            </a:r>
            <a:endParaRPr lang="ru-RU" sz="1400" dirty="0"/>
          </a:p>
        </p:txBody>
      </p:sp>
      <p:sp>
        <p:nvSpPr>
          <p:cNvPr id="53" name="Прямоугольник 52"/>
          <p:cNvSpPr/>
          <p:nvPr/>
        </p:nvSpPr>
        <p:spPr>
          <a:xfrm>
            <a:off x="8275459" y="5967164"/>
            <a:ext cx="217072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600" b="1" spc="-15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2,148</a:t>
            </a:r>
          </a:p>
          <a:p>
            <a:pPr algn="ctr">
              <a:spcAft>
                <a:spcPts val="0"/>
              </a:spcAft>
            </a:pPr>
            <a:r>
              <a:rPr lang="ru-RU" sz="16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тыс. м</a:t>
            </a:r>
            <a:r>
              <a:rPr lang="ru-RU" sz="1600" baseline="30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58775" y="6705827"/>
            <a:ext cx="22787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разделительные полосы </a:t>
            </a:r>
            <a:endParaRPr lang="ru-RU" sz="1400" dirty="0"/>
          </a:p>
        </p:txBody>
      </p:sp>
      <p:sp>
        <p:nvSpPr>
          <p:cNvPr id="55" name="Прямоугольник 54"/>
          <p:cNvSpPr/>
          <p:nvPr/>
        </p:nvSpPr>
        <p:spPr>
          <a:xfrm>
            <a:off x="3091856" y="5967164"/>
            <a:ext cx="217072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600" b="1" spc="-15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3 </a:t>
            </a:r>
            <a:r>
              <a:rPr lang="en-US" sz="3600" b="1" spc="-15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452,066</a:t>
            </a:r>
            <a:endParaRPr lang="ru-RU" sz="3600" b="1" spc="-15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sz="16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тыс. м</a:t>
            </a:r>
            <a:r>
              <a:rPr lang="ru-RU" sz="1600" baseline="30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1052" name="Picture 2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431" y="5984814"/>
            <a:ext cx="723807" cy="61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Номер слайда 3"/>
          <p:cNvSpPr txBox="1">
            <a:spLocks noGrp="1"/>
          </p:cNvSpPr>
          <p:nvPr>
            <p:ph type="sldNum" sz="quarter" idx="4294967295"/>
          </p:nvPr>
        </p:nvSpPr>
        <p:spPr>
          <a:xfrm>
            <a:off x="10289988" y="7557125"/>
            <a:ext cx="335251" cy="286813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3484" tIns="53484" rIns="53484" bIns="53484"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4</a:t>
            </a:fld>
            <a:endParaRPr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266839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072" y="393701"/>
            <a:ext cx="9721215" cy="482400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Информирование и взаимодействие с гражданами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52286" y="883305"/>
            <a:ext cx="10249064" cy="249528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934" tIns="52468" rIns="104934" bIns="52468" rtlCol="0" anchor="ctr"/>
          <a:lstStyle/>
          <a:p>
            <a:pPr algn="ctr" defTabSz="1049350"/>
            <a:endParaRPr lang="ru-RU" sz="2000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666" y="1164826"/>
            <a:ext cx="2981189" cy="29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9847516"/>
              </p:ext>
            </p:extLst>
          </p:nvPr>
        </p:nvGraphicFramePr>
        <p:xfrm>
          <a:off x="2818147" y="3910538"/>
          <a:ext cx="5165056" cy="326136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3242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1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116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81139">
                <a:tc>
                  <a:txBody>
                    <a:bodyPr/>
                    <a:lstStyle/>
                    <a:p>
                      <a:endParaRPr lang="ru-RU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32" marR="831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32" marR="831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5250" indent="0"/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Департамент дорожного хозяйства и транспорта администрации г.о. Тольятти</a:t>
                      </a:r>
                    </a:p>
                    <a:p>
                      <a:endParaRPr lang="ru-RU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93663" indent="0"/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ул. Белорусская, 33, 2 этаж</a:t>
                      </a:r>
                    </a:p>
                    <a:p>
                      <a:pPr marL="93663" indent="0"/>
                      <a:endParaRPr lang="ru-RU" sz="16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93663" indent="0"/>
                      <a:r>
                        <a:rPr lang="ru-RU" sz="16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(8482) 54-42-62 </a:t>
                      </a:r>
                    </a:p>
                    <a:p>
                      <a:pPr marL="93663" indent="0"/>
                      <a:r>
                        <a:rPr lang="ru-RU" sz="16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 8:00 до 17:00 ч. (понедельник – четверг),</a:t>
                      </a:r>
                    </a:p>
                    <a:p>
                      <a:pPr marL="93663" indent="0"/>
                      <a:r>
                        <a:rPr lang="ru-RU" sz="16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 8:00 до 16:00 ч. (пятница)</a:t>
                      </a:r>
                      <a:endParaRPr lang="ru-RU" sz="1600" b="0" kern="120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93663" indent="0"/>
                      <a:r>
                        <a:rPr lang="ru-RU" sz="16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перерыв с 12:00 до 12:48 ч.</a:t>
                      </a:r>
                    </a:p>
                    <a:p>
                      <a:pPr marL="93663" indent="0"/>
                      <a:r>
                        <a:rPr lang="ru-RU" sz="16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«Горячая линия» 54-46-60 (автоответчик) круглосуточно</a:t>
                      </a:r>
                    </a:p>
                    <a:p>
                      <a:pPr marL="93663" indent="0"/>
                      <a:endParaRPr lang="ru-RU" sz="16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93663" indent="0"/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aliv@tgl.ru 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32" marR="831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033" name="Picture 9" descr="C:\Users\antonenko.vv\Desktop\Пятница 13 слушания\depositphotos_42941341-stock-illustration-contact-icons-with-reflect-on - копия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960" y="4650888"/>
            <a:ext cx="238137" cy="423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antonenko.vv\Desktop\Пятница 13 слушания\depositphotos_42941341-stock-illustration-contact-icons-with-reflect-on - копия (5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011" y="6885736"/>
            <a:ext cx="251659" cy="28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antonenko.vv\Desktop\Пятница 13 слушания\depositphotos_42941341-stock-illustration-contact-icons-with-reflect-on - копия (4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960" y="5172143"/>
            <a:ext cx="252164" cy="356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4475297" y="7307596"/>
            <a:ext cx="6336329" cy="249527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24" tIns="51412" rIns="102824" bIns="51412" rtlCol="0" anchor="ctr"/>
          <a:lstStyle/>
          <a:p>
            <a:pPr algn="ctr"/>
            <a:endParaRPr lang="ru-RU"/>
          </a:p>
        </p:txBody>
      </p:sp>
      <p:sp>
        <p:nvSpPr>
          <p:cNvPr id="14" name="Номер слайда 3"/>
          <p:cNvSpPr txBox="1">
            <a:spLocks noGrp="1"/>
          </p:cNvSpPr>
          <p:nvPr>
            <p:ph type="sldNum" sz="quarter" idx="4294967295"/>
          </p:nvPr>
        </p:nvSpPr>
        <p:spPr>
          <a:xfrm>
            <a:off x="10289988" y="7557125"/>
            <a:ext cx="335251" cy="286813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3484" tIns="53484" rIns="53484" bIns="53484"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40</a:t>
            </a:fld>
            <a:endParaRPr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723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62560" y="883305"/>
            <a:ext cx="10249064" cy="249527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24" tIns="51412" rIns="102824" bIns="51412"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487997" y="7307596"/>
            <a:ext cx="6336329" cy="249527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24" tIns="51412" rIns="102824" bIns="51412"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159024" y="215466"/>
            <a:ext cx="10483302" cy="657826"/>
          </a:xfrm>
          <a:prstGeom prst="rect">
            <a:avLst/>
          </a:prstGeom>
          <a:noFill/>
          <a:effectLst/>
        </p:spPr>
        <p:txBody>
          <a:bodyPr wrap="square" lIns="102824" tIns="51412" rIns="102824" bIns="51412" rtlCol="0">
            <a:spAutoFit/>
          </a:bodyPr>
          <a:lstStyle/>
          <a:p>
            <a:pPr algn="ctr"/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Подпрограмма</a:t>
            </a:r>
            <a:b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</a:b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«Модернизация и развитие дорог местного значения городского округа Тольятти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1319492"/>
            <a:ext cx="7570949" cy="4232264"/>
          </a:xfrm>
          <a:prstGeom prst="rect">
            <a:avLst/>
          </a:prstGeom>
        </p:spPr>
      </p:pic>
      <p:cxnSp>
        <p:nvCxnSpPr>
          <p:cNvPr id="17" name="Прямая соединительная линия 16"/>
          <p:cNvCxnSpPr/>
          <p:nvPr/>
        </p:nvCxnSpPr>
        <p:spPr>
          <a:xfrm>
            <a:off x="366712" y="5372342"/>
            <a:ext cx="4338864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373963" y="6347828"/>
            <a:ext cx="4338864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" descr="https://e7.pngegg.com/pngimages/866/209/png-clipart-consultant-automation-management-system-organization-lawyer-icon-text-service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25" y="5416933"/>
            <a:ext cx="581520" cy="633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133577" y="3995920"/>
            <a:ext cx="4848002" cy="3414679"/>
            <a:chOff x="174660" y="4376059"/>
            <a:chExt cx="4848002" cy="3414679"/>
          </a:xfrm>
        </p:grpSpPr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EDEDED"/>
                </a:clrFrom>
                <a:clrTo>
                  <a:srgbClr val="EDEDE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748" y="4825531"/>
              <a:ext cx="802897" cy="6300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" name="Picture 4" descr="https://avatars.mds.yandex.net/i?id=05499c3a9941734f68ee84f0c4862190-4987635-images-thumbs&amp;n=13&amp;exp=1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908" y="6807770"/>
              <a:ext cx="651374" cy="6513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352071" y="5404319"/>
              <a:ext cx="14390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протяженность</a:t>
              </a:r>
              <a:endParaRPr lang="ru-RU" sz="14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76505" y="6422721"/>
              <a:ext cx="159017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количество улиц</a:t>
              </a:r>
              <a:endParaRPr lang="ru-RU" sz="14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67111" y="7482961"/>
              <a:ext cx="169392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дорог на гарантии</a:t>
              </a:r>
              <a:endParaRPr lang="ru-RU" sz="1400" dirty="0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2824541" y="4853565"/>
              <a:ext cx="2170723" cy="8925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3600" b="1" spc="-150" dirty="0" smtClean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871</a:t>
              </a:r>
              <a:r>
                <a:rPr lang="ru-RU" sz="3600" b="1" spc="-150" dirty="0" smtClean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,</a:t>
              </a:r>
              <a:r>
                <a:rPr lang="en-US" sz="3600" b="1" spc="-150" dirty="0" smtClean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82</a:t>
              </a:r>
              <a:endParaRPr lang="ru-RU" sz="3600" b="1" spc="-15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ru-RU" sz="1600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км</a:t>
              </a:r>
              <a:endParaRPr lang="ru-RU" sz="1600" baseline="30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2843380" y="5797072"/>
              <a:ext cx="2170723" cy="8925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3600" b="1" spc="-150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514</a:t>
              </a:r>
            </a:p>
            <a:p>
              <a:pPr algn="ctr">
                <a:spcAft>
                  <a:spcPts val="0"/>
                </a:spcAft>
              </a:pPr>
              <a:r>
                <a:rPr lang="ru-RU" sz="1600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шт.</a:t>
              </a:r>
              <a:endParaRPr lang="ru-RU" sz="1600" baseline="30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2851939" y="6771404"/>
              <a:ext cx="2170723" cy="8925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3600" b="1" spc="-150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115</a:t>
              </a:r>
            </a:p>
            <a:p>
              <a:pPr algn="ctr">
                <a:spcAft>
                  <a:spcPts val="0"/>
                </a:spcAft>
              </a:pPr>
              <a:r>
                <a:rPr lang="ru-RU" sz="1600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шт.</a:t>
              </a:r>
              <a:endParaRPr lang="ru-RU" sz="1600" baseline="30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" name="Прямоугольник 1"/>
            <p:cNvSpPr/>
            <p:nvPr/>
          </p:nvSpPr>
          <p:spPr>
            <a:xfrm>
              <a:off x="174660" y="4376059"/>
              <a:ext cx="4848002" cy="380827"/>
            </a:xfrm>
            <a:prstGeom prst="rect">
              <a:avLst/>
            </a:prstGeom>
          </p:spPr>
          <p:txBody>
            <a:bodyPr wrap="square" lIns="102824" tIns="51412" rIns="102824" bIns="51412">
              <a:spAutoFit/>
            </a:bodyPr>
            <a:lstStyle/>
            <a:p>
              <a:pPr algn="ctr"/>
              <a:r>
                <a:rPr lang="ru-RU" sz="18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Сведения об улично-дорожной сети:</a:t>
              </a:r>
              <a:endParaRPr lang="ru-RU" sz="1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2" name="Номер слайда 3"/>
          <p:cNvSpPr txBox="1">
            <a:spLocks noGrp="1"/>
          </p:cNvSpPr>
          <p:nvPr>
            <p:ph type="sldNum" sz="quarter" idx="4294967295"/>
          </p:nvPr>
        </p:nvSpPr>
        <p:spPr>
          <a:xfrm>
            <a:off x="10289988" y="7557125"/>
            <a:ext cx="335251" cy="286813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3484" tIns="53484" rIns="53484" bIns="53484"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5</a:t>
            </a:fld>
            <a:endParaRPr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693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37607" y="410157"/>
            <a:ext cx="10798869" cy="473148"/>
          </a:xfrm>
          <a:prstGeom prst="rect">
            <a:avLst/>
          </a:prstGeom>
          <a:noFill/>
          <a:effectLst/>
        </p:spPr>
        <p:txBody>
          <a:bodyPr wrap="square" lIns="102811" tIns="51406" rIns="102811" bIns="51406" rtlCol="0">
            <a:spAutoFit/>
          </a:bodyPr>
          <a:lstStyle/>
          <a:p>
            <a:pPr algn="ctr"/>
            <a:r>
              <a:rPr lang="ru-RU" sz="2400" b="1" dirty="0">
                <a:solidFill>
                  <a:srgbClr val="4472C4">
                    <a:lumMod val="75000"/>
                  </a:srgbClr>
                </a:solidFill>
                <a:latin typeface="Georgia" panose="02040502050405020303" pitchFamily="18" charset="0"/>
              </a:rPr>
              <a:t>Выполнение проектно-изыскательских работ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52286" y="883305"/>
            <a:ext cx="10249064" cy="249527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24" tIns="51412" rIns="102824" bIns="51412"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477723" y="7307596"/>
            <a:ext cx="6336329" cy="249527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24" tIns="51412" rIns="102824" bIns="51412" rtlCol="0" anchor="ctr"/>
          <a:lstStyle/>
          <a:p>
            <a:pPr algn="ctr"/>
            <a:endParaRPr lang="ru-RU"/>
          </a:p>
        </p:txBody>
      </p:sp>
      <p:pic>
        <p:nvPicPr>
          <p:cNvPr id="13" name="Picture 4" descr="https://www.almirastroy.ru/system/ckeditor_assets/pictures/183882/content_photo_2020-03-25_09-43-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64" y="1585238"/>
            <a:ext cx="536027" cy="53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img2.freepng.ru/20180604/hq/kisspng-russian-ruble-ruble-sign-currency-symbol-computer-rubles-5b16089b803ff6.1292986615281706515253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21" y="3715298"/>
            <a:ext cx="444911" cy="54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avatars.mds.yandex.net/i?id=2814f14b1c885bed07e99c5ab511b0a7-4250986-images-thumbs&amp;n=13&amp;exp=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64" y="2799195"/>
            <a:ext cx="509101" cy="50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avatars.mds.yandex.net/i?id=fc3919fa9461aabb67adeee502030dd4-4821567-images-thumbs&amp;n=13&amp;exp=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15" y="4897292"/>
            <a:ext cx="620110" cy="652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29390" y="2150289"/>
            <a:ext cx="1578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муниципальный 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контракт</a:t>
            </a:r>
            <a:endParaRPr lang="ru-RU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230290" y="3290366"/>
            <a:ext cx="12435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исполнитель</a:t>
            </a:r>
            <a:endParaRPr lang="ru-RU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229390" y="4255068"/>
            <a:ext cx="1911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цена контракта, 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тыс. руб.</a:t>
            </a:r>
            <a:endParaRPr lang="ru-RU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229390" y="5501680"/>
            <a:ext cx="1722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сроки выполнения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работ</a:t>
            </a:r>
            <a:endParaRPr lang="ru-RU" sz="1400" dirty="0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153190" y="2705244"/>
            <a:ext cx="5684778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153190" y="3630352"/>
            <a:ext cx="5684778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153190" y="4778745"/>
            <a:ext cx="5684778" cy="26112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1954322" y="1728452"/>
            <a:ext cx="40468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spc="-9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№ 0842300004021000086_259977</a:t>
            </a:r>
          </a:p>
          <a:p>
            <a:pPr>
              <a:spcAft>
                <a:spcPts val="0"/>
              </a:spcAft>
            </a:pPr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от 29.04.2021 г.</a:t>
            </a:r>
            <a:endParaRPr lang="ru-RU" b="1" spc="-9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949453" y="2937941"/>
            <a:ext cx="40517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ООО «</a:t>
            </a:r>
            <a:r>
              <a:rPr lang="ru-RU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АТ</a:t>
            </a:r>
            <a:r>
              <a:rPr lang="ru-RU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»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1947149" y="3937767"/>
            <a:ext cx="33186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10 000,00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1944154" y="4931506"/>
            <a:ext cx="61693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Начало:</a:t>
            </a:r>
            <a:r>
              <a:rPr lang="ru-RU" sz="1800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         </a:t>
            </a:r>
            <a:r>
              <a:rPr lang="ru-RU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30.04.2021 г.</a:t>
            </a:r>
            <a:endParaRPr lang="ru-RU" sz="18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endParaRPr lang="ru-RU" sz="1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Завершение:</a:t>
            </a:r>
            <a:endParaRPr lang="ru-RU" sz="18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2054" name="Picture 6" descr="https://e7.pngegg.com/pngimages/115/379/png-clipart-fortnite-battle-royale-product-design-drawing-marketing-task-icon-game-angl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15" y="6120057"/>
            <a:ext cx="655555" cy="6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3" name="Прямая соединительная линия 32"/>
          <p:cNvCxnSpPr/>
          <p:nvPr/>
        </p:nvCxnSpPr>
        <p:spPr>
          <a:xfrm flipV="1">
            <a:off x="153190" y="6017838"/>
            <a:ext cx="5684778" cy="26112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29389" y="6850789"/>
            <a:ext cx="12066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выполнение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1949452" y="6204125"/>
            <a:ext cx="870403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6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1.  </a:t>
            </a:r>
            <a:r>
              <a:rPr lang="ru-RU" sz="14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ООО </a:t>
            </a:r>
            <a:r>
              <a:rPr lang="ru-RU" sz="14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"АТ" возобновил работу по контракту в связи с утверждением ППТ и </a:t>
            </a:r>
            <a:r>
              <a:rPr lang="ru-RU" sz="14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ПМТ.  Направлены </a:t>
            </a:r>
            <a:r>
              <a:rPr lang="ru-RU" sz="14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на согласование и получения ТУ в ССК и АО ТЕВИС новый план трассы.                                                                                                                                                                                                             2. Разделы Документации согласованы . Работы продолжаются с части разработки смет. Разделы документации направлены для согласований владельцам сетей.  Получен проект договора на технологическое присоединение к сетям ливневой канализации от АО " ТЕВИС". </a:t>
            </a:r>
            <a:r>
              <a:rPr lang="ru-RU" sz="14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Для </a:t>
            </a:r>
            <a:r>
              <a:rPr lang="ru-RU" sz="14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присоединения объекта к сетям электроснабжения АО "ССК" наружное освещение - счет оплачен, договор </a:t>
            </a:r>
            <a:r>
              <a:rPr lang="ru-RU" sz="14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подписан.</a:t>
            </a:r>
            <a:endParaRPr lang="ru-RU" sz="14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7" name="Номер слайда 3"/>
          <p:cNvSpPr txBox="1">
            <a:spLocks noGrp="1"/>
          </p:cNvSpPr>
          <p:nvPr>
            <p:ph type="sldNum" sz="quarter" idx="4294967295"/>
          </p:nvPr>
        </p:nvSpPr>
        <p:spPr>
          <a:xfrm>
            <a:off x="10289988" y="7557125"/>
            <a:ext cx="335251" cy="286813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3484" tIns="53484" rIns="53484" bIns="53484"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6</a:t>
            </a:fld>
            <a:endParaRPr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383450" y="1701963"/>
            <a:ext cx="38859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Реконструкция магистральной улицы районного значения транспортно-пешеходной по ул. Тополиная от Южного шоссе до ул.70 лет Октября (строительство бокового проезда)</a:t>
            </a:r>
          </a:p>
          <a:p>
            <a:pPr algn="ctr"/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Реконструкция магистральной улицы городского значения регулируемого движение по ул. Спортивной на участке от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пр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-та Степана Разина до ул. Юбилейная (строительство бокового проезда) в 8 квартале Автозаводского района  г. Тольятти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6562331" y="1135928"/>
            <a:ext cx="33186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 </a:t>
            </a:r>
            <a:r>
              <a:rPr lang="ru-RU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объекта:</a:t>
            </a:r>
            <a:endParaRPr lang="ru-RU" sz="28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0279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1241" y="109344"/>
            <a:ext cx="10798869" cy="688591"/>
          </a:xfrm>
          <a:prstGeom prst="rect">
            <a:avLst/>
          </a:prstGeom>
          <a:noFill/>
          <a:effectLst/>
        </p:spPr>
        <p:txBody>
          <a:bodyPr wrap="square" lIns="102811" tIns="51406" rIns="102811" bIns="51406" rtlCol="0" anchor="ctr">
            <a:spAutoFit/>
          </a:bodyPr>
          <a:lstStyle/>
          <a:p>
            <a:pPr algn="ctr"/>
            <a:r>
              <a:rPr lang="ru-RU" b="1" dirty="0">
                <a:solidFill>
                  <a:srgbClr val="4472C4">
                    <a:lumMod val="75000"/>
                  </a:srgbClr>
                </a:solidFill>
                <a:latin typeface="Georgia" panose="02040502050405020303" pitchFamily="18" charset="0"/>
              </a:rPr>
              <a:t> </a:t>
            </a:r>
            <a:r>
              <a:rPr lang="ru-RU" sz="1800" b="1" dirty="0">
                <a:solidFill>
                  <a:srgbClr val="4472C4">
                    <a:lumMod val="75000"/>
                  </a:srgbClr>
                </a:solidFill>
                <a:latin typeface="Georgia" panose="02040502050405020303" pitchFamily="18" charset="0"/>
              </a:rPr>
              <a:t>Выполнение проектно-изыскательских работ по ремонту путепровода (моста) по </a:t>
            </a:r>
          </a:p>
          <a:p>
            <a:pPr algn="ctr"/>
            <a:r>
              <a:rPr lang="ru-RU" sz="1800" b="1" dirty="0">
                <a:solidFill>
                  <a:srgbClr val="4472C4">
                    <a:lumMod val="75000"/>
                  </a:srgbClr>
                </a:solidFill>
                <a:latin typeface="Georgia" panose="02040502050405020303" pitchFamily="18" charset="0"/>
              </a:rPr>
              <a:t>ул. Революционной на пересечении с автодорогой по Ленинскому проспекту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52286" y="883305"/>
            <a:ext cx="10249064" cy="249527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24" tIns="51412" rIns="102824" bIns="51412"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477723" y="7307596"/>
            <a:ext cx="6336329" cy="249527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24" tIns="51412" rIns="102824" bIns="51412" rtlCol="0" anchor="ctr"/>
          <a:lstStyle/>
          <a:p>
            <a:pPr algn="ctr"/>
            <a:endParaRPr lang="ru-RU"/>
          </a:p>
        </p:txBody>
      </p:sp>
      <p:pic>
        <p:nvPicPr>
          <p:cNvPr id="13" name="Picture 4" descr="https://www.almirastroy.ru/system/ckeditor_assets/pictures/183882/content_photo_2020-03-25_09-43-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64" y="1585238"/>
            <a:ext cx="536027" cy="53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img2.freepng.ru/20180604/hq/kisspng-russian-ruble-ruble-sign-currency-symbol-computer-rubles-5b16089b803ff6.1292986615281706515253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21" y="3715298"/>
            <a:ext cx="444911" cy="54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avatars.mds.yandex.net/i?id=2814f14b1c885bed07e99c5ab511b0a7-4250986-images-thumbs&amp;n=13&amp;exp=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64" y="2799195"/>
            <a:ext cx="509101" cy="50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avatars.mds.yandex.net/i?id=fc3919fa9461aabb67adeee502030dd4-4821567-images-thumbs&amp;n=13&amp;exp=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15" y="4897292"/>
            <a:ext cx="620110" cy="652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29390" y="2150289"/>
            <a:ext cx="1578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муниципальный 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контракт</a:t>
            </a:r>
            <a:endParaRPr lang="ru-RU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230290" y="3290366"/>
            <a:ext cx="12435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исполнитель</a:t>
            </a:r>
            <a:endParaRPr lang="ru-RU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229390" y="4255068"/>
            <a:ext cx="1911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цена контракта, 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тыс. руб.</a:t>
            </a:r>
            <a:endParaRPr lang="ru-RU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229390" y="5501680"/>
            <a:ext cx="1722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сроки выполнения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работ</a:t>
            </a:r>
            <a:endParaRPr lang="ru-RU" sz="1400" dirty="0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153190" y="2705244"/>
            <a:ext cx="5684778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153190" y="3630352"/>
            <a:ext cx="5684778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153190" y="4778745"/>
            <a:ext cx="5684778" cy="26112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1954322" y="1728452"/>
            <a:ext cx="40468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spc="-9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№ 0842300004023000070_259977</a:t>
            </a:r>
          </a:p>
          <a:p>
            <a:pPr>
              <a:spcAft>
                <a:spcPts val="0"/>
              </a:spcAft>
            </a:pPr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от 14.04.2023 г.</a:t>
            </a:r>
            <a:endParaRPr lang="ru-RU" b="1" spc="-9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949453" y="2937941"/>
            <a:ext cx="40517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ООО «</a:t>
            </a:r>
            <a:r>
              <a:rPr lang="ru-RU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МОСТИНЖПРОЕКТ</a:t>
            </a:r>
            <a:r>
              <a:rPr lang="ru-RU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»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1947149" y="3937767"/>
            <a:ext cx="33186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1 200,0</a:t>
            </a:r>
          </a:p>
        </p:txBody>
      </p:sp>
      <p:pic>
        <p:nvPicPr>
          <p:cNvPr id="2054" name="Picture 6" descr="https://e7.pngegg.com/pngimages/115/379/png-clipart-fortnite-battle-royale-product-design-drawing-marketing-task-icon-game-angl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15" y="6120057"/>
            <a:ext cx="655555" cy="6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3" name="Прямая соединительная линия 32"/>
          <p:cNvCxnSpPr/>
          <p:nvPr/>
        </p:nvCxnSpPr>
        <p:spPr>
          <a:xfrm flipV="1">
            <a:off x="153190" y="6017838"/>
            <a:ext cx="5684778" cy="26112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29389" y="6850789"/>
            <a:ext cx="12066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выполнение</a:t>
            </a:r>
          </a:p>
        </p:txBody>
      </p:sp>
      <p:sp>
        <p:nvSpPr>
          <p:cNvPr id="37" name="Номер слайда 3"/>
          <p:cNvSpPr txBox="1">
            <a:spLocks noGrp="1"/>
          </p:cNvSpPr>
          <p:nvPr>
            <p:ph type="sldNum" sz="quarter" idx="4294967295"/>
          </p:nvPr>
        </p:nvSpPr>
        <p:spPr>
          <a:xfrm>
            <a:off x="10289988" y="7557125"/>
            <a:ext cx="335251" cy="286813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3484" tIns="53484" rIns="53484" bIns="53484"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7</a:t>
            </a:fld>
            <a:endParaRPr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944154" y="4818962"/>
            <a:ext cx="61693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Начало:</a:t>
            </a:r>
            <a:r>
              <a:rPr lang="ru-RU" sz="1800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         </a:t>
            </a:r>
            <a:r>
              <a:rPr lang="ru-RU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14.04.2023 г.</a:t>
            </a:r>
            <a:endParaRPr lang="ru-RU" sz="18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endParaRPr lang="ru-RU" sz="1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Завершение: </a:t>
            </a:r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31.10.2023 г. </a:t>
            </a:r>
            <a:endParaRPr lang="en-US" b="1" dirty="0">
              <a:solidFill>
                <a:prstClr val="black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949452" y="6124775"/>
            <a:ext cx="784166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4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Изыскания завершены. Вариантное проектирование согласовано. Представлено для рассмотрения и утверждения пояснительная записка </a:t>
            </a:r>
            <a:r>
              <a:rPr lang="ru-RU" sz="14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 чертежами </a:t>
            </a:r>
            <a:r>
              <a:rPr lang="ru-RU" sz="14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технических и конструктивных решений по ремонту </a:t>
            </a:r>
            <a:r>
              <a:rPr lang="ru-RU" sz="14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объекта (раздел </a:t>
            </a:r>
            <a:r>
              <a:rPr lang="ru-RU" sz="14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проекта ТКР). Отказ в продлении прохождении </a:t>
            </a:r>
            <a:r>
              <a:rPr lang="ru-RU" sz="14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гос.экспертизы</a:t>
            </a:r>
            <a:r>
              <a:rPr lang="ru-RU" sz="14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 </a:t>
            </a:r>
            <a:r>
              <a:rPr lang="ru-RU" sz="14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Подрядчик готовит </a:t>
            </a:r>
            <a:r>
              <a:rPr lang="ru-RU" sz="14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документы для повторной экспертизы.</a:t>
            </a:r>
          </a:p>
        </p:txBody>
      </p:sp>
    </p:spTree>
    <p:extLst>
      <p:ext uri="{BB962C8B-B14F-4D97-AF65-F5344CB8AC3E}">
        <p14:creationId xmlns:p14="http://schemas.microsoft.com/office/powerpoint/2010/main" val="16656713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1241" y="-13772"/>
            <a:ext cx="10798869" cy="934813"/>
          </a:xfrm>
          <a:prstGeom prst="rect">
            <a:avLst/>
          </a:prstGeom>
          <a:noFill/>
          <a:effectLst/>
        </p:spPr>
        <p:txBody>
          <a:bodyPr wrap="square" lIns="102811" tIns="51406" rIns="102811" bIns="51406" rtlCol="0" anchor="ctr">
            <a:spAutoFit/>
          </a:bodyPr>
          <a:lstStyle/>
          <a:p>
            <a:pPr algn="ctr"/>
            <a:r>
              <a:rPr lang="ru-RU" sz="1800" b="1" dirty="0">
                <a:solidFill>
                  <a:srgbClr val="4472C4">
                    <a:lumMod val="75000"/>
                  </a:srgbClr>
                </a:solidFill>
                <a:latin typeface="Georgia" panose="02040502050405020303" pitchFamily="18" charset="0"/>
              </a:rPr>
              <a:t>Выполнение работ по корректировке проектной документации по объекту «Капитальный ремонт автодороги по ул. Базовая от ул. Комсомольская до </a:t>
            </a:r>
            <a:endParaRPr lang="ru-RU" sz="1800" b="1" dirty="0" smtClean="0">
              <a:solidFill>
                <a:srgbClr val="4472C4">
                  <a:lumMod val="75000"/>
                </a:srgbClr>
              </a:solidFill>
              <a:latin typeface="Georgia" panose="02040502050405020303" pitchFamily="18" charset="0"/>
            </a:endParaRPr>
          </a:p>
          <a:p>
            <a:pPr algn="ctr"/>
            <a:r>
              <a:rPr lang="ru-RU" sz="1800" b="1" dirty="0" smtClean="0">
                <a:solidFill>
                  <a:srgbClr val="4472C4">
                    <a:lumMod val="75000"/>
                  </a:srgbClr>
                </a:solidFill>
                <a:latin typeface="Georgia" panose="02040502050405020303" pitchFamily="18" charset="0"/>
              </a:rPr>
              <a:t>ул</a:t>
            </a:r>
            <a:r>
              <a:rPr lang="ru-RU" sz="1800" b="1" dirty="0">
                <a:solidFill>
                  <a:srgbClr val="4472C4">
                    <a:lumMod val="75000"/>
                  </a:srgbClr>
                </a:solidFill>
                <a:latin typeface="Georgia" panose="02040502050405020303" pitchFamily="18" charset="0"/>
              </a:rPr>
              <a:t>. Ларина г. Тольятти Самарской области»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52286" y="883305"/>
            <a:ext cx="10249064" cy="249527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24" tIns="51412" rIns="102824" bIns="51412"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477723" y="7307596"/>
            <a:ext cx="6336329" cy="249527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24" tIns="51412" rIns="102824" bIns="51412" rtlCol="0" anchor="ctr"/>
          <a:lstStyle/>
          <a:p>
            <a:pPr algn="ctr"/>
            <a:endParaRPr lang="ru-RU"/>
          </a:p>
        </p:txBody>
      </p:sp>
      <p:pic>
        <p:nvPicPr>
          <p:cNvPr id="13" name="Picture 4" descr="https://www.almirastroy.ru/system/ckeditor_assets/pictures/183882/content_photo_2020-03-25_09-43-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64" y="1585238"/>
            <a:ext cx="536027" cy="53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img2.freepng.ru/20180604/hq/kisspng-russian-ruble-ruble-sign-currency-symbol-computer-rubles-5b16089b803ff6.1292986615281706515253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21" y="3715298"/>
            <a:ext cx="444911" cy="54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avatars.mds.yandex.net/i?id=2814f14b1c885bed07e99c5ab511b0a7-4250986-images-thumbs&amp;n=13&amp;exp=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64" y="2799195"/>
            <a:ext cx="509101" cy="50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avatars.mds.yandex.net/i?id=fc3919fa9461aabb67adeee502030dd4-4821567-images-thumbs&amp;n=13&amp;exp=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15" y="4897292"/>
            <a:ext cx="620110" cy="652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29390" y="2150289"/>
            <a:ext cx="1578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муниципальный 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контракт</a:t>
            </a:r>
            <a:endParaRPr lang="ru-RU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230290" y="3290366"/>
            <a:ext cx="12435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исполнитель</a:t>
            </a:r>
            <a:endParaRPr lang="ru-RU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229390" y="4255068"/>
            <a:ext cx="1911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цена контракта, 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тыс. руб.</a:t>
            </a:r>
            <a:endParaRPr lang="ru-RU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229390" y="5501680"/>
            <a:ext cx="1722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сроки выполнения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работ</a:t>
            </a:r>
            <a:endParaRPr lang="ru-RU" sz="1400" dirty="0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153190" y="2705244"/>
            <a:ext cx="5684778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153190" y="3630352"/>
            <a:ext cx="5684778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153190" y="4778745"/>
            <a:ext cx="5684778" cy="26112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4" name="Picture 6" descr="https://e7.pngegg.com/pngimages/115/379/png-clipart-fortnite-battle-royale-product-design-drawing-marketing-task-icon-game-angl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15" y="6120057"/>
            <a:ext cx="655555" cy="6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3" name="Прямая соединительная линия 32"/>
          <p:cNvCxnSpPr/>
          <p:nvPr/>
        </p:nvCxnSpPr>
        <p:spPr>
          <a:xfrm flipV="1">
            <a:off x="153190" y="6017838"/>
            <a:ext cx="5684778" cy="26112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29389" y="6850789"/>
            <a:ext cx="12066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выполнение</a:t>
            </a:r>
          </a:p>
        </p:txBody>
      </p:sp>
      <p:sp>
        <p:nvSpPr>
          <p:cNvPr id="37" name="Номер слайда 3"/>
          <p:cNvSpPr txBox="1">
            <a:spLocks noGrp="1"/>
          </p:cNvSpPr>
          <p:nvPr>
            <p:ph type="sldNum" sz="quarter" idx="4294967295"/>
          </p:nvPr>
        </p:nvSpPr>
        <p:spPr>
          <a:xfrm>
            <a:off x="10289988" y="7557125"/>
            <a:ext cx="335251" cy="286813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3484" tIns="53484" rIns="53484" bIns="53484"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8</a:t>
            </a:fld>
            <a:endParaRPr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944154" y="4818962"/>
            <a:ext cx="61693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Начало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:          </a:t>
            </a: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26.09.2023 г.</a:t>
            </a:r>
            <a:endParaRPr lang="ru-RU" sz="18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endParaRPr lang="ru-RU" sz="1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Завершение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:</a:t>
            </a: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30.06.2024 г.</a:t>
            </a:r>
            <a:endParaRPr lang="ru-RU" sz="18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949452" y="6112900"/>
            <a:ext cx="853646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4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Получены </a:t>
            </a:r>
            <a:r>
              <a:rPr lang="ru-RU" sz="14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Технические условия  на </a:t>
            </a:r>
            <a:r>
              <a:rPr lang="ru-RU" sz="14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присоединение к сетям водоотведения в ПО КХ, подписан дополнительные соглашения  на присоединение к сетям электроснабжения </a:t>
            </a:r>
            <a:r>
              <a:rPr lang="ru-RU" sz="14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 АО </a:t>
            </a:r>
            <a:r>
              <a:rPr lang="ru-RU" sz="14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" ОРЭС-Тольятти", АО "ТЕВИС" подписаны выданные </a:t>
            </a:r>
            <a:r>
              <a:rPr lang="ru-RU" sz="14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Технические условия </a:t>
            </a:r>
            <a:r>
              <a:rPr lang="ru-RU" sz="14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по переустройству их сетей. В настоящее время выполняется разработка раздела по реконструкции тепловых сетей в соответствии с ТУ АО "ТЕВИС" (</a:t>
            </a:r>
            <a:r>
              <a:rPr lang="ru-RU" sz="14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дополнительный </a:t>
            </a:r>
            <a:r>
              <a:rPr lang="ru-RU" sz="14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объем) </a:t>
            </a:r>
            <a:endParaRPr lang="ru-RU" sz="1400" b="1" baseline="300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947149" y="3937767"/>
            <a:ext cx="33186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4 466,56</a:t>
            </a:r>
            <a:endParaRPr lang="ru-RU" sz="28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949453" y="2937941"/>
            <a:ext cx="52250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ООО </a:t>
            </a:r>
            <a:r>
              <a:rPr lang="ru-RU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«ИНЖДОР»</a:t>
            </a:r>
            <a:endParaRPr lang="ru-RU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954322" y="1728452"/>
            <a:ext cx="40468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spc="-9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№ </a:t>
            </a:r>
            <a:r>
              <a:rPr lang="ru-RU" b="1" spc="-9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0842300004023000358_259977</a:t>
            </a:r>
            <a:endParaRPr lang="ru-RU" b="1" spc="-9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от </a:t>
            </a: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26.09.2023 </a:t>
            </a:r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г.</a:t>
            </a:r>
            <a:endParaRPr lang="ru-RU" b="1" spc="-9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8955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1241" y="32395"/>
            <a:ext cx="10798869" cy="842480"/>
          </a:xfrm>
          <a:prstGeom prst="rect">
            <a:avLst/>
          </a:prstGeom>
          <a:noFill/>
          <a:effectLst/>
        </p:spPr>
        <p:txBody>
          <a:bodyPr wrap="square" lIns="102811" tIns="51406" rIns="102811" bIns="51406" rtlCol="0" anchor="ctr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4472C4">
                    <a:lumMod val="75000"/>
                  </a:srgbClr>
                </a:solidFill>
                <a:latin typeface="Georgia" panose="02040502050405020303" pitchFamily="18" charset="0"/>
              </a:rPr>
              <a:t>Выполнение </a:t>
            </a:r>
            <a:r>
              <a:rPr lang="ru-RU" sz="1600" b="1" dirty="0">
                <a:solidFill>
                  <a:srgbClr val="4472C4">
                    <a:lumMod val="75000"/>
                  </a:srgbClr>
                </a:solidFill>
                <a:latin typeface="Georgia" panose="02040502050405020303" pitchFamily="18" charset="0"/>
              </a:rPr>
              <a:t>проектно-изыскательских работ по устройству пешеходной и велосипедной дорожки от существующих пешеходной и велосипедной дорожки вдоль ул. Родины по лесной зоне до микрорайона Портовый городского округа Тольятти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52286" y="883305"/>
            <a:ext cx="10249064" cy="249527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24" tIns="51412" rIns="102824" bIns="51412"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477723" y="7307596"/>
            <a:ext cx="6336329" cy="249527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24" tIns="51412" rIns="102824" bIns="51412" rtlCol="0" anchor="ctr"/>
          <a:lstStyle/>
          <a:p>
            <a:pPr algn="ctr"/>
            <a:endParaRPr lang="ru-RU"/>
          </a:p>
        </p:txBody>
      </p:sp>
      <p:pic>
        <p:nvPicPr>
          <p:cNvPr id="13" name="Picture 4" descr="https://www.almirastroy.ru/system/ckeditor_assets/pictures/183882/content_photo_2020-03-25_09-43-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64" y="1585238"/>
            <a:ext cx="536027" cy="53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img2.freepng.ru/20180604/hq/kisspng-russian-ruble-ruble-sign-currency-symbol-computer-rubles-5b16089b803ff6.1292986615281706515253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21" y="3715298"/>
            <a:ext cx="444911" cy="54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avatars.mds.yandex.net/i?id=2814f14b1c885bed07e99c5ab511b0a7-4250986-images-thumbs&amp;n=13&amp;exp=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64" y="2799195"/>
            <a:ext cx="509101" cy="50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avatars.mds.yandex.net/i?id=fc3919fa9461aabb67adeee502030dd4-4821567-images-thumbs&amp;n=13&amp;exp=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15" y="4897292"/>
            <a:ext cx="620110" cy="652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29390" y="2150289"/>
            <a:ext cx="1578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муниципальный 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контракт</a:t>
            </a:r>
            <a:endParaRPr lang="ru-RU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230290" y="3290366"/>
            <a:ext cx="12435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исполнитель</a:t>
            </a:r>
            <a:endParaRPr lang="ru-RU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229390" y="4255068"/>
            <a:ext cx="1911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цена контракта, 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тыс. руб.</a:t>
            </a:r>
            <a:endParaRPr lang="ru-RU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229390" y="5501680"/>
            <a:ext cx="1722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сроки выполнения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работ</a:t>
            </a:r>
            <a:endParaRPr lang="ru-RU" sz="1400" dirty="0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153190" y="2705244"/>
            <a:ext cx="5684778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153190" y="3630352"/>
            <a:ext cx="5684778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153190" y="4778745"/>
            <a:ext cx="5684778" cy="26112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4" name="Picture 6" descr="https://e7.pngegg.com/pngimages/115/379/png-clipart-fortnite-battle-royale-product-design-drawing-marketing-task-icon-game-angl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15" y="6120057"/>
            <a:ext cx="655555" cy="6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3" name="Прямая соединительная линия 32"/>
          <p:cNvCxnSpPr/>
          <p:nvPr/>
        </p:nvCxnSpPr>
        <p:spPr>
          <a:xfrm flipV="1">
            <a:off x="153190" y="6017838"/>
            <a:ext cx="5684778" cy="26112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29389" y="6850789"/>
            <a:ext cx="12066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выполнение</a:t>
            </a:r>
          </a:p>
        </p:txBody>
      </p:sp>
      <p:sp>
        <p:nvSpPr>
          <p:cNvPr id="37" name="Номер слайда 3"/>
          <p:cNvSpPr txBox="1">
            <a:spLocks noGrp="1"/>
          </p:cNvSpPr>
          <p:nvPr>
            <p:ph type="sldNum" sz="quarter" idx="4294967295"/>
          </p:nvPr>
        </p:nvSpPr>
        <p:spPr>
          <a:xfrm>
            <a:off x="10289988" y="7557125"/>
            <a:ext cx="335251" cy="286813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3484" tIns="53484" rIns="53484" bIns="53484"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9</a:t>
            </a:fld>
            <a:endParaRPr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944154" y="4818962"/>
            <a:ext cx="61693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Начало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:          </a:t>
            </a: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26.12.2023 г.</a:t>
            </a:r>
            <a:endParaRPr lang="ru-RU" sz="18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endParaRPr lang="ru-RU" sz="1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Завершение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:</a:t>
            </a: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30.11.2024 г.</a:t>
            </a:r>
            <a:endParaRPr lang="ru-RU" sz="18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949452" y="6112900"/>
            <a:ext cx="85364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4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На данный момент подрядной организацией была предоставлена сметная документация для согласования с департаментом дорожного хозяйства и транспорта для подачи заявления на проведение экспертизы сметной документации</a:t>
            </a:r>
            <a:endParaRPr lang="ru-RU" sz="1400" b="1" baseline="300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947149" y="3937767"/>
            <a:ext cx="33186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4 243,24</a:t>
            </a:r>
            <a:endParaRPr lang="ru-RU" sz="28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949453" y="2937941"/>
            <a:ext cx="52250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ООО </a:t>
            </a:r>
            <a:r>
              <a:rPr lang="ru-RU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«ЛАВР»</a:t>
            </a:r>
            <a:endParaRPr lang="ru-RU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954322" y="1728452"/>
            <a:ext cx="40468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spc="-9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№ </a:t>
            </a:r>
            <a:r>
              <a:rPr lang="ru-RU" b="1" spc="-9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0842300004023000509_259977 </a:t>
            </a: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от 26.12.2023 </a:t>
            </a:r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г.</a:t>
            </a:r>
            <a:endParaRPr lang="ru-RU" b="1" spc="-9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0170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56816</TotalTime>
  <Words>3974</Words>
  <Application>Microsoft Office PowerPoint</Application>
  <PresentationFormat>Произвольный</PresentationFormat>
  <Paragraphs>781</Paragraphs>
  <Slides>40</Slides>
  <Notes>40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40</vt:i4>
      </vt:variant>
      <vt:variant>
        <vt:lpstr>Произвольные показы</vt:lpstr>
      </vt:variant>
      <vt:variant>
        <vt:i4>180</vt:i4>
      </vt:variant>
    </vt:vector>
  </HeadingPairs>
  <TitlesOfParts>
    <vt:vector size="229" baseType="lpstr">
      <vt:lpstr>Arial Unicode MS</vt:lpstr>
      <vt:lpstr>Arial</vt:lpstr>
      <vt:lpstr>Calibri</vt:lpstr>
      <vt:lpstr>Calibri Light</vt:lpstr>
      <vt:lpstr>Georgia</vt:lpstr>
      <vt:lpstr>Tahoma</vt:lpstr>
      <vt:lpstr>Times New Roman</vt:lpstr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Информирование и взаимодействие с гражданами</vt:lpstr>
      <vt:lpstr>Слайд 239</vt:lpstr>
      <vt:lpstr>Произвольный показ 2</vt:lpstr>
      <vt:lpstr>Произвольный показ 3</vt:lpstr>
      <vt:lpstr>Произвольный показ 4</vt:lpstr>
      <vt:lpstr>Произвольный показ 5</vt:lpstr>
      <vt:lpstr>Произвольный показ 6</vt:lpstr>
      <vt:lpstr>Произвольный показ 7</vt:lpstr>
      <vt:lpstr>Произвольный показ 8</vt:lpstr>
      <vt:lpstr>Произвольный показ 9</vt:lpstr>
      <vt:lpstr>Произвольный показ 10</vt:lpstr>
      <vt:lpstr>Произвольный показ 11</vt:lpstr>
      <vt:lpstr>Произвольный показ 12</vt:lpstr>
      <vt:lpstr>Произвольный показ 13</vt:lpstr>
      <vt:lpstr>Произвольный показ 14</vt:lpstr>
      <vt:lpstr>Произвольный показ 15</vt:lpstr>
      <vt:lpstr>Произвольный показ 16</vt:lpstr>
      <vt:lpstr>Произвольный показ 17</vt:lpstr>
      <vt:lpstr>Произвольный показ 18</vt:lpstr>
      <vt:lpstr>Произвольный показ 19</vt:lpstr>
      <vt:lpstr>Произвольный показ 20</vt:lpstr>
      <vt:lpstr>Произвольный показ 21</vt:lpstr>
      <vt:lpstr>Произвольный показ 22</vt:lpstr>
      <vt:lpstr>Произвольный показ 23</vt:lpstr>
      <vt:lpstr>Произвольный показ 24</vt:lpstr>
      <vt:lpstr>Произвольный показ 25</vt:lpstr>
      <vt:lpstr>Произвольный показ 26</vt:lpstr>
      <vt:lpstr>Произвольный показ 27</vt:lpstr>
      <vt:lpstr>Произвольный показ 28</vt:lpstr>
      <vt:lpstr>Слайд 229</vt:lpstr>
      <vt:lpstr>Произвольный показ 30</vt:lpstr>
      <vt:lpstr>Произвольный показ 31</vt:lpstr>
      <vt:lpstr>Произвольный показ 32</vt:lpstr>
      <vt:lpstr>Произвольный показ 33</vt:lpstr>
      <vt:lpstr>Произвольный показ 34</vt:lpstr>
      <vt:lpstr>Произвольный показ 35</vt:lpstr>
      <vt:lpstr>Произвольный показ 36</vt:lpstr>
      <vt:lpstr>Произвольный показ 37</vt:lpstr>
      <vt:lpstr>Произвольный показ 38</vt:lpstr>
      <vt:lpstr>Произвольный показ 39</vt:lpstr>
      <vt:lpstr>Произвольный показ 40</vt:lpstr>
      <vt:lpstr>Произвольный показ 41</vt:lpstr>
      <vt:lpstr>Произвольный показ 42</vt:lpstr>
      <vt:lpstr>Произвольный показ 43</vt:lpstr>
      <vt:lpstr>Произвольный показ 44</vt:lpstr>
      <vt:lpstr>Произвольный показ 45</vt:lpstr>
      <vt:lpstr>Произвольный показ 46</vt:lpstr>
      <vt:lpstr>Произвольный показ 47</vt:lpstr>
      <vt:lpstr>Произвольный показ 48</vt:lpstr>
      <vt:lpstr>Произвольный показ 49</vt:lpstr>
      <vt:lpstr>Произвольный показ 50</vt:lpstr>
      <vt:lpstr>Произвольный показ 51</vt:lpstr>
      <vt:lpstr>Произвольный показ 52</vt:lpstr>
      <vt:lpstr>Произвольный показ 53</vt:lpstr>
      <vt:lpstr>Произвольный показ 54</vt:lpstr>
      <vt:lpstr>Произвольный показ 55</vt:lpstr>
      <vt:lpstr>Произвольный показ 56</vt:lpstr>
      <vt:lpstr>Произвольный показ 57</vt:lpstr>
      <vt:lpstr>Произвольный показ 58</vt:lpstr>
      <vt:lpstr>Произвольный показ 59</vt:lpstr>
      <vt:lpstr>Произвольный показ 60</vt:lpstr>
      <vt:lpstr>Произвольный показ 61</vt:lpstr>
      <vt:lpstr>Произвольный показ 62</vt:lpstr>
      <vt:lpstr>Произвольный показ 63</vt:lpstr>
      <vt:lpstr>Произвольный показ 64</vt:lpstr>
      <vt:lpstr>Произвольный показ 65</vt:lpstr>
      <vt:lpstr>Произвольный показ 66</vt:lpstr>
      <vt:lpstr>Произвольный показ 67</vt:lpstr>
      <vt:lpstr>Произвольный показ 68</vt:lpstr>
      <vt:lpstr>Произвольный показ 69</vt:lpstr>
      <vt:lpstr>Произвольный показ 70</vt:lpstr>
      <vt:lpstr>Произвольный показ 71</vt:lpstr>
      <vt:lpstr>Произвольный показ 72</vt:lpstr>
      <vt:lpstr>список съездов инвалидов</vt:lpstr>
      <vt:lpstr>съезд инв выполнены</vt:lpstr>
      <vt:lpstr>Съезд инв не выполнены</vt:lpstr>
      <vt:lpstr>ИДН Носова 10</vt:lpstr>
      <vt:lpstr>ИДН Кулибина 4</vt:lpstr>
      <vt:lpstr>ИДН Плотиная</vt:lpstr>
      <vt:lpstr>ИДН Ст. Разина-Юбилейная</vt:lpstr>
      <vt:lpstr>ИДН Шлютова 130</vt:lpstr>
      <vt:lpstr>ИДН Свердлова 23, 27</vt:lpstr>
      <vt:lpstr>ИДН Орджоникидзе 1</vt:lpstr>
      <vt:lpstr>ИДН Баныкина 26, 30а</vt:lpstr>
      <vt:lpstr>ИДН Ярославская 47</vt:lpstr>
      <vt:lpstr>ИДН Баумана 10</vt:lpstr>
      <vt:lpstr>ИДН Строителей 7</vt:lpstr>
      <vt:lpstr>Автостроителей 76</vt:lpstr>
      <vt:lpstr>ИДН Патрульная 31, 17, 9, 5</vt:lpstr>
      <vt:lpstr>ИДН Революционная 74</vt:lpstr>
      <vt:lpstr>ИДН Буденого 9, 12</vt:lpstr>
      <vt:lpstr>ИДН Буденого 1, 4</vt:lpstr>
      <vt:lpstr>ИДН Гая 17</vt:lpstr>
      <vt:lpstr>ИДН Гидротехническая 19, 25</vt:lpstr>
      <vt:lpstr>МК059 Гидротехническая</vt:lpstr>
      <vt:lpstr>МК059 Комсомольская-Новозаводск</vt:lpstr>
      <vt:lpstr>МК059 50 лет Октября 10</vt:lpstr>
      <vt:lpstr>МК059 Борковская-Коммунальная</vt:lpstr>
      <vt:lpstr>МК059 КТР 40 лет Победы</vt:lpstr>
      <vt:lpstr>МК059 Дзержинского 53, 53а, 76</vt:lpstr>
      <vt:lpstr>МК059 Приморский 29а</vt:lpstr>
      <vt:lpstr>МК059 Юбилейная-Ленинский</vt:lpstr>
      <vt:lpstr>МК059 Разина-Фрунзе</vt:lpstr>
      <vt:lpstr>МК059 Автозаводское</vt:lpstr>
      <vt:lpstr>МК062 дублер Ленинский</vt:lpstr>
      <vt:lpstr>МК062 дублер 40лет</vt:lpstr>
      <vt:lpstr>МК062 дублер южное шоссе</vt:lpstr>
      <vt:lpstr>МК062 в/п железнодорожная</vt:lpstr>
      <vt:lpstr>МК062 Разина- Ленинский</vt:lpstr>
      <vt:lpstr>МК062 Маркса- Горького</vt:lpstr>
      <vt:lpstr>МК062 Жукова, 39</vt:lpstr>
      <vt:lpstr>МК062 Заставная, 1</vt:lpstr>
      <vt:lpstr>МК062 Южное шоссе, ООТ</vt:lpstr>
      <vt:lpstr>МК062 Молодежный, 1</vt:lpstr>
      <vt:lpstr>МК062 Молодежный, 39</vt:lpstr>
      <vt:lpstr>МК062 матросова 10, 11</vt:lpstr>
      <vt:lpstr>МК062 новозаводская, 6</vt:lpstr>
      <vt:lpstr>МК062 Матросова 53,130</vt:lpstr>
      <vt:lpstr>МК062 Маркса-Чапаева</vt:lpstr>
      <vt:lpstr>МК062 Коммунальная-Фабричный</vt:lpstr>
      <vt:lpstr>МК062 Ленинградская-Жилина</vt:lpstr>
      <vt:lpstr>МК062 Дзержинского, 31</vt:lpstr>
      <vt:lpstr>МК062 Южное шоссе, 5</vt:lpstr>
      <vt:lpstr>Мк062 комсомольская-лесная</vt:lpstr>
      <vt:lpstr>МК062 громовой, 49</vt:lpstr>
      <vt:lpstr>Произвольный показ 73</vt:lpstr>
      <vt:lpstr>Произвольный показ 74</vt:lpstr>
      <vt:lpstr>Произвольный показ 75</vt:lpstr>
      <vt:lpstr>Произвольный показ 76</vt:lpstr>
      <vt:lpstr>Произвольный показ 77</vt:lpstr>
      <vt:lpstr>Произвольный показ 78</vt:lpstr>
      <vt:lpstr>Произвольный показ 79</vt:lpstr>
      <vt:lpstr>Произвольный показ 80</vt:lpstr>
      <vt:lpstr>Произвольный показ 81</vt:lpstr>
      <vt:lpstr>Произвольный показ 82</vt:lpstr>
      <vt:lpstr>Произвольный показ 83</vt:lpstr>
      <vt:lpstr>Произвольный показ 84</vt:lpstr>
      <vt:lpstr>Произвольный показ 85</vt:lpstr>
      <vt:lpstr>Произвольный показ 86</vt:lpstr>
      <vt:lpstr>Произвольный показ 87</vt:lpstr>
      <vt:lpstr>Произвольный показ 88</vt:lpstr>
      <vt:lpstr>Произвольный показ 89</vt:lpstr>
      <vt:lpstr>Произвольный показ 90</vt:lpstr>
      <vt:lpstr>Произвольный показ 91</vt:lpstr>
      <vt:lpstr>Произвольный показ 92</vt:lpstr>
      <vt:lpstr>Произвольный показ 93</vt:lpstr>
      <vt:lpstr>Произвольный показ 94</vt:lpstr>
      <vt:lpstr>Произвольный показ 95</vt:lpstr>
      <vt:lpstr>ИДН спортивная</vt:lpstr>
      <vt:lpstr>Жилина, 24</vt:lpstr>
      <vt:lpstr>Произвольный показ 96</vt:lpstr>
      <vt:lpstr>Произвольный показ 97</vt:lpstr>
      <vt:lpstr>ИДН Яблоневый</vt:lpstr>
      <vt:lpstr>ИДН Носова</vt:lpstr>
      <vt:lpstr>ИДН дс Салют</vt:lpstr>
      <vt:lpstr>ИДН Ст. разина 20</vt:lpstr>
      <vt:lpstr>Идн Патрульная</vt:lpstr>
      <vt:lpstr>ИДН дзержинского 39</vt:lpstr>
      <vt:lpstr>ИДН Мира</vt:lpstr>
      <vt:lpstr>ИДН 8 квартал</vt:lpstr>
      <vt:lpstr>ИДН ставропольская</vt:lpstr>
      <vt:lpstr>Слайд 222</vt:lpstr>
      <vt:lpstr>Слайд 223</vt:lpstr>
      <vt:lpstr>Слайд 224</vt:lpstr>
      <vt:lpstr>Слайд 225</vt:lpstr>
      <vt:lpstr>Слайд 226</vt:lpstr>
      <vt:lpstr>Слайд 227</vt:lpstr>
      <vt:lpstr>Слайд 228</vt:lpstr>
      <vt:lpstr>Слайд 230</vt:lpstr>
      <vt:lpstr>Слайд 231</vt:lpstr>
      <vt:lpstr>Слайд 232</vt:lpstr>
      <vt:lpstr>Слайд 233</vt:lpstr>
      <vt:lpstr>Слайд 234</vt:lpstr>
      <vt:lpstr>Слайд 235</vt:lpstr>
      <vt:lpstr>Слайд 236</vt:lpstr>
      <vt:lpstr>Слайд 237</vt:lpstr>
      <vt:lpstr>Слайд 238</vt:lpstr>
      <vt:lpstr>Слайд 240</vt:lpstr>
      <vt:lpstr>Слайд 241</vt:lpstr>
      <vt:lpstr>Слайд 242</vt:lpstr>
      <vt:lpstr>Произвольный показ 1</vt:lpstr>
    </vt:vector>
  </TitlesOfParts>
  <Company>Департамент дорожного хозяйства и транспорта администрации городского округа Тольятти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ДДХиТ</dc:title>
  <dc:subject>Дорожное хозяйство и транспорт</dc:subject>
  <dc:creator>Пронин Виталий Владиславович</dc:creator>
  <cp:keywords>дороги; ремонт; транспорт</cp:keywords>
  <cp:lastModifiedBy>Пруцкова Екатерина Владимировна</cp:lastModifiedBy>
  <cp:revision>3476</cp:revision>
  <cp:lastPrinted>2022-02-14T05:25:59Z</cp:lastPrinted>
  <dcterms:created xsi:type="dcterms:W3CDTF">2017-06-15T13:15:30Z</dcterms:created>
  <dcterms:modified xsi:type="dcterms:W3CDTF">2025-01-24T10:41:06Z</dcterms:modified>
</cp:coreProperties>
</file>