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4" r:id="rId2"/>
    <p:sldId id="269" r:id="rId3"/>
    <p:sldId id="276" r:id="rId4"/>
    <p:sldId id="324" r:id="rId5"/>
    <p:sldId id="318" r:id="rId6"/>
    <p:sldId id="319" r:id="rId7"/>
    <p:sldId id="321" r:id="rId8"/>
    <p:sldId id="325" r:id="rId9"/>
    <p:sldId id="323" r:id="rId10"/>
    <p:sldId id="322" r:id="rId1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73150B"/>
    <a:srgbClr val="99FF66"/>
    <a:srgbClr val="FFFF00"/>
    <a:srgbClr val="1DD333"/>
    <a:srgbClr val="56E070"/>
    <a:srgbClr val="FF0000"/>
    <a:srgbClr val="DE7CEE"/>
    <a:srgbClr val="B3A2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2" autoAdjust="0"/>
    <p:restoredTop sz="93863" autoAdjust="0"/>
  </p:normalViewPr>
  <p:slideViewPr>
    <p:cSldViewPr snapToGrid="0">
      <p:cViewPr>
        <p:scale>
          <a:sx n="95" d="100"/>
          <a:sy n="95" d="100"/>
        </p:scale>
        <p:origin x="-1248" y="288"/>
      </p:cViewPr>
      <p:guideLst>
        <p:guide orient="horz" pos="3141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7CC1-B725-474F-B62C-3E2743EEA088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84B8-9529-4E1B-BD2D-FE09C1F13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A232-6628-408D-9B63-624CA116CE95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6B1B-3C63-440F-B7DD-3BD36E82E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2FE1-FC7A-4AC1-9797-D61F164EF6E1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EC43-EA4D-478D-8B8E-45A1107F3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BEB727-E132-407B-B0A9-398E29B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DE24-CB98-4092-9BBD-C519E559197C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19F1-6F92-4914-AF75-C1729D197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4867-0C95-4AAB-BAEA-C01A4E9A6D88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2E16-DFC8-4071-8918-D8771974C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05E7-38B3-4C45-BC84-1B8A645BA00B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CE55-FBDD-45B9-9E0F-28C6E931A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5E8A-EFA2-4319-84CE-963E8952B162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EC93-E580-49DC-8BDD-011E9EB1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BA0E-AE2F-4F1B-847E-45A61CEF6F9A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C5F0-6EA9-473C-B099-C0C79E15B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6C2D-4603-4292-9046-618E22CF5564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781A-0E7B-4792-884E-17C46D65A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AD56-03BA-4D13-B03A-1B1D891F522D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A5DE-C132-4C41-B5D3-25BF40D1B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D2E7-3EF3-436F-AD11-59D6E4EEDECB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B6B8-8F97-4350-A9C4-BD30E89C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797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9BD9AF-3129-4769-9B56-62204C0DE538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941390-D9B0-4C97-B18B-B82AC4C00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 spd="med" advTm="2797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735638"/>
            <a:ext cx="87534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63" y="652463"/>
            <a:ext cx="66817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241550" y="155575"/>
            <a:ext cx="6645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Cambria" panose="02040503050406030204" pitchFamily="18" charset="0"/>
              </a:rPr>
              <a:t>ДВОРЕЦ КУЛЬТУРЫ «ТОЛЬЯТТИ»</a:t>
            </a:r>
            <a:r>
              <a:rPr lang="en-US" sz="2000" b="1" cap="small" dirty="0">
                <a:solidFill>
                  <a:srgbClr val="73150B"/>
                </a:solidFill>
                <a:latin typeface="Cambria" panose="02040503050406030204" pitchFamily="18" charset="0"/>
              </a:rPr>
              <a:t> </a:t>
            </a:r>
            <a:r>
              <a:rPr lang="ru-RU" sz="2000" b="1" cap="small" dirty="0">
                <a:solidFill>
                  <a:srgbClr val="73150B"/>
                </a:solidFill>
                <a:latin typeface="Cambria" panose="02040503050406030204" pitchFamily="18" charset="0"/>
              </a:rPr>
              <a:t>имени Н.В.Абрамова</a:t>
            </a:r>
            <a:endParaRPr lang="ru-RU" sz="2000" cap="small" dirty="0">
              <a:solidFill>
                <a:srgbClr val="73150B"/>
              </a:solidFill>
              <a:latin typeface="Cambria" panose="02040503050406030204" pitchFamily="18" charset="0"/>
            </a:endParaRPr>
          </a:p>
        </p:txBody>
      </p:sp>
      <p:pic>
        <p:nvPicPr>
          <p:cNvPr id="3077" name="Picture 6" descr="D:\Work\логотипы\дк_тк_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55600"/>
            <a:ext cx="19716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D:\2010\Бондарь С.А\Фото\ДК\IMG_17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4900" y="714375"/>
            <a:ext cx="651192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09550" y="5740400"/>
            <a:ext cx="8574088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cap="small" dirty="0">
                <a:latin typeface="+mj-lt"/>
              </a:rPr>
              <a:t>Дворец культуры сегодня – это известный в городе и области центр культуры и досуга, место проведения самых ярких и знаковых праздников, концертов звезд первой величины, в котором ежемесячно занимаются около 1100 детей и подростков в театральных, танцевальных, вокальных студиях и кружках творчества.</a:t>
            </a:r>
          </a:p>
          <a:p>
            <a:pPr algn="ctr">
              <a:defRPr/>
            </a:pPr>
            <a:r>
              <a:rPr lang="ru-RU" sz="1400" cap="small" dirty="0">
                <a:latin typeface="+mj-lt"/>
              </a:rPr>
              <a:t>Ежегодно мероприятия в ДК «Тольятти» посещают более 350 тысяч человек.</a:t>
            </a:r>
            <a:r>
              <a:rPr lang="ru-RU" altLang="ru-RU" sz="1400" cap="small" dirty="0" smtClean="0">
                <a:latin typeface="+mj-lt"/>
              </a:rPr>
              <a:t> </a:t>
            </a:r>
            <a:endParaRPr lang="ru-RU" altLang="ru-RU" sz="1400" cap="small" dirty="0">
              <a:latin typeface="+mj-lt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2100263"/>
            <a:ext cx="949325" cy="763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3084513"/>
            <a:ext cx="949325" cy="763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4065588"/>
            <a:ext cx="949325" cy="763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2152650"/>
            <a:ext cx="82708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3136900"/>
            <a:ext cx="82708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163" y="4122738"/>
            <a:ext cx="820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773113"/>
            <a:ext cx="56673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69888" y="352425"/>
            <a:ext cx="839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73150B"/>
                </a:solidFill>
                <a:latin typeface="+mj-lt"/>
              </a:rPr>
              <a:t>Дворец культуры «Тольятти»</a:t>
            </a:r>
          </a:p>
        </p:txBody>
      </p:sp>
      <p:pic>
        <p:nvPicPr>
          <p:cNvPr id="12292" name="Рисунок 6" descr="-j1PWY7s6xM.jpg"/>
          <p:cNvPicPr>
            <a:picLocks noChangeAspect="1"/>
          </p:cNvPicPr>
          <p:nvPr/>
        </p:nvPicPr>
        <p:blipFill>
          <a:blip r:embed="rId3"/>
          <a:srcRect t="4523" r="969" b="5183"/>
          <a:stretch>
            <a:fillRect/>
          </a:stretch>
        </p:blipFill>
        <p:spPr bwMode="auto">
          <a:xfrm>
            <a:off x="1808163" y="844550"/>
            <a:ext cx="55276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80975" y="4783138"/>
            <a:ext cx="8842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cap="small" dirty="0">
                <a:latin typeface="+mj-lt"/>
              </a:rPr>
              <a:t>За 38 лет работы Дворец стал поистине народным любимцем – лучшим местом отдыха </a:t>
            </a:r>
          </a:p>
          <a:p>
            <a:pPr algn="ctr">
              <a:defRPr/>
            </a:pPr>
            <a:r>
              <a:rPr lang="ru-RU" sz="1300" cap="small" dirty="0">
                <a:latin typeface="+mj-lt"/>
              </a:rPr>
              <a:t>и проведения досуга юных и взрослых тольяттинцев. </a:t>
            </a:r>
          </a:p>
          <a:p>
            <a:pPr algn="ctr">
              <a:defRPr/>
            </a:pPr>
            <a:r>
              <a:rPr lang="ru-RU" sz="1300" cap="small" dirty="0">
                <a:latin typeface="+mj-lt"/>
              </a:rPr>
              <a:t>Тысячи детей прошли через вокальные, танцевальные театральные студии Дворца. Не случайно, повзрослев, они ведут в ДК «Тольятти» своих детей. Так рождаются традиции. Так из поколения в поколение передается любовь к прекрасному. Ведь без искусства и движения вперед мир превратился бы в серую, никому не интересную массу.</a:t>
            </a:r>
          </a:p>
          <a:p>
            <a:pPr algn="ctr">
              <a:defRPr/>
            </a:pPr>
            <a:endParaRPr lang="ru-RU" altLang="ru-RU" sz="1300" cap="small" dirty="0">
              <a:latin typeface="+mj-lt"/>
            </a:endParaRPr>
          </a:p>
          <a:p>
            <a:pPr algn="ctr">
              <a:defRPr/>
            </a:pPr>
            <a:r>
              <a:rPr lang="ru-RU" altLang="ru-RU" sz="3200" b="1" cap="small" dirty="0">
                <a:solidFill>
                  <a:srgbClr val="73150B"/>
                </a:solidFill>
                <a:latin typeface="+mj-lt"/>
              </a:rPr>
              <a:t>тел. 26-04-04       сайт  </a:t>
            </a:r>
            <a:r>
              <a:rPr lang="en-US" altLang="ru-RU" sz="3200" b="1" cap="small" dirty="0">
                <a:solidFill>
                  <a:srgbClr val="73150B"/>
                </a:solidFill>
                <a:latin typeface="+mj-lt"/>
              </a:rPr>
              <a:t>dk-tlt.ru</a:t>
            </a:r>
            <a:endParaRPr lang="ru-RU" altLang="ru-RU" sz="3200" b="1" cap="small" dirty="0">
              <a:solidFill>
                <a:srgbClr val="73150B"/>
              </a:solidFill>
              <a:latin typeface="+mj-lt"/>
            </a:endParaRPr>
          </a:p>
        </p:txBody>
      </p: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327150"/>
            <a:ext cx="875188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69888" y="401638"/>
            <a:ext cx="83931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Коллективы ДК «Тольятти»</a:t>
            </a:r>
            <a:endParaRPr lang="ru-RU" sz="1600" b="1" dirty="0">
              <a:solidFill>
                <a:srgbClr val="73150B"/>
              </a:solidFill>
            </a:endParaRPr>
          </a:p>
          <a:p>
            <a:pPr algn="ctr">
              <a:defRPr/>
            </a:pPr>
            <a:r>
              <a:rPr lang="ru-RU" b="1" cap="small" dirty="0">
                <a:solidFill>
                  <a:srgbClr val="73150B"/>
                </a:solidFill>
                <a:latin typeface="+mj-lt"/>
              </a:rPr>
              <a:t>Народный самодеятельный коллектив - театр-студия «Секрет»</a:t>
            </a:r>
            <a:endParaRPr lang="ru-RU" cap="small" dirty="0">
              <a:solidFill>
                <a:srgbClr val="73150B"/>
              </a:solidFill>
              <a:latin typeface="+mj-lt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3335338" y="4395788"/>
            <a:ext cx="55975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cap="small" dirty="0">
                <a:latin typeface="+mj-lt"/>
              </a:rPr>
              <a:t>Театр – студия «Секрет» создан в 1985 году. </a:t>
            </a:r>
          </a:p>
          <a:p>
            <a:pPr algn="ctr">
              <a:defRPr/>
            </a:pPr>
            <a:r>
              <a:rPr lang="ru-RU" sz="1500" cap="small" dirty="0">
                <a:latin typeface="+mj-lt"/>
              </a:rPr>
              <a:t>Режиссер </a:t>
            </a:r>
            <a:r>
              <a:rPr lang="ru-RU" sz="1500" b="1" cap="small" dirty="0">
                <a:latin typeface="+mj-lt"/>
              </a:rPr>
              <a:t>Тимонина Татьяна Ивановна</a:t>
            </a:r>
            <a:r>
              <a:rPr lang="ru-RU" sz="1500" cap="small" dirty="0">
                <a:latin typeface="+mj-lt"/>
              </a:rPr>
              <a:t>.</a:t>
            </a:r>
          </a:p>
          <a:p>
            <a:pPr algn="ctr">
              <a:defRPr/>
            </a:pPr>
            <a:r>
              <a:rPr lang="ru-RU" sz="1500" cap="small" dirty="0">
                <a:latin typeface="+mj-lt"/>
              </a:rPr>
              <a:t> В репертуаре театра более 30 спектаклей для взрослых и детей, всего за историю театра было поставлено более 60 спектаклей. До сих пор ни одно крупное мероприятие на Центральной площади или в стенах Дворца культуры «Тольятти» не обходится без участия труппы театра. За годы работы в театре появились корифеи искусства «Секрет» и ежегодные новички в студии. Театр завоевал любовь зрителей и продолжает радовать новыми постановками.</a:t>
            </a:r>
            <a:endParaRPr lang="ru-RU" altLang="ru-RU" sz="1500" dirty="0">
              <a:latin typeface="Calibri" pitchFamily="34" charset="0"/>
            </a:endParaRPr>
          </a:p>
        </p:txBody>
      </p:sp>
      <p:pic>
        <p:nvPicPr>
          <p:cNvPr id="4101" name="Picture 9" descr="IMG_3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1390650"/>
            <a:ext cx="4184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IMG_0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4440238"/>
            <a:ext cx="30448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9" descr="IMG_2438.jpg"/>
          <p:cNvPicPr>
            <a:picLocks noChangeAspect="1"/>
          </p:cNvPicPr>
          <p:nvPr/>
        </p:nvPicPr>
        <p:blipFill>
          <a:blip r:embed="rId5"/>
          <a:srcRect l="5824" t="14351" r="12747"/>
          <a:stretch>
            <a:fillRect/>
          </a:stretch>
        </p:blipFill>
        <p:spPr bwMode="auto">
          <a:xfrm>
            <a:off x="285750" y="1385888"/>
            <a:ext cx="4314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33425"/>
            <a:ext cx="8751888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0"/>
          <p:cNvSpPr txBox="1">
            <a:spLocks noChangeArrowheads="1"/>
          </p:cNvSpPr>
          <p:nvPr/>
        </p:nvSpPr>
        <p:spPr bwMode="auto">
          <a:xfrm>
            <a:off x="369888" y="311150"/>
            <a:ext cx="839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small" dirty="0">
                <a:solidFill>
                  <a:srgbClr val="73150B"/>
                </a:solidFill>
                <a:latin typeface="+mj-lt"/>
              </a:rPr>
              <a:t>Народный самодеятельный коллектив - театр-студия «Секрет»</a:t>
            </a:r>
            <a:endParaRPr lang="ru-RU" cap="small" dirty="0">
              <a:solidFill>
                <a:srgbClr val="73150B"/>
              </a:solidFill>
              <a:latin typeface="+mj-lt"/>
            </a:endParaRPr>
          </a:p>
        </p:txBody>
      </p:sp>
      <p:pic>
        <p:nvPicPr>
          <p:cNvPr id="5124" name="Рисунок 8" descr="IMG_2592.jpg"/>
          <p:cNvPicPr>
            <a:picLocks noChangeAspect="1"/>
          </p:cNvPicPr>
          <p:nvPr/>
        </p:nvPicPr>
        <p:blipFill>
          <a:blip r:embed="rId3"/>
          <a:srcRect t="13187" r="8463" b="18242"/>
          <a:stretch>
            <a:fillRect/>
          </a:stretch>
        </p:blipFill>
        <p:spPr bwMode="auto">
          <a:xfrm>
            <a:off x="374650" y="904875"/>
            <a:ext cx="24415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94000" y="754063"/>
            <a:ext cx="620871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u="sng" cap="small" dirty="0">
                <a:latin typeface="+mj-lt"/>
              </a:rPr>
              <a:t>Театр «Секрет» - лауреат многих престижных театральных фестивалей</a:t>
            </a:r>
            <a:endParaRPr lang="ru-RU" sz="1200" cap="small" dirty="0">
              <a:latin typeface="+mj-lt"/>
            </a:endParaRPr>
          </a:p>
          <a:p>
            <a:pPr>
              <a:defRPr/>
            </a:pPr>
            <a:endParaRPr lang="ru-RU" sz="1200" cap="small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Всероссийский фестиваль «Самарские подмостки» (Самара, 1992),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Международный фестиваль театрального искусства во Франции (Авиньон, 1996),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Международный театральный фестиваль в Башкирии (Белебей),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Областной фестиваль в честь 150-летия Самарской губернии,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Общероссийский конкурс </a:t>
            </a:r>
            <a:r>
              <a:rPr lang="ru-RU" sz="1200" cap="small" dirty="0" err="1">
                <a:latin typeface="+mj-lt"/>
              </a:rPr>
              <a:t>франкофонных</a:t>
            </a:r>
            <a:r>
              <a:rPr lang="ru-RU" sz="1200" cap="small" dirty="0">
                <a:latin typeface="+mj-lt"/>
              </a:rPr>
              <a:t> театров «Альянс </a:t>
            </a:r>
            <a:r>
              <a:rPr lang="ru-RU" sz="1200" cap="small" dirty="0" err="1">
                <a:latin typeface="+mj-lt"/>
              </a:rPr>
              <a:t>Франсез</a:t>
            </a:r>
            <a:r>
              <a:rPr lang="ru-RU" sz="1200" cap="small" dirty="0">
                <a:latin typeface="+mj-lt"/>
              </a:rPr>
              <a:t>» (Самара, 2008, Самара, Казань 2009),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Смотр-практикум любительских театров Самарской области  «Театру – жить», 2011 г. (г.Похвистнево),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</a:t>
            </a:r>
            <a:r>
              <a:rPr lang="en-US" sz="1200" cap="small" dirty="0">
                <a:latin typeface="+mj-lt"/>
              </a:rPr>
              <a:t>V</a:t>
            </a:r>
            <a:r>
              <a:rPr lang="ru-RU" sz="1200" cap="small" dirty="0">
                <a:latin typeface="+mj-lt"/>
              </a:rPr>
              <a:t> Международный театральный фестиваль любительских театров «Ваш выход» (г.Похвистнево) диплом за высокий профессионализм в создании спектакля «</a:t>
            </a:r>
            <a:r>
              <a:rPr lang="ru-RU" sz="1200" cap="small" dirty="0" err="1">
                <a:latin typeface="+mj-lt"/>
              </a:rPr>
              <a:t>Эдит</a:t>
            </a:r>
            <a:r>
              <a:rPr lang="ru-RU" sz="1200" cap="small" dirty="0">
                <a:latin typeface="+mj-lt"/>
              </a:rPr>
              <a:t> </a:t>
            </a:r>
            <a:r>
              <a:rPr lang="ru-RU" sz="1200" cap="small" dirty="0" err="1">
                <a:latin typeface="+mj-lt"/>
              </a:rPr>
              <a:t>Пиаф</a:t>
            </a:r>
            <a:r>
              <a:rPr lang="ru-RU" sz="1200" cap="small" dirty="0">
                <a:latin typeface="+mj-lt"/>
              </a:rPr>
              <a:t>» (2013 год),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Диплом за участие в Международном театральном фестивале «Вильнюсская рампа» (г.Вильнюс, 2014 г.),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cap="small" dirty="0">
                <a:latin typeface="+mj-lt"/>
              </a:rPr>
              <a:t> Диплом за лучшее музыкальное решение награжден спектакль театра «Секрет» «</a:t>
            </a:r>
            <a:r>
              <a:rPr lang="ru-RU" sz="1200" cap="small" dirty="0" err="1">
                <a:latin typeface="+mj-lt"/>
              </a:rPr>
              <a:t>Эдит</a:t>
            </a:r>
            <a:r>
              <a:rPr lang="ru-RU" sz="1200" cap="small" dirty="0">
                <a:latin typeface="+mj-lt"/>
              </a:rPr>
              <a:t> </a:t>
            </a:r>
            <a:r>
              <a:rPr lang="ru-RU" sz="1200" cap="small" dirty="0" err="1">
                <a:latin typeface="+mj-lt"/>
              </a:rPr>
              <a:t>Пиаф</a:t>
            </a:r>
            <a:r>
              <a:rPr lang="ru-RU" sz="1200" cap="small" dirty="0">
                <a:latin typeface="+mj-lt"/>
              </a:rPr>
              <a:t>» на Международном театральном фестивале «Вильнюсская рампа» (г.Вильнюс, 2014).</a:t>
            </a:r>
          </a:p>
        </p:txBody>
      </p:sp>
      <p:pic>
        <p:nvPicPr>
          <p:cNvPr id="5126" name="Picture 17" descr="О Любви 1"/>
          <p:cNvPicPr>
            <a:picLocks noChangeAspect="1" noChangeArrowheads="1"/>
          </p:cNvPicPr>
          <p:nvPr/>
        </p:nvPicPr>
        <p:blipFill>
          <a:blip r:embed="rId4"/>
          <a:srcRect l="2835" r="7030"/>
          <a:stretch>
            <a:fillRect/>
          </a:stretch>
        </p:blipFill>
        <p:spPr bwMode="auto">
          <a:xfrm>
            <a:off x="5846763" y="4230688"/>
            <a:ext cx="29956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1463" y="4021138"/>
            <a:ext cx="55372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cap="small" dirty="0">
              <a:latin typeface="+mj-lt"/>
            </a:endParaRPr>
          </a:p>
          <a:p>
            <a:pPr algn="ctr">
              <a:defRPr/>
            </a:pPr>
            <a:r>
              <a:rPr lang="ru-RU" sz="1200" cap="small" dirty="0">
                <a:latin typeface="+mj-lt"/>
              </a:rPr>
              <a:t>На данный момент ДК «Тольятти» развивает проект развития театра </a:t>
            </a:r>
          </a:p>
          <a:p>
            <a:pPr algn="ctr">
              <a:defRPr/>
            </a:pPr>
            <a:r>
              <a:rPr lang="ru-RU" sz="1200" cap="small" dirty="0">
                <a:latin typeface="+mj-lt"/>
              </a:rPr>
              <a:t>по следующим направлениям: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b="1" cap="small" dirty="0">
                <a:latin typeface="+mj-lt"/>
              </a:rPr>
              <a:t>Участие в международных театральных фестивалях</a:t>
            </a:r>
          </a:p>
          <a:p>
            <a:pPr marL="228600" indent="-228600">
              <a:defRPr/>
            </a:pPr>
            <a:r>
              <a:rPr lang="ru-RU" sz="1200" cap="small" dirty="0">
                <a:latin typeface="+mj-lt"/>
              </a:rPr>
              <a:t>Учитывая успешное выступление театра-студии «Секрет» на фестивалях различных уровней, победу спектакля «</a:t>
            </a:r>
            <a:r>
              <a:rPr lang="ru-RU" sz="1200" cap="small" dirty="0" err="1">
                <a:latin typeface="+mj-lt"/>
              </a:rPr>
              <a:t>Эдит</a:t>
            </a:r>
            <a:r>
              <a:rPr lang="ru-RU" sz="1200" cap="small" dirty="0">
                <a:latin typeface="+mj-lt"/>
              </a:rPr>
              <a:t> </a:t>
            </a:r>
            <a:r>
              <a:rPr lang="ru-RU" sz="1200" cap="small" dirty="0" err="1">
                <a:latin typeface="+mj-lt"/>
              </a:rPr>
              <a:t>Пиаф</a:t>
            </a:r>
            <a:r>
              <a:rPr lang="ru-RU" sz="1200" cap="small" dirty="0">
                <a:latin typeface="+mj-lt"/>
              </a:rPr>
              <a:t>» в 2014 году на фестивале в Литве и эксклюзивное приглашение для единственного театра из Самарской области на фестиваль в Прагу весной 2015 года, ДК «Тольятти» занят проектом поиска финансирования участия в Пражском театральном фестивале (Чехия, 2015). </a:t>
            </a:r>
          </a:p>
          <a:p>
            <a:pPr marL="228600" indent="-228600">
              <a:defRPr/>
            </a:pPr>
            <a:r>
              <a:rPr lang="ru-RU" sz="1200" cap="small" dirty="0">
                <a:latin typeface="+mj-lt"/>
              </a:rPr>
              <a:t>По расчетам на 1.11.2014 г. транспортировка реквизита к спектаклю «</a:t>
            </a:r>
            <a:r>
              <a:rPr lang="ru-RU" sz="1200" cap="small" dirty="0" err="1">
                <a:latin typeface="+mj-lt"/>
              </a:rPr>
              <a:t>Эдит</a:t>
            </a:r>
            <a:r>
              <a:rPr lang="ru-RU" sz="1200" cap="small" dirty="0">
                <a:latin typeface="+mj-lt"/>
              </a:rPr>
              <a:t> </a:t>
            </a:r>
            <a:r>
              <a:rPr lang="ru-RU" sz="1200" cap="small" dirty="0" err="1">
                <a:latin typeface="+mj-lt"/>
              </a:rPr>
              <a:t>Пиаф</a:t>
            </a:r>
            <a:r>
              <a:rPr lang="ru-RU" sz="1200" cap="small" dirty="0">
                <a:latin typeface="+mj-lt"/>
              </a:rPr>
              <a:t>», проезд, проживание и питание труппы театра потребует порядка 600 тысяч рублей.</a:t>
            </a:r>
          </a:p>
        </p:txBody>
      </p: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733425"/>
            <a:ext cx="8731250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0"/>
          <p:cNvSpPr txBox="1">
            <a:spLocks noChangeArrowheads="1"/>
          </p:cNvSpPr>
          <p:nvPr/>
        </p:nvSpPr>
        <p:spPr bwMode="auto">
          <a:xfrm>
            <a:off x="369888" y="311150"/>
            <a:ext cx="839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small" dirty="0">
                <a:solidFill>
                  <a:srgbClr val="73150B"/>
                </a:solidFill>
                <a:latin typeface="+mj-lt"/>
              </a:rPr>
              <a:t>Народный самодеятельный коллектив - театр-студия «Секрет»</a:t>
            </a:r>
            <a:endParaRPr lang="ru-RU" cap="small" dirty="0">
              <a:solidFill>
                <a:srgbClr val="73150B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4175" y="742950"/>
            <a:ext cx="6099175" cy="2894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cap="small" dirty="0">
                <a:latin typeface="+mj-lt"/>
              </a:rPr>
              <a:t>На данный момент ДК «Тольятти» прорабатывает</a:t>
            </a:r>
          </a:p>
          <a:p>
            <a:pPr algn="ctr">
              <a:defRPr/>
            </a:pPr>
            <a:r>
              <a:rPr lang="ru-RU" sz="1400" cap="small" dirty="0">
                <a:latin typeface="+mj-lt"/>
              </a:rPr>
              <a:t>проект развития театра по следующим направлениям:</a:t>
            </a:r>
          </a:p>
          <a:p>
            <a:pPr>
              <a:defRPr/>
            </a:pPr>
            <a:endParaRPr lang="ru-RU" sz="1400" cap="small" dirty="0">
              <a:latin typeface="+mj-lt"/>
            </a:endParaRPr>
          </a:p>
          <a:p>
            <a:pPr marL="228600" indent="-228600">
              <a:defRPr/>
            </a:pPr>
            <a:r>
              <a:rPr lang="ru-RU" sz="1400" cap="small" dirty="0">
                <a:latin typeface="+mj-lt"/>
              </a:rPr>
              <a:t>2. </a:t>
            </a:r>
            <a:r>
              <a:rPr lang="ru-RU" sz="1400" b="1" cap="small" dirty="0">
                <a:latin typeface="+mj-lt"/>
              </a:rPr>
              <a:t>Гастрольная деятельность театра-студии «Секрет» по России</a:t>
            </a:r>
          </a:p>
          <a:p>
            <a:pPr marL="228600" indent="-228600">
              <a:defRPr/>
            </a:pPr>
            <a:endParaRPr lang="ru-RU" sz="1400" cap="small" dirty="0">
              <a:latin typeface="+mj-lt"/>
            </a:endParaRPr>
          </a:p>
          <a:p>
            <a:pPr marL="228600" indent="-228600">
              <a:defRPr/>
            </a:pPr>
            <a:r>
              <a:rPr lang="ru-RU" sz="1400" cap="small" dirty="0">
                <a:latin typeface="+mj-lt"/>
              </a:rPr>
              <a:t>На 2015 год ДК «Тольятти» планирует организовать гастрольный тур из 2-3 спектаклей для детей и взрослых театра «Секрет» со специальными декорациями, приспособленными для транспортировки и быстрого монтажа-демонтажа.</a:t>
            </a:r>
          </a:p>
          <a:p>
            <a:pPr marL="228600" indent="-228600">
              <a:defRPr/>
            </a:pPr>
            <a:r>
              <a:rPr lang="ru-RU" sz="1400" cap="small" dirty="0">
                <a:latin typeface="+mj-lt"/>
              </a:rPr>
              <a:t>В первоочередных планах охватить города: Сызрань, Ульяновск, Чапаевск, Новокузнецк.</a:t>
            </a:r>
          </a:p>
          <a:p>
            <a:pPr marL="228600" indent="-228600">
              <a:defRPr/>
            </a:pPr>
            <a:r>
              <a:rPr lang="ru-RU" sz="1400" cap="small" dirty="0">
                <a:latin typeface="+mj-lt"/>
              </a:rPr>
              <a:t>Для реализации данного проекта необходимо финансирование в размере 500 тысяч рублей.</a:t>
            </a:r>
          </a:p>
        </p:txBody>
      </p:sp>
      <p:pic>
        <p:nvPicPr>
          <p:cNvPr id="6149" name="Picture 15" descr="м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3898900"/>
            <a:ext cx="393223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4" descr="DSC_7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3908425"/>
            <a:ext cx="41687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0" descr="IMG_2410.jpg"/>
          <p:cNvPicPr>
            <a:picLocks noChangeAspect="1"/>
          </p:cNvPicPr>
          <p:nvPr/>
        </p:nvPicPr>
        <p:blipFill>
          <a:blip r:embed="rId5"/>
          <a:srcRect l="6918" t="30623" r="7578"/>
          <a:stretch>
            <a:fillRect/>
          </a:stretch>
        </p:blipFill>
        <p:spPr bwMode="auto">
          <a:xfrm>
            <a:off x="481013" y="873125"/>
            <a:ext cx="2322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74713"/>
            <a:ext cx="88217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3717925"/>
            <a:ext cx="88233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12763" y="180975"/>
            <a:ext cx="8188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Народный самодеятельный коллектив – </a:t>
            </a:r>
          </a:p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образцовый ансамбль танца «Самоцветы»</a:t>
            </a:r>
            <a:endParaRPr lang="ru-RU" sz="2000" cap="small" dirty="0">
              <a:solidFill>
                <a:srgbClr val="73150B"/>
              </a:solidFill>
              <a:latin typeface="+mj-lt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793750"/>
            <a:ext cx="65325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altLang="ru-RU" sz="1600" cap="small" dirty="0">
                <a:latin typeface="+mj-lt"/>
              </a:rPr>
              <a:t>Образцовый ансамбль танца «Самоцветы» существует с 1976 года, </a:t>
            </a:r>
          </a:p>
          <a:p>
            <a:pPr>
              <a:defRPr/>
            </a:pPr>
            <a:r>
              <a:rPr lang="ru-RU" altLang="ru-RU" sz="1600" cap="small" dirty="0">
                <a:latin typeface="+mj-lt"/>
              </a:rPr>
              <a:t>со дня открытия Дворца. В 1982 году ансамблю присвоено звание «образцового» и «народного», которое и носит ансамбль по сей день.</a:t>
            </a:r>
          </a:p>
          <a:p>
            <a:pPr algn="ctr">
              <a:defRPr/>
            </a:pPr>
            <a:r>
              <a:rPr lang="ru-RU" altLang="ru-RU" sz="1600" b="1" cap="small" dirty="0">
                <a:latin typeface="+mj-lt"/>
              </a:rPr>
              <a:t>Руководитель  - Татьяна Леонтьевна </a:t>
            </a:r>
            <a:r>
              <a:rPr lang="ru-RU" altLang="ru-RU" sz="1600" b="1" cap="small" dirty="0" err="1">
                <a:latin typeface="+mj-lt"/>
              </a:rPr>
              <a:t>Сапожинская</a:t>
            </a:r>
            <a:r>
              <a:rPr lang="ru-RU" altLang="ru-RU" sz="1600" b="1" cap="small" dirty="0">
                <a:latin typeface="+mj-lt"/>
              </a:rPr>
              <a:t> – </a:t>
            </a:r>
          </a:p>
          <a:p>
            <a:pPr algn="ctr">
              <a:defRPr/>
            </a:pPr>
            <a:r>
              <a:rPr lang="ru-RU" altLang="ru-RU" sz="1600" cap="small" dirty="0">
                <a:latin typeface="+mj-lt"/>
              </a:rPr>
              <a:t>заслуженный работник культуры РФ. </a:t>
            </a:r>
          </a:p>
          <a:p>
            <a:pPr algn="ctr">
              <a:defRPr/>
            </a:pPr>
            <a:r>
              <a:rPr lang="ru-RU" altLang="ru-RU" sz="1600" b="1" cap="small" dirty="0">
                <a:latin typeface="+mj-lt"/>
              </a:rPr>
              <a:t>Художественный руководитель - Елена </a:t>
            </a:r>
            <a:r>
              <a:rPr lang="ru-RU" altLang="ru-RU" sz="1600" b="1" cap="small" dirty="0" err="1">
                <a:latin typeface="+mj-lt"/>
              </a:rPr>
              <a:t>Арслановна</a:t>
            </a:r>
            <a:r>
              <a:rPr lang="ru-RU" altLang="ru-RU" sz="1600" b="1" cap="small" dirty="0">
                <a:latin typeface="+mj-lt"/>
              </a:rPr>
              <a:t> </a:t>
            </a:r>
            <a:r>
              <a:rPr lang="ru-RU" altLang="ru-RU" sz="1600" b="1" cap="small" dirty="0" err="1">
                <a:latin typeface="+mj-lt"/>
              </a:rPr>
              <a:t>Лябипова</a:t>
            </a:r>
            <a:r>
              <a:rPr lang="ru-RU" altLang="ru-RU" sz="1600" b="1" cap="small" dirty="0">
                <a:latin typeface="+mj-lt"/>
              </a:rPr>
              <a:t>. </a:t>
            </a:r>
            <a:endParaRPr lang="ru-RU" altLang="ru-RU" sz="1600" cap="small" dirty="0">
              <a:latin typeface="+mj-lt"/>
            </a:endParaRPr>
          </a:p>
          <a:p>
            <a:pPr algn="ctr">
              <a:defRPr/>
            </a:pPr>
            <a:r>
              <a:rPr lang="ru-RU" altLang="ru-RU" sz="1400" cap="small" dirty="0">
                <a:latin typeface="+mj-lt"/>
              </a:rPr>
              <a:t>В 1987г. была создана школа танца, где растут будущие артисты ансамбля танца. </a:t>
            </a:r>
          </a:p>
          <a:p>
            <a:pPr algn="ctr">
              <a:defRPr/>
            </a:pPr>
            <a:r>
              <a:rPr lang="ru-RU" altLang="ru-RU" sz="1400" cap="small" dirty="0">
                <a:latin typeface="+mj-lt"/>
                <a:cs typeface="Times New Roman" pitchFamily="18" charset="0"/>
              </a:rPr>
              <a:t>За пять лет обучения дети постигают не только хореографические дисциплины: народно – сценический, классический, современный и бальный танец, но и теоретический курс «Основы искусств и эстетики». После окончания школы дети зачисляются в младшую группу ансамбля, который работает по трем направлениям: народно-сценический, классический и современный танец.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42925" y="1584325"/>
            <a:ext cx="811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eaLnBrk="0" hangingPunct="0">
              <a:defRPr/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7175" name="Группа 27"/>
          <p:cNvGrpSpPr>
            <a:grpSpLocks/>
          </p:cNvGrpSpPr>
          <p:nvPr/>
        </p:nvGrpSpPr>
        <p:grpSpPr bwMode="auto">
          <a:xfrm>
            <a:off x="220663" y="1123950"/>
            <a:ext cx="8693150" cy="5578475"/>
            <a:chOff x="221060" y="1123955"/>
            <a:chExt cx="8691839" cy="5576634"/>
          </a:xfrm>
        </p:grpSpPr>
        <p:pic>
          <p:nvPicPr>
            <p:cNvPr id="7176" name="Рисунок 18" descr="IMG_952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77589" y="1123955"/>
              <a:ext cx="2213126" cy="225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Рисунок 23" descr="140513-samocveti-444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060" y="3820242"/>
              <a:ext cx="4320520" cy="288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Рисунок 24" descr="140513-samocveti-462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22243" y="3827826"/>
              <a:ext cx="4290656" cy="28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3989388"/>
            <a:ext cx="48212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854075"/>
            <a:ext cx="444341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3963" y="3989388"/>
            <a:ext cx="39608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854075"/>
            <a:ext cx="43259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2763" y="160338"/>
            <a:ext cx="81883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Народный самодеятельный коллектив – </a:t>
            </a:r>
          </a:p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образцовый ансамбль танца «Самоцветы»</a:t>
            </a:r>
            <a:endParaRPr lang="ru-RU" sz="2000" cap="small" dirty="0">
              <a:solidFill>
                <a:srgbClr val="73150B"/>
              </a:solidFill>
              <a:latin typeface="+mj-lt"/>
            </a:endParaRPr>
          </a:p>
        </p:txBody>
      </p:sp>
      <p:grpSp>
        <p:nvGrpSpPr>
          <p:cNvPr id="8199" name="Группа 17"/>
          <p:cNvGrpSpPr>
            <a:grpSpLocks/>
          </p:cNvGrpSpPr>
          <p:nvPr/>
        </p:nvGrpSpPr>
        <p:grpSpPr bwMode="auto">
          <a:xfrm>
            <a:off x="212725" y="914400"/>
            <a:ext cx="8739188" cy="5757863"/>
            <a:chOff x="182747" y="1185762"/>
            <a:chExt cx="8739614" cy="5759846"/>
          </a:xfrm>
        </p:grpSpPr>
        <p:pic>
          <p:nvPicPr>
            <p:cNvPr id="8202" name="Рисунок 16" descr="img06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747" y="1185762"/>
              <a:ext cx="4241915" cy="290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Рисунок 14" descr="img07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60899" y="4325471"/>
              <a:ext cx="3861462" cy="262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4622800" y="914400"/>
            <a:ext cx="4349750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00" cap="small" dirty="0">
                <a:latin typeface="+mj-lt"/>
              </a:rPr>
              <a:t>В июле 2014 года Образцовый Ансамбль танца «Самоцветы» участвовал в Международном хореографическом конкурсе "VIVA DANCE" в Сочи по двум возрастным категориям в двух номинациях: Народный и Эстрадный танец. </a:t>
            </a:r>
          </a:p>
          <a:p>
            <a:pPr algn="ctr">
              <a:defRPr/>
            </a:pPr>
            <a:r>
              <a:rPr lang="ru-RU" sz="1300" cap="small" dirty="0">
                <a:latin typeface="+mj-lt"/>
              </a:rPr>
              <a:t>Младшая группа заняла два III-их места, </a:t>
            </a:r>
          </a:p>
          <a:p>
            <a:pPr algn="ctr">
              <a:defRPr/>
            </a:pPr>
            <a:r>
              <a:rPr lang="ru-RU" sz="1300" cap="small" dirty="0">
                <a:latin typeface="+mj-lt"/>
              </a:rPr>
              <a:t>а старшая – два </a:t>
            </a:r>
            <a:r>
              <a:rPr lang="ru-RU" sz="1300" cap="small" dirty="0" err="1">
                <a:latin typeface="+mj-lt"/>
              </a:rPr>
              <a:t>II-ых</a:t>
            </a:r>
            <a:r>
              <a:rPr lang="ru-RU" sz="1300" cap="small" dirty="0">
                <a:latin typeface="+mj-lt"/>
              </a:rPr>
              <a:t> места!</a:t>
            </a:r>
          </a:p>
          <a:p>
            <a:pPr>
              <a:defRPr/>
            </a:pPr>
            <a:r>
              <a:rPr lang="ru-RU" sz="1300" b="1" cap="small" dirty="0">
                <a:latin typeface="+mj-lt"/>
              </a:rPr>
              <a:t>В проекте ДК «Тольятти» выведение коллектива на европейский уровень национальных танцевальных программ. </a:t>
            </a:r>
          </a:p>
          <a:p>
            <a:pPr>
              <a:defRPr/>
            </a:pPr>
            <a:r>
              <a:rPr lang="ru-RU" sz="1300" cap="small" dirty="0">
                <a:latin typeface="+mj-lt"/>
              </a:rPr>
              <a:t>На данный момент для участия в VII Европейском чемпионате по фольклору «Евро </a:t>
            </a:r>
            <a:r>
              <a:rPr lang="ru-RU" sz="1300" cap="small" dirty="0" err="1">
                <a:latin typeface="+mj-lt"/>
              </a:rPr>
              <a:t>фольк</a:t>
            </a:r>
            <a:r>
              <a:rPr lang="ru-RU" sz="1300" cap="small" dirty="0">
                <a:latin typeface="+mj-lt"/>
              </a:rPr>
              <a:t> 2015» в июле 2015 года в городе </a:t>
            </a:r>
            <a:r>
              <a:rPr lang="ru-RU" sz="1300" cap="small" dirty="0" err="1">
                <a:latin typeface="+mj-lt"/>
              </a:rPr>
              <a:t>Несебр</a:t>
            </a:r>
            <a:r>
              <a:rPr lang="ru-RU" sz="1300" cap="small" dirty="0">
                <a:latin typeface="+mj-lt"/>
              </a:rPr>
              <a:t> (Болгария) требуется около 400 тысяч рублей.</a:t>
            </a:r>
            <a:endParaRPr lang="ru-RU" altLang="ru-RU" sz="1400" cap="small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50" y="4006850"/>
            <a:ext cx="48720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Лауреат 1 степени </a:t>
            </a:r>
            <a:r>
              <a:rPr lang="en-US" altLang="ru-RU" sz="1100" cap="small" dirty="0">
                <a:latin typeface="+mj-lt"/>
                <a:cs typeface="Times New Roman" pitchFamily="18" charset="0"/>
              </a:rPr>
              <a:t>IV </a:t>
            </a:r>
            <a:r>
              <a:rPr lang="ru-RU" altLang="ru-RU" sz="1100" cap="small" dirty="0">
                <a:latin typeface="+mj-lt"/>
                <a:cs typeface="Times New Roman" pitchFamily="18" charset="0"/>
              </a:rPr>
              <a:t>Международного фестиваля-конкурса детского и юношеского творчества (Одесса, 2008),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Дипломант Конкурс хореографического искусства МОУ культуры и искусств «Хореографический марафон» (Тольятти, 2008, 2009),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Лауреат 1 степени в номинации «Эстрадный танец» Международный конкурс-фестиваль детского и юношеского творчества «Будущее планеты» (Санкт-Петербург, 2009),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Диплом Государственного академического ансамбля народного танца Игоря Моисеева,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Диплом за работу в жанре хоровода Второго Всероссийского фестиваля-конкурса по народному танцу от главного балетмейстера Государственного академического хореографического ансамбля «Березка».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100" cap="small" dirty="0">
                <a:latin typeface="+mj-lt"/>
                <a:cs typeface="Times New Roman" pitchFamily="18" charset="0"/>
              </a:rPr>
              <a:t>В марте 2008 ансамбль «Самоцветы» принимал участие в празднике - проводы Всероссийского Деда Мороза домой в лес – «</a:t>
            </a:r>
            <a:r>
              <a:rPr lang="ru-RU" altLang="ru-RU" sz="1100" cap="small" dirty="0" err="1">
                <a:latin typeface="+mj-lt"/>
                <a:cs typeface="Times New Roman" pitchFamily="18" charset="0"/>
              </a:rPr>
              <a:t>летовать</a:t>
            </a:r>
            <a:r>
              <a:rPr lang="ru-RU" altLang="ru-RU" sz="1100" cap="small" dirty="0">
                <a:latin typeface="+mj-lt"/>
                <a:cs typeface="Times New Roman" pitchFamily="18" charset="0"/>
              </a:rPr>
              <a:t>» (Великий Устюг).</a:t>
            </a:r>
            <a:endParaRPr lang="en-US" altLang="ru-RU" sz="1100" cap="small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altLang="ru-RU" sz="1200" cap="small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altLang="ru-RU" sz="1200" cap="small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4273550"/>
            <a:ext cx="36353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50" y="4271963"/>
            <a:ext cx="30765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888" y="4270375"/>
            <a:ext cx="19383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561975"/>
            <a:ext cx="87820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2763" y="160338"/>
            <a:ext cx="8188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small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Команды спортивного комплекса ДК «Тольятти»</a:t>
            </a:r>
            <a:endParaRPr lang="ru-RU" sz="2000" cap="small" dirty="0">
              <a:solidFill>
                <a:srgbClr val="73150B"/>
              </a:solidFill>
              <a:latin typeface="+mj-lt"/>
              <a:cs typeface="+mn-cs"/>
            </a:endParaRPr>
          </a:p>
        </p:txBody>
      </p:sp>
      <p:grpSp>
        <p:nvGrpSpPr>
          <p:cNvPr id="9223" name="Группа 12"/>
          <p:cNvGrpSpPr>
            <a:grpSpLocks/>
          </p:cNvGrpSpPr>
          <p:nvPr/>
        </p:nvGrpSpPr>
        <p:grpSpPr bwMode="auto">
          <a:xfrm>
            <a:off x="263525" y="592138"/>
            <a:ext cx="8599488" cy="6092825"/>
            <a:chOff x="263638" y="663221"/>
            <a:chExt cx="8599026" cy="6091476"/>
          </a:xfrm>
        </p:grpSpPr>
        <p:pic>
          <p:nvPicPr>
            <p:cNvPr id="9228" name="Рисунок 7" descr="Image (2).jpg"/>
            <p:cNvPicPr>
              <a:picLocks noChangeAspect="1"/>
            </p:cNvPicPr>
            <p:nvPr/>
          </p:nvPicPr>
          <p:blipFill>
            <a:blip r:embed="rId3"/>
            <a:srcRect t="3235"/>
            <a:stretch>
              <a:fillRect/>
            </a:stretch>
          </p:blipFill>
          <p:spPr bwMode="auto">
            <a:xfrm>
              <a:off x="7025887" y="4391473"/>
              <a:ext cx="1836777" cy="236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Рисунок 9" descr="Image (4).jpg"/>
            <p:cNvPicPr>
              <a:picLocks noChangeAspect="1"/>
            </p:cNvPicPr>
            <p:nvPr/>
          </p:nvPicPr>
          <p:blipFill>
            <a:blip r:embed="rId4"/>
            <a:srcRect l="4855" r="4768"/>
            <a:stretch>
              <a:fillRect/>
            </a:stretch>
          </p:blipFill>
          <p:spPr bwMode="auto">
            <a:xfrm>
              <a:off x="4853603" y="669330"/>
              <a:ext cx="3898206" cy="322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Рисунок 11" descr="Австрия 2014-2.jpg"/>
            <p:cNvPicPr>
              <a:picLocks noChangeAspect="1"/>
            </p:cNvPicPr>
            <p:nvPr/>
          </p:nvPicPr>
          <p:blipFill>
            <a:blip r:embed="rId5"/>
            <a:srcRect l="3194" t="7158" r="3133" b="2516"/>
            <a:stretch>
              <a:fillRect/>
            </a:stretch>
          </p:blipFill>
          <p:spPr bwMode="auto">
            <a:xfrm>
              <a:off x="263638" y="663221"/>
              <a:ext cx="4475986" cy="320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90500" y="3798888"/>
            <a:ext cx="87820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small" dirty="0">
                <a:latin typeface="+mj-lt"/>
              </a:rPr>
              <a:t>Руководитель спорткомплекса ДК «Тольятти» — </a:t>
            </a:r>
            <a:r>
              <a:rPr lang="ru-RU" sz="1400" b="1" cap="small" dirty="0" err="1">
                <a:latin typeface="+mj-lt"/>
              </a:rPr>
              <a:t>Замыцкова</a:t>
            </a:r>
            <a:r>
              <a:rPr lang="ru-RU" sz="1400" b="1" cap="small" dirty="0">
                <a:latin typeface="+mj-lt"/>
              </a:rPr>
              <a:t> Галина Михайловна </a:t>
            </a:r>
          </a:p>
          <a:p>
            <a:pPr algn="ctr">
              <a:defRPr/>
            </a:pPr>
            <a:r>
              <a:rPr lang="ru-RU" sz="1200" b="1" cap="small" dirty="0">
                <a:latin typeface="+mj-lt"/>
              </a:rPr>
              <a:t>мастер спорта Международного класса, абсолютная Чемпионка Мира 1982г. по акробатике.</a:t>
            </a:r>
            <a:endParaRPr lang="ru-RU" sz="1200" cap="small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4292600"/>
            <a:ext cx="35020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000" cap="small" dirty="0">
                <a:latin typeface="+mj-lt"/>
              </a:rPr>
              <a:t>Команда по спортивной аэробике «</a:t>
            </a:r>
            <a:r>
              <a:rPr lang="ru-RU" sz="1000" cap="small" dirty="0" err="1">
                <a:latin typeface="+mj-lt"/>
              </a:rPr>
              <a:t>Лада-ТЛТ</a:t>
            </a:r>
            <a:r>
              <a:rPr lang="ru-RU" sz="1000" cap="small" dirty="0">
                <a:latin typeface="+mj-lt"/>
              </a:rPr>
              <a:t>» (серебряные призеры Кубка России по спортивной аэробике, 2013г., бронзовые призеры Первенства России по спортивной аэробике, 2013г., серебряные призеры Первенства России, 2014 г. (Москва), 1 место в Приволжском Федеральном округе 2014г., 1 место Всероссийские соревнования по </a:t>
            </a:r>
            <a:r>
              <a:rPr lang="ru-RU" sz="1000" cap="small" dirty="0" err="1">
                <a:latin typeface="+mj-lt"/>
              </a:rPr>
              <a:t>фитнес-аэробике</a:t>
            </a:r>
            <a:r>
              <a:rPr lang="ru-RU" sz="1000" cap="small" dirty="0">
                <a:latin typeface="+mj-lt"/>
              </a:rPr>
              <a:t> (Казань, 2014), 4 место Чемпионата Мира, 2014 г.)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cap="small" dirty="0">
                <a:latin typeface="+mj-lt"/>
              </a:rPr>
              <a:t>Команда </a:t>
            </a:r>
            <a:r>
              <a:rPr lang="ru-RU" sz="1000" cap="small" dirty="0" err="1">
                <a:latin typeface="+mj-lt"/>
              </a:rPr>
              <a:t>степ-аэробики</a:t>
            </a:r>
            <a:r>
              <a:rPr lang="ru-RU" sz="1000" cap="small" dirty="0">
                <a:latin typeface="+mj-lt"/>
              </a:rPr>
              <a:t> «Лада-Фристайл» (победители чемпионата Европы по </a:t>
            </a:r>
            <a:r>
              <a:rPr lang="ru-RU" sz="1000" cap="small" dirty="0" err="1">
                <a:latin typeface="+mj-lt"/>
              </a:rPr>
              <a:t>степ-аэробике</a:t>
            </a:r>
            <a:r>
              <a:rPr lang="ru-RU" sz="1000" cap="small" dirty="0">
                <a:latin typeface="+mj-lt"/>
              </a:rPr>
              <a:t> (2013г.), серебряные призеры чемпионата мира по </a:t>
            </a:r>
            <a:r>
              <a:rPr lang="ru-RU" sz="1000" cap="small" dirty="0" err="1">
                <a:latin typeface="+mj-lt"/>
              </a:rPr>
              <a:t>степ-аэробике</a:t>
            </a:r>
            <a:r>
              <a:rPr lang="ru-RU" sz="1000" cap="small" dirty="0">
                <a:latin typeface="+mj-lt"/>
              </a:rPr>
              <a:t>, 2013г. 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cap="small" dirty="0">
                <a:latin typeface="+mj-lt"/>
              </a:rPr>
              <a:t>Команда </a:t>
            </a:r>
            <a:r>
              <a:rPr lang="ru-RU" sz="1000" cap="small" dirty="0" err="1">
                <a:latin typeface="+mj-lt"/>
              </a:rPr>
              <a:t>степ-аэробики</a:t>
            </a:r>
            <a:r>
              <a:rPr lang="ru-RU" sz="1000" cap="small" dirty="0">
                <a:latin typeface="+mj-lt"/>
              </a:rPr>
              <a:t> «</a:t>
            </a:r>
            <a:r>
              <a:rPr lang="ru-RU" sz="1000" cap="small" dirty="0" err="1">
                <a:latin typeface="+mj-lt"/>
              </a:rPr>
              <a:t>Волга-фит</a:t>
            </a:r>
            <a:r>
              <a:rPr lang="ru-RU" sz="1000" cap="small" dirty="0">
                <a:latin typeface="+mj-lt"/>
              </a:rPr>
              <a:t>» (победители областных соревнований по </a:t>
            </a:r>
            <a:r>
              <a:rPr lang="ru-RU" sz="1000" cap="small" dirty="0" err="1">
                <a:latin typeface="+mj-lt"/>
              </a:rPr>
              <a:t>степ-аэробике</a:t>
            </a:r>
            <a:r>
              <a:rPr lang="ru-RU" sz="1000" cap="small" dirty="0">
                <a:latin typeface="+mj-lt"/>
              </a:rPr>
              <a:t> и соревнований по Приволжскому федеральному округу)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49438" y="3132138"/>
            <a:ext cx="829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800" dirty="0">
                <a:cs typeface="+mn-cs"/>
              </a:rPr>
              <a:t> </a:t>
            </a:r>
          </a:p>
          <a:p>
            <a:pPr indent="342900" algn="just" eaLnBrk="0" hangingPunct="0">
              <a:defRPr/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8250" y="4278313"/>
            <a:ext cx="309403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small" dirty="0">
                <a:latin typeface="+mj-lt"/>
              </a:rPr>
              <a:t>Спортивная команда по </a:t>
            </a:r>
          </a:p>
          <a:p>
            <a:pPr algn="ctr">
              <a:defRPr/>
            </a:pPr>
            <a:r>
              <a:rPr lang="ru-RU" sz="1400" b="1" cap="small" dirty="0" err="1">
                <a:latin typeface="+mj-lt"/>
              </a:rPr>
              <a:t>фитнес-аэробике</a:t>
            </a:r>
            <a:r>
              <a:rPr lang="ru-RU" sz="1400" b="1" cap="small" dirty="0">
                <a:latin typeface="+mj-lt"/>
              </a:rPr>
              <a:t> «</a:t>
            </a:r>
            <a:r>
              <a:rPr lang="en-US" sz="1400" b="1" cap="small" dirty="0" err="1">
                <a:latin typeface="Cambria" panose="02040503050406030204" pitchFamily="18" charset="0"/>
              </a:rPr>
              <a:t>LadaTLT</a:t>
            </a:r>
            <a:r>
              <a:rPr lang="ru-RU" sz="1400" b="1" cap="small" dirty="0">
                <a:latin typeface="+mj-lt"/>
              </a:rPr>
              <a:t>»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вернулась с чемпионата мира в Чехии с тремя достижениями: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4 место в дисциплине «Степ»,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6 место в дисциплине «Аэробика», 9 место в дисциплине «Соло»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на мировом уровне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(первые из российских команд!) </a:t>
            </a:r>
          </a:p>
          <a:p>
            <a:pPr algn="ctr">
              <a:defRPr/>
            </a:pPr>
            <a:r>
              <a:rPr lang="ru-RU" sz="1400" b="1" cap="small" dirty="0">
                <a:latin typeface="+mj-lt"/>
              </a:rPr>
              <a:t>в категории кадеты (11-13 лет).</a:t>
            </a:r>
          </a:p>
        </p:txBody>
      </p: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923925"/>
            <a:ext cx="42656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923925"/>
            <a:ext cx="4021137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035300"/>
            <a:ext cx="42656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43463" y="1004888"/>
            <a:ext cx="4079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small" dirty="0">
                <a:latin typeface="+mj-lt"/>
              </a:rPr>
              <a:t>Импульс  развития спорткомплекса </a:t>
            </a:r>
          </a:p>
          <a:p>
            <a:pPr algn="ctr">
              <a:defRPr/>
            </a:pPr>
            <a:r>
              <a:rPr lang="ru-RU" sz="1600" b="1" cap="small" dirty="0">
                <a:latin typeface="+mj-lt"/>
              </a:rPr>
              <a:t>ДК «Тольятти» в настоящее время устремлен на направление спортивных танцев.</a:t>
            </a:r>
          </a:p>
          <a:p>
            <a:pPr>
              <a:defRPr/>
            </a:pPr>
            <a:r>
              <a:rPr lang="ru-RU" sz="1600" cap="small" dirty="0">
                <a:latin typeface="+mj-lt"/>
              </a:rPr>
              <a:t>Проектная деятельность спорткомплекса ДК «Тольятти» нацелена на создание максимально комфортных условий для тренировки спортивных секций, где готовят призеров чемпионатов России, Европы и Мира по степу и </a:t>
            </a:r>
            <a:r>
              <a:rPr lang="ru-RU" sz="1600" cap="small" dirty="0" err="1">
                <a:latin typeface="+mj-lt"/>
              </a:rPr>
              <a:t>фитнес-аэробике</a:t>
            </a:r>
            <a:r>
              <a:rPr lang="ru-RU" sz="1600" cap="small" dirty="0">
                <a:latin typeface="+mj-lt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cap="small" dirty="0">
                <a:latin typeface="+mj-lt"/>
              </a:rPr>
              <a:t>Оснащение, утепление спортивного зала на 200 зрительских мест площадью более 600 кв.метров;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cap="small" dirty="0">
                <a:latin typeface="+mj-lt"/>
              </a:rPr>
              <a:t>С сентября 2014 года впервые за последние 25 лет реанимирована работа студии акробатики, оснащенная батутом и акробатической дорожкой. </a:t>
            </a:r>
          </a:p>
          <a:p>
            <a:pPr algn="ctr">
              <a:defRPr/>
            </a:pPr>
            <a:r>
              <a:rPr lang="ru-RU" sz="1600" cap="small" dirty="0">
                <a:latin typeface="+mj-lt"/>
              </a:rPr>
              <a:t>Теперь сохраняя традиции славного прошлого в ДК снова ведется работа по подготовке чемпионов мира по акробатике, как в 80 годы под руководством почетного гражданина Тольятти </a:t>
            </a:r>
            <a:r>
              <a:rPr lang="ru-RU" sz="1600" cap="small" dirty="0" err="1">
                <a:latin typeface="+mj-lt"/>
              </a:rPr>
              <a:t>В.А.Гройсмана</a:t>
            </a:r>
            <a:r>
              <a:rPr lang="ru-RU" sz="1600" cap="small" dirty="0">
                <a:latin typeface="+mj-lt"/>
              </a:rPr>
              <a:t>.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69888" y="431800"/>
            <a:ext cx="839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small" dirty="0">
                <a:solidFill>
                  <a:srgbClr val="73150B"/>
                </a:solidFill>
                <a:latin typeface="+mj-lt"/>
              </a:rPr>
              <a:t>Команды спортивного комплекса ДК «Тольятти»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5" y="1095375"/>
            <a:ext cx="41798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cap="small" dirty="0">
                <a:latin typeface="+mj-lt"/>
              </a:rPr>
              <a:t>Для организации поездки и участия в одном мероприятии уровня чемпионата мира или Европы необходимы финансовые средства в размере 500 тысяч рублей на пошив костюмов команды, проезд, проживание, питание воспитанников и тренеров.</a:t>
            </a:r>
          </a:p>
          <a:p>
            <a:pPr>
              <a:defRPr/>
            </a:pPr>
            <a:endParaRPr lang="ru-RU" altLang="ru-RU" dirty="0">
              <a:latin typeface="Calibri" pitchFamily="34" charset="0"/>
            </a:endParaRPr>
          </a:p>
        </p:txBody>
      </p:sp>
      <p:pic>
        <p:nvPicPr>
          <p:cNvPr id="10248" name="Рисунок 10" descr="DSCF58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3244850"/>
            <a:ext cx="42005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987425"/>
            <a:ext cx="88074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5138" y="276225"/>
            <a:ext cx="8229600" cy="742950"/>
          </a:xfrm>
        </p:spPr>
        <p:txBody>
          <a:bodyPr/>
          <a:lstStyle/>
          <a:p>
            <a:pPr>
              <a:defRPr/>
            </a:pPr>
            <a:r>
              <a:rPr lang="ru-RU" sz="2000" b="1" cap="small" dirty="0" smtClean="0">
                <a:solidFill>
                  <a:srgbClr val="73150B"/>
                </a:solidFill>
              </a:rPr>
              <a:t>Проект «Весёлое </a:t>
            </a:r>
            <a:r>
              <a:rPr lang="ru-RU" sz="2000" b="1" cap="small" dirty="0" err="1" smtClean="0">
                <a:solidFill>
                  <a:srgbClr val="73150B"/>
                </a:solidFill>
              </a:rPr>
              <a:t>Новогодье</a:t>
            </a:r>
            <a:r>
              <a:rPr lang="ru-RU" sz="2000" b="1" cap="small" dirty="0" smtClean="0">
                <a:solidFill>
                  <a:srgbClr val="73150B"/>
                </a:solidFill>
              </a:rPr>
              <a:t>» с участием</a:t>
            </a:r>
            <a:br>
              <a:rPr lang="ru-RU" sz="2000" b="1" cap="small" dirty="0" smtClean="0">
                <a:solidFill>
                  <a:srgbClr val="73150B"/>
                </a:solidFill>
              </a:rPr>
            </a:br>
            <a:r>
              <a:rPr lang="ru-RU" sz="2000" b="1" cap="small" dirty="0" smtClean="0">
                <a:solidFill>
                  <a:srgbClr val="73150B"/>
                </a:solidFill>
              </a:rPr>
              <a:t>Российского Деда Мороза из Великого Устюга</a:t>
            </a:r>
            <a:endParaRPr lang="ru-RU" sz="2000" b="1" cap="small" dirty="0">
              <a:solidFill>
                <a:srgbClr val="73150B"/>
              </a:solidFill>
            </a:endParaRPr>
          </a:p>
        </p:txBody>
      </p:sp>
      <p:pic>
        <p:nvPicPr>
          <p:cNvPr id="11268" name="Picture 2" descr="C:\Users\DNS\Desktop\WR5A6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1049338"/>
            <a:ext cx="43243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D:\2010\Сарычева\WR5A6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550" y="1049338"/>
            <a:ext cx="42814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067175"/>
            <a:ext cx="88074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163" y="4090988"/>
            <a:ext cx="8739187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cap="small" dirty="0">
                <a:latin typeface="+mj-lt"/>
              </a:rPr>
              <a:t>Эксклюзивный проект ДК "Тольятти" - "Веселое </a:t>
            </a:r>
            <a:r>
              <a:rPr lang="ru-RU" sz="1600" cap="small" dirty="0" err="1">
                <a:latin typeface="+mj-lt"/>
              </a:rPr>
              <a:t>Новогодье</a:t>
            </a:r>
            <a:r>
              <a:rPr lang="ru-RU" sz="1600" cap="small" dirty="0">
                <a:latin typeface="+mj-lt"/>
              </a:rPr>
              <a:t>" </a:t>
            </a:r>
          </a:p>
          <a:p>
            <a:pPr algn="ctr">
              <a:defRPr/>
            </a:pPr>
            <a:r>
              <a:rPr lang="ru-RU" sz="1600" cap="small" dirty="0">
                <a:latin typeface="+mj-lt"/>
              </a:rPr>
              <a:t>с участием Российского Деда Мороза из Великого Устюга и Жигулевской Снегурочки.</a:t>
            </a:r>
          </a:p>
          <a:p>
            <a:pPr>
              <a:defRPr/>
            </a:pPr>
            <a:r>
              <a:rPr lang="ru-RU" sz="800" cap="small" dirty="0">
                <a:latin typeface="+mj-lt"/>
              </a:rPr>
              <a:t> </a:t>
            </a:r>
            <a:r>
              <a:rPr lang="ru-RU" sz="1600" cap="small" dirty="0">
                <a:latin typeface="+mj-lt"/>
              </a:rPr>
              <a:t/>
            </a:r>
            <a:br>
              <a:rPr lang="ru-RU" sz="1600" cap="small" dirty="0">
                <a:latin typeface="+mj-lt"/>
              </a:rPr>
            </a:br>
            <a:r>
              <a:rPr lang="ru-RU" sz="1400" cap="small" dirty="0">
                <a:latin typeface="+mj-lt"/>
              </a:rPr>
              <a:t>Вот уже 11 лет деятельность ДК «Тольятти» в благотворительном ракурсе позволяет каждый год тысячам юных тольяттинцев снова увидеть Главного Деда Мороза страны в детских приютах, детских домах и на благотворительных спектаклях во Дворце Культуры. </a:t>
            </a:r>
          </a:p>
          <a:p>
            <a:pPr>
              <a:defRPr/>
            </a:pPr>
            <a:r>
              <a:rPr lang="ru-RU" sz="1400" cap="small" dirty="0">
                <a:latin typeface="+mj-lt"/>
              </a:rPr>
              <a:t>С каждым годом проект «Веселое </a:t>
            </a:r>
            <a:r>
              <a:rPr lang="ru-RU" sz="1400" cap="small" dirty="0" err="1">
                <a:latin typeface="+mj-lt"/>
              </a:rPr>
              <a:t>Новогодье</a:t>
            </a:r>
            <a:r>
              <a:rPr lang="ru-RU" sz="1400" cap="small" dirty="0">
                <a:latin typeface="+mj-lt"/>
              </a:rPr>
              <a:t>» только набирает обороты и выходит на еще более высокий уровень.  Перспективы развития проекта привлекают все большее количество партнеров и друзей из разных сфер деятельности.</a:t>
            </a:r>
          </a:p>
          <a:p>
            <a:pPr algn="ctr">
              <a:defRPr/>
            </a:pPr>
            <a:r>
              <a:rPr lang="ru-RU" sz="1600" b="1" cap="small" dirty="0">
                <a:latin typeface="+mj-lt"/>
              </a:rPr>
              <a:t>В планах ДК «Тольятти» организовать городской марафон по всем трем районам Тольятти на 3 дня при спонсорской поддержке проекта не менее 350 тысяч рублей.</a:t>
            </a:r>
          </a:p>
        </p:txBody>
      </p:sp>
    </p:spTree>
  </p:cSld>
  <p:clrMapOvr>
    <a:masterClrMapping/>
  </p:clrMapOvr>
  <p:transition spd="med" advTm="2797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1361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Проект «Весёлое Новогодье» с участием Российского Деда Мороза из Великого Устюга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reklama</cp:lastModifiedBy>
  <cp:revision>421</cp:revision>
  <cp:lastPrinted>2014-11-21T10:04:53Z</cp:lastPrinted>
  <dcterms:created xsi:type="dcterms:W3CDTF">2012-10-22T07:51:33Z</dcterms:created>
  <dcterms:modified xsi:type="dcterms:W3CDTF">2014-12-04T05:57:23Z</dcterms:modified>
</cp:coreProperties>
</file>