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797675" cy="9928225"/>
  <p:embeddedFontLst>
    <p:embeddedFont>
      <p:font typeface="Golos Text" charset="0"/>
      <p:regular r:id="rId5"/>
      <p:bold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66" d="100"/>
          <a:sy n="66" d="100"/>
        </p:scale>
        <p:origin x="-3684" y="-576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BD9E14-29F9-9642-BFAE-C66AE541131E}"/>
              </a:ext>
            </a:extLst>
          </p:cNvPr>
          <p:cNvSpPr/>
          <p:nvPr/>
        </p:nvSpPr>
        <p:spPr>
          <a:xfrm>
            <a:off x="5296937" y="8398307"/>
            <a:ext cx="1206451" cy="1172036"/>
          </a:xfrm>
          <a:custGeom>
            <a:avLst/>
            <a:gdLst>
              <a:gd name="connsiteX0" fmla="*/ 1103086 w 1206451"/>
              <a:gd name="connsiteY0" fmla="*/ 0 h 1172036"/>
              <a:gd name="connsiteX1" fmla="*/ 1206451 w 1206451"/>
              <a:gd name="connsiteY1" fmla="*/ 103365 h 1172036"/>
              <a:gd name="connsiteX2" fmla="*/ 1206451 w 1206451"/>
              <a:gd name="connsiteY2" fmla="*/ 1068672 h 1172036"/>
              <a:gd name="connsiteX3" fmla="*/ 1103086 w 1206451"/>
              <a:gd name="connsiteY3" fmla="*/ 1172036 h 1172036"/>
              <a:gd name="connsiteX4" fmla="*/ 103365 w 1206451"/>
              <a:gd name="connsiteY4" fmla="*/ 1172036 h 1172036"/>
              <a:gd name="connsiteX5" fmla="*/ 0 w 1206451"/>
              <a:gd name="connsiteY5" fmla="*/ 1068672 h 1172036"/>
              <a:gd name="connsiteX6" fmla="*/ 0 w 1206451"/>
              <a:gd name="connsiteY6" fmla="*/ 103365 h 1172036"/>
              <a:gd name="connsiteX7" fmla="*/ 103365 w 1206451"/>
              <a:gd name="connsiteY7" fmla="*/ 0 h 117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451" h="1172036">
                <a:moveTo>
                  <a:pt x="1103086" y="0"/>
                </a:moveTo>
                <a:cubicBezTo>
                  <a:pt x="1160173" y="0"/>
                  <a:pt x="1206451" y="46278"/>
                  <a:pt x="1206451" y="103365"/>
                </a:cubicBezTo>
                <a:lnTo>
                  <a:pt x="1206451" y="1068672"/>
                </a:lnTo>
                <a:cubicBezTo>
                  <a:pt x="1206451" y="1125758"/>
                  <a:pt x="1160173" y="1172036"/>
                  <a:pt x="1103086" y="1172036"/>
                </a:cubicBezTo>
                <a:lnTo>
                  <a:pt x="103365" y="1172036"/>
                </a:lnTo>
                <a:cubicBezTo>
                  <a:pt x="46278" y="1172036"/>
                  <a:pt x="0" y="1125758"/>
                  <a:pt x="0" y="1068672"/>
                </a:cubicBezTo>
                <a:lnTo>
                  <a:pt x="0" y="103365"/>
                </a:lnTo>
                <a:cubicBezTo>
                  <a:pt x="0" y="46278"/>
                  <a:pt x="46278" y="0"/>
                  <a:pt x="103365" y="0"/>
                </a:cubicBez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22E1AD1-9425-9E40-700A-8675C9229A98}"/>
              </a:ext>
            </a:extLst>
          </p:cNvPr>
          <p:cNvSpPr/>
          <p:nvPr/>
        </p:nvSpPr>
        <p:spPr>
          <a:xfrm>
            <a:off x="4728187" y="8693931"/>
            <a:ext cx="292340" cy="494205"/>
          </a:xfrm>
          <a:custGeom>
            <a:avLst/>
            <a:gdLst>
              <a:gd name="connsiteX0" fmla="*/ 248197 w 292340"/>
              <a:gd name="connsiteY0" fmla="*/ 0 h 494205"/>
              <a:gd name="connsiteX1" fmla="*/ 292340 w 292340"/>
              <a:gd name="connsiteY1" fmla="*/ 44143 h 494205"/>
              <a:gd name="connsiteX2" fmla="*/ 292340 w 292340"/>
              <a:gd name="connsiteY2" fmla="*/ 450063 h 494205"/>
              <a:gd name="connsiteX3" fmla="*/ 248197 w 292340"/>
              <a:gd name="connsiteY3" fmla="*/ 494206 h 494205"/>
              <a:gd name="connsiteX4" fmla="*/ 44143 w 292340"/>
              <a:gd name="connsiteY4" fmla="*/ 494206 h 494205"/>
              <a:gd name="connsiteX5" fmla="*/ 0 w 292340"/>
              <a:gd name="connsiteY5" fmla="*/ 450063 h 494205"/>
              <a:gd name="connsiteX6" fmla="*/ 0 w 292340"/>
              <a:gd name="connsiteY6" fmla="*/ 44143 h 494205"/>
              <a:gd name="connsiteX7" fmla="*/ 44143 w 292340"/>
              <a:gd name="connsiteY7" fmla="*/ 0 h 49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40" h="494205">
                <a:moveTo>
                  <a:pt x="248197" y="0"/>
                </a:moveTo>
                <a:cubicBezTo>
                  <a:pt x="272577" y="0"/>
                  <a:pt x="292340" y="19763"/>
                  <a:pt x="292340" y="44143"/>
                </a:cubicBezTo>
                <a:lnTo>
                  <a:pt x="292340" y="450063"/>
                </a:lnTo>
                <a:cubicBezTo>
                  <a:pt x="292340" y="474442"/>
                  <a:pt x="272577" y="494206"/>
                  <a:pt x="248197" y="494206"/>
                </a:cubicBezTo>
                <a:lnTo>
                  <a:pt x="44143" y="494206"/>
                </a:lnTo>
                <a:cubicBezTo>
                  <a:pt x="19763" y="494206"/>
                  <a:pt x="0" y="474442"/>
                  <a:pt x="0" y="450063"/>
                </a:cubicBezTo>
                <a:lnTo>
                  <a:pt x="0" y="44143"/>
                </a:lnTo>
                <a:cubicBezTo>
                  <a:pt x="0" y="19763"/>
                  <a:pt x="19763" y="0"/>
                  <a:pt x="44143" y="0"/>
                </a:cubicBezTo>
                <a:close/>
              </a:path>
            </a:pathLst>
          </a:custGeom>
          <a:solidFill>
            <a:srgbClr val="C9EAFA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DABB3318-4941-D4B7-6170-5543A86A386A}"/>
              </a:ext>
            </a:extLst>
          </p:cNvPr>
          <p:cNvSpPr/>
          <p:nvPr/>
        </p:nvSpPr>
        <p:spPr>
          <a:xfrm>
            <a:off x="4806865" y="8403536"/>
            <a:ext cx="559021" cy="1135433"/>
          </a:xfrm>
          <a:custGeom>
            <a:avLst/>
            <a:gdLst>
              <a:gd name="connsiteX0" fmla="*/ 0 w 559021"/>
              <a:gd name="connsiteY0" fmla="*/ 341104 h 1135433"/>
              <a:gd name="connsiteX1" fmla="*/ 559022 w 559021"/>
              <a:gd name="connsiteY1" fmla="*/ 0 h 1135433"/>
              <a:gd name="connsiteX2" fmla="*/ 517676 w 559021"/>
              <a:gd name="connsiteY2" fmla="*/ 1135433 h 1135433"/>
              <a:gd name="connsiteX3" fmla="*/ 0 w 559021"/>
              <a:gd name="connsiteY3" fmla="*/ 382450 h 1135433"/>
              <a:gd name="connsiteX4" fmla="*/ 0 w 559021"/>
              <a:gd name="connsiteY4" fmla="*/ 341104 h 113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021" h="1135433">
                <a:moveTo>
                  <a:pt x="0" y="341104"/>
                </a:moveTo>
                <a:lnTo>
                  <a:pt x="559022" y="0"/>
                </a:lnTo>
                <a:lnTo>
                  <a:pt x="517676" y="1135433"/>
                </a:lnTo>
                <a:lnTo>
                  <a:pt x="0" y="382450"/>
                </a:lnTo>
                <a:lnTo>
                  <a:pt x="0" y="341104"/>
                </a:lnTo>
                <a:close/>
              </a:path>
            </a:pathLst>
          </a:custGeom>
          <a:solidFill>
            <a:srgbClr val="F2F5FB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CF947010-B419-2234-15CB-98AE8455D23E}"/>
              </a:ext>
            </a:extLst>
          </p:cNvPr>
          <p:cNvSpPr/>
          <p:nvPr/>
        </p:nvSpPr>
        <p:spPr>
          <a:xfrm>
            <a:off x="4782179" y="8746951"/>
            <a:ext cx="40129" cy="40129"/>
          </a:xfrm>
          <a:custGeom>
            <a:avLst/>
            <a:gdLst>
              <a:gd name="connsiteX0" fmla="*/ 20065 w 40129"/>
              <a:gd name="connsiteY0" fmla="*/ 40130 h 40129"/>
              <a:gd name="connsiteX1" fmla="*/ 40130 w 40129"/>
              <a:gd name="connsiteY1" fmla="*/ 20065 h 40129"/>
              <a:gd name="connsiteX2" fmla="*/ 20065 w 40129"/>
              <a:gd name="connsiteY2" fmla="*/ 0 h 40129"/>
              <a:gd name="connsiteX3" fmla="*/ 0 w 40129"/>
              <a:gd name="connsiteY3" fmla="*/ 20065 h 40129"/>
              <a:gd name="connsiteX4" fmla="*/ 20065 w 40129"/>
              <a:gd name="connsiteY4" fmla="*/ 40130 h 4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29" h="40129">
                <a:moveTo>
                  <a:pt x="20065" y="40130"/>
                </a:moveTo>
                <a:cubicBezTo>
                  <a:pt x="31131" y="40130"/>
                  <a:pt x="40130" y="31131"/>
                  <a:pt x="40130" y="20065"/>
                </a:cubicBezTo>
                <a:cubicBezTo>
                  <a:pt x="40130" y="8999"/>
                  <a:pt x="31131" y="0"/>
                  <a:pt x="20065" y="0"/>
                </a:cubicBezTo>
                <a:cubicBezTo>
                  <a:pt x="8999" y="0"/>
                  <a:pt x="0" y="8999"/>
                  <a:pt x="0" y="20065"/>
                </a:cubicBezTo>
                <a:cubicBezTo>
                  <a:pt x="0" y="31131"/>
                  <a:pt x="8999" y="40130"/>
                  <a:pt x="20065" y="40130"/>
                </a:cubicBezTo>
              </a:path>
            </a:pathLst>
          </a:custGeom>
          <a:solidFill>
            <a:srgbClr val="00ACEC"/>
          </a:solidFill>
          <a:ln w="1213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3E4AA7-B12D-C265-26AB-0966A48309FE}"/>
              </a:ext>
            </a:extLst>
          </p:cNvPr>
          <p:cNvSpPr txBox="1"/>
          <p:nvPr/>
        </p:nvSpPr>
        <p:spPr>
          <a:xfrm>
            <a:off x="3753036" y="7637694"/>
            <a:ext cx="2650829" cy="484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Чтобы перейти к сервису, наведите камеру Вашего смартфона на QR-код, или </a:t>
            </a:r>
            <a:r>
              <a:rPr lang="ru-RU" sz="1050" dirty="0" smtClean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перейдите на сайт </a:t>
            </a:r>
            <a:r>
              <a:rPr lang="ru-RU" sz="105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NALOG.GOV.RU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0594" y="1297497"/>
            <a:ext cx="6296758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ФНС России напоминает, как вносятся коды ОКВЭД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реестры ЕГРЮЛ и ЕГРИП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С 1 сентября 2025 года изменился порядок внесения и отражения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ЕГРЮЛ и ЕГРИП сведений о кодах по ОКВЭД.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Соответствующие изменения внесены Федеральным законом от 28.12.2024 № 529-ФЗ.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В реестрах ЕГРЮЛ и ЕГРИП теперь содержатся два типа кодов по ОКВЭД: заявительные и отчетные.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Первые определяются хозяйствующим субъектом самостоятельно и вносятся в ЕГРЮЛ и ЕГРИП в соответствии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 документами, представленными при государственной регистрации.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Они отражаются в выписках из ЕГРЮЛ и ЕГРИП с сентября 2025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Коды по ОКВЭД отчетного типа с указанием их процентных долей вносятся в ЕГРЮЛ и ЕГРИП на основании сведений, поступивших из Росстата.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Они определяются Росстатом на основании первичных статистических данных, представленных хозяйствующим субъектом не позднее 1 апреля года, следующего за отчетным. Начиная с 2026 года в выписках из ЕГРЮЛ и ЕГРИП будут отражаться коды по ОКВЭД отчетного типа (по мере поступления сведений от Росстата), а также коды по ОКВЭД заявительного типа.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Подробнее о кодах ОКВЭД в ЕГРЮЛ и ЕГРИП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w15="http://schemas.microsoft.com/office/word/2012/wordml" xmlns:lc="http://schemas.openxmlformats.org/drawingml/2006/lockedCanvas" id="{069408D3-2402-3AB0-626B-F30D704274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715" cy="386715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8477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a16="http://schemas.microsoft.com/office/drawing/2014/main" xmlns:w15="http://schemas.microsoft.com/office/word/2012/wordml" xmlns:lc="http://schemas.openxmlformats.org/drawingml/2006/lockedCanvas" id="{069408D3-2402-3AB0-626B-F30D704274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03" y="8434435"/>
            <a:ext cx="1129462" cy="1093458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164125</TotalTime>
  <Words>212</Words>
  <Application>Microsoft Office PowerPoint</Application>
  <PresentationFormat>Лист A4 (210x297 мм)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Гавшина Ольга Александровна</cp:lastModifiedBy>
  <cp:revision>1912</cp:revision>
  <cp:lastPrinted>2022-03-21T08:32:16Z</cp:lastPrinted>
  <dcterms:created xsi:type="dcterms:W3CDTF">2014-10-08T23:03:32Z</dcterms:created>
  <dcterms:modified xsi:type="dcterms:W3CDTF">2026-01-21T06:03:10Z</dcterms:modified>
</cp:coreProperties>
</file>