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6" r:id="rId2"/>
  </p:sldMasterIdLst>
  <p:notesMasterIdLst>
    <p:notesMasterId r:id="rId9"/>
  </p:notesMasterIdLst>
  <p:sldIdLst>
    <p:sldId id="327" r:id="rId3"/>
    <p:sldId id="330" r:id="rId4"/>
    <p:sldId id="325" r:id="rId5"/>
    <p:sldId id="328" r:id="rId6"/>
    <p:sldId id="332" r:id="rId7"/>
    <p:sldId id="334" r:id="rId8"/>
  </p:sldIdLst>
  <p:sldSz cx="12192000" cy="6858000"/>
  <p:notesSz cx="9872663" cy="6797675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Georgia" panose="02040502050405020303" pitchFamily="18" charset="0"/>
      <p:regular r:id="rId14"/>
      <p:bold r:id="rId15"/>
      <p:italic r:id="rId16"/>
      <p:boldItalic r:id="rId17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1648" autoAdjust="0"/>
  </p:normalViewPr>
  <p:slideViewPr>
    <p:cSldViewPr>
      <p:cViewPr varScale="1">
        <p:scale>
          <a:sx n="103" d="100"/>
          <a:sy n="103" d="100"/>
        </p:scale>
        <p:origin x="186" y="1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4.fntdata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7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2.fntdata"/><Relationship Id="rId5" Type="http://schemas.openxmlformats.org/officeDocument/2006/relationships/slide" Target="slides/slide3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278943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92142" y="1"/>
            <a:ext cx="4278942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6AEC97-C69D-4600-AA5A-5DC860AAA564}" type="datetimeFigureOut">
              <a:rPr lang="ru-RU" smtClean="0"/>
              <a:t>30.10.2026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71763" y="509588"/>
            <a:ext cx="45307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88055" y="3228976"/>
            <a:ext cx="7898130" cy="30591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6364"/>
            <a:ext cx="4278943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92142" y="6456364"/>
            <a:ext cx="4278942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0E9700-E51A-4C91-A5B4-8CA6CAB1052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2161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E9700-E51A-4C91-A5B4-8CA6CAB10524}" type="slidenum">
              <a:rPr kumimoji="0" lang="ru-RU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1622511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E9700-E51A-4C91-A5B4-8CA6CAB10524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07751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E9700-E51A-4C91-A5B4-8CA6CAB10524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33507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E9700-E51A-4C91-A5B4-8CA6CAB10524}" type="slidenum">
              <a:rPr kumimoji="0" lang="ru-RU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5265922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E9700-E51A-4C91-A5B4-8CA6CAB10524}" type="slidenum">
              <a:rPr kumimoji="0" lang="ru-RU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791809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5232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1" i="0">
                <a:solidFill>
                  <a:srgbClr val="185292"/>
                </a:solidFill>
                <a:latin typeface="Bebas Neue Bold"/>
                <a:cs typeface="Bebas Neue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9002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850" b="1" i="0">
                <a:solidFill>
                  <a:srgbClr val="185292"/>
                </a:solidFill>
                <a:latin typeface="Bebas Neue Bold"/>
                <a:cs typeface="Bebas Neue Bol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02E818-0718-48E9-AF94-E610B0351BA2}" type="datetime1">
              <a:rPr lang="en-US" smtClean="0"/>
              <a:t>10/30/2026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185292"/>
                </a:solidFill>
                <a:latin typeface="Bebas Neue Regular"/>
                <a:cs typeface="Bebas Neue Regular"/>
              </a:defRPr>
            </a:lvl1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‹#›</a:t>
            </a:fld>
            <a:endParaRPr spc="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rgbClr val="185292"/>
                </a:solidFill>
                <a:latin typeface="Bebas Neue Bold"/>
                <a:cs typeface="Bebas Neue Bold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5850" b="1" i="0">
                <a:solidFill>
                  <a:srgbClr val="185292"/>
                </a:solidFill>
                <a:latin typeface="Bebas Neue Bold"/>
                <a:cs typeface="Bebas Neue Bol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577B7E-D6C3-4C1D-9A10-17D8C68FA90B}" type="datetime1">
              <a:rPr lang="en-US" smtClean="0"/>
              <a:t>10/30/2026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185292"/>
                </a:solidFill>
                <a:latin typeface="Bebas Neue Regular"/>
                <a:cs typeface="Bebas Neue Regular"/>
              </a:defRPr>
            </a:lvl1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‹#›</a:t>
            </a:fld>
            <a:endParaRPr spc="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rgbClr val="185292"/>
                </a:solidFill>
                <a:latin typeface="Bebas Neue Bold"/>
                <a:cs typeface="Bebas Neue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9002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9002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A6E185-A5AC-45CE-8CD9-7697E64594BE}" type="datetime1">
              <a:rPr lang="en-US" smtClean="0"/>
              <a:t>10/30/2026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185292"/>
                </a:solidFill>
                <a:latin typeface="Bebas Neue Regular"/>
                <a:cs typeface="Bebas Neue Regular"/>
              </a:defRPr>
            </a:lvl1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‹#›</a:t>
            </a:fld>
            <a:endParaRPr spc="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rgbClr val="185292"/>
                </a:solidFill>
                <a:latin typeface="Bebas Neue Bold"/>
                <a:cs typeface="Bebas Neue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B59837-4601-4511-A45C-7DD7417AB114}" type="datetime1">
              <a:rPr lang="en-US" smtClean="0"/>
              <a:t>10/30/2026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185292"/>
                </a:solidFill>
                <a:latin typeface="Bebas Neue Regular"/>
                <a:cs typeface="Bebas Neue Regular"/>
              </a:defRPr>
            </a:lvl1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‹#›</a:t>
            </a:fld>
            <a:endParaRPr spc="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9A7F9-1B22-4F03-B12A-08019D3B00CE}" type="datetime1">
              <a:rPr lang="en-US" smtClean="0"/>
              <a:t>10/30/2026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185292"/>
                </a:solidFill>
                <a:latin typeface="Bebas Neue Regular"/>
                <a:cs typeface="Bebas Neue Regular"/>
              </a:defRPr>
            </a:lvl1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‹#›</a:t>
            </a:fld>
            <a:endParaRPr spc="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262FF4EC-C705-4C70-A647-45B5ED1D9A26}" type="datetimeFigureOut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30.10.2026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8E6FCCF-DDAA-4217-A10A-79E854B8DCEB}" type="slidenum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‹#›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9379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262FF4EC-C705-4C70-A647-45B5ED1D9A26}" type="datetimeFigureOut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30.10.2026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8E6FCCF-DDAA-4217-A10A-79E854B8DCEB}" type="slidenum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‹#›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7327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262FF4EC-C705-4C70-A647-45B5ED1D9A26}" type="datetimeFigureOut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30.10.2026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8E6FCCF-DDAA-4217-A10A-79E854B8DCEB}" type="slidenum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‹#›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5143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262FF4EC-C705-4C70-A647-45B5ED1D9A26}" type="datetimeFigureOut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30.10.2026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8E6FCCF-DDAA-4217-A10A-79E854B8DCEB}" type="slidenum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‹#›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1472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262FF4EC-C705-4C70-A647-45B5ED1D9A26}" type="datetimeFigureOut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30.10.2026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8E6FCCF-DDAA-4217-A10A-79E854B8DCEB}" type="slidenum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‹#›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5035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262FF4EC-C705-4C70-A647-45B5ED1D9A26}" type="datetimeFigureOut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30.10.2026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8E6FCCF-DDAA-4217-A10A-79E854B8DCEB}" type="slidenum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‹#›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3954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262FF4EC-C705-4C70-A647-45B5ED1D9A26}" type="datetimeFigureOut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30.10.2026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8E6FCCF-DDAA-4217-A10A-79E854B8DCEB}" type="slidenum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‹#›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45686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262FF4EC-C705-4C70-A647-45B5ED1D9A26}" type="datetimeFigureOut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30.10.2026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8E6FCCF-DDAA-4217-A10A-79E854B8DCEB}" type="slidenum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‹#›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20457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262FF4EC-C705-4C70-A647-45B5ED1D9A26}" type="datetimeFigureOut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30.10.2026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8E6FCCF-DDAA-4217-A10A-79E854B8DCEB}" type="slidenum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‹#›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79307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262FF4EC-C705-4C70-A647-45B5ED1D9A26}" type="datetimeFigureOut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30.10.2026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8E6FCCF-DDAA-4217-A10A-79E854B8DCEB}" type="slidenum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‹#›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90212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262FF4EC-C705-4C70-A647-45B5ED1D9A26}" type="datetimeFigureOut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30.10.2026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8E6FCCF-DDAA-4217-A10A-79E854B8DCEB}" type="slidenum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‹#›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5348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8975" y="209425"/>
            <a:ext cx="6278880" cy="5232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1" i="0">
                <a:solidFill>
                  <a:srgbClr val="185292"/>
                </a:solidFill>
                <a:latin typeface="Bebas Neue Bold"/>
                <a:cs typeface="Bebas Neue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44748" y="1983149"/>
            <a:ext cx="5994400" cy="9002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850" b="1" i="0">
                <a:solidFill>
                  <a:srgbClr val="185292"/>
                </a:solidFill>
                <a:latin typeface="Bebas Neue Bold"/>
                <a:cs typeface="Bebas Neue Bol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A92D94-8D03-4F95-99AC-484955317489}" type="datetime1">
              <a:rPr lang="en-US" smtClean="0"/>
              <a:t>10/30/2026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780998" y="6440217"/>
            <a:ext cx="159384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185292"/>
                </a:solidFill>
                <a:latin typeface="Bebas Neue Regular"/>
                <a:cs typeface="Bebas Neue Regular"/>
              </a:defRPr>
            </a:lvl1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‹#›</a:t>
            </a:fld>
            <a:endParaRPr spc="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262FF4EC-C705-4C70-A647-45B5ED1D9A26}" type="datetimeFigureOut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30.10.2026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8E6FCCF-DDAA-4217-A10A-79E854B8DCEB}" type="slidenum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/>
              <a:t>‹#›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677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egulation.samregion.ru/projects#npa=3893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egulation.samregion.ru/projects#npa=3515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egulation.samregion.ru/projects#npa=4159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regulation.samregion.ru/projects#npa=3887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regulation.samregion.ru/projects#npa=3617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542006" y="1205880"/>
            <a:ext cx="9125991" cy="941727"/>
          </a:xfrm>
          <a:prstGeom prst="rect">
            <a:avLst/>
          </a:prstGeom>
          <a:gradFill flip="none" rotWithShape="1">
            <a:gsLst>
              <a:gs pos="15000">
                <a:schemeClr val="bg1"/>
              </a:gs>
              <a:gs pos="98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524001" y="5085184"/>
            <a:ext cx="9143999" cy="1772816"/>
          </a:xfrm>
          <a:prstGeom prst="rect">
            <a:avLst/>
          </a:prstGeom>
          <a:gradFill flip="none" rotWithShape="1">
            <a:gsLst>
              <a:gs pos="15000">
                <a:schemeClr val="bg1"/>
              </a:gs>
              <a:gs pos="98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kern="120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6" name="Picture 3" descr="C:\Users\ПЕТРО\Desktop\architecture-225649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69" b="27028"/>
          <a:stretch/>
        </p:blipFill>
        <p:spPr bwMode="auto">
          <a:xfrm rot="5400000">
            <a:off x="-690458" y="2214459"/>
            <a:ext cx="6857998" cy="2429083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ПЕТРО\Desktop\0_119219_f7bd7e43_orig.pn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727" t="34764" b="6632"/>
          <a:stretch/>
        </p:blipFill>
        <p:spPr bwMode="auto">
          <a:xfrm rot="16200000">
            <a:off x="6954992" y="2759531"/>
            <a:ext cx="2780928" cy="4651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1523998" y="883040"/>
            <a:ext cx="9143999" cy="941727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94000"/>
                  <a:lumOff val="6000"/>
                  <a:alpha val="63000"/>
                </a:schemeClr>
              </a:gs>
              <a:gs pos="50000">
                <a:srgbClr val="0062C4">
                  <a:shade val="67500"/>
                  <a:satMod val="115000"/>
                </a:srgbClr>
              </a:gs>
              <a:gs pos="100000">
                <a:srgbClr val="0062C4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024644" y="633462"/>
            <a:ext cx="1479069" cy="16434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943872" y="5085184"/>
            <a:ext cx="5724128" cy="15121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63752" y="4731242"/>
            <a:ext cx="63367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ru-RU" sz="4000" b="1" kern="1200" dirty="0" smtClean="0">
                <a:solidFill>
                  <a:srgbClr val="376092"/>
                </a:solidFill>
                <a:latin typeface="Georgia" panose="02040502050405020303" pitchFamily="18" charset="0"/>
                <a:ea typeface="+mn-ea"/>
                <a:cs typeface="+mn-cs"/>
              </a:rPr>
              <a:t>Муниципальные </a:t>
            </a:r>
          </a:p>
          <a:p>
            <a:pPr algn="r" rtl="0"/>
            <a:r>
              <a:rPr lang="ru-RU" sz="4000" b="1" kern="1200" dirty="0" smtClean="0">
                <a:solidFill>
                  <a:srgbClr val="376092"/>
                </a:solidFill>
                <a:latin typeface="Georgia" panose="02040502050405020303" pitchFamily="18" charset="0"/>
                <a:ea typeface="+mn-ea"/>
                <a:cs typeface="+mn-cs"/>
              </a:rPr>
              <a:t>практики ОРВ </a:t>
            </a:r>
          </a:p>
          <a:p>
            <a:pPr algn="r" rtl="0"/>
            <a:r>
              <a:rPr lang="ru-RU" sz="4000" b="1" kern="1200" dirty="0" smtClean="0">
                <a:solidFill>
                  <a:srgbClr val="376092"/>
                </a:solidFill>
                <a:latin typeface="Georgia" panose="02040502050405020303" pitchFamily="18" charset="0"/>
                <a:ea typeface="+mn-ea"/>
                <a:cs typeface="+mn-cs"/>
              </a:rPr>
              <a:t>2026 год</a:t>
            </a:r>
            <a:endParaRPr lang="ru-RU" sz="4000" b="1" kern="1200" dirty="0">
              <a:solidFill>
                <a:srgbClr val="376092"/>
              </a:solidFill>
              <a:latin typeface="Georgia" panose="02040502050405020303" pitchFamily="18" charset="0"/>
              <a:ea typeface="+mn-ea"/>
              <a:cs typeface="+mn-cs"/>
            </a:endParaRPr>
          </a:p>
        </p:txBody>
      </p:sp>
      <p:pic>
        <p:nvPicPr>
          <p:cNvPr id="23" name="Picture 5" descr="C:\Users\ПЕТРО\Desktop\Герб тольятти мал-0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5328" y="883040"/>
            <a:ext cx="1037699" cy="1264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4151784" y="928159"/>
            <a:ext cx="619268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lnSpc>
                <a:spcPts val="3000"/>
              </a:lnSpc>
            </a:pPr>
            <a:r>
              <a:rPr lang="ru-RU" sz="2700" b="1" kern="1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+mn-ea"/>
                <a:cs typeface="+mn-cs"/>
              </a:rPr>
              <a:t>Администрация</a:t>
            </a:r>
            <a:r>
              <a:rPr lang="ru-RU" sz="2700" kern="1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+mn-ea"/>
                <a:cs typeface="+mn-cs"/>
              </a:rPr>
              <a:t> </a:t>
            </a:r>
          </a:p>
          <a:p>
            <a:pPr algn="l" rtl="0">
              <a:lnSpc>
                <a:spcPts val="3000"/>
              </a:lnSpc>
            </a:pPr>
            <a:r>
              <a:rPr lang="ru-RU" sz="2500" kern="1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+mn-ea"/>
                <a:cs typeface="+mn-cs"/>
              </a:rPr>
              <a:t>городского округа Тольятти</a:t>
            </a:r>
          </a:p>
        </p:txBody>
      </p:sp>
    </p:spTree>
    <p:extLst>
      <p:ext uri="{BB962C8B-B14F-4D97-AF65-F5344CB8AC3E}">
        <p14:creationId xmlns:p14="http://schemas.microsoft.com/office/powerpoint/2010/main" val="3656847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26C99-8F56-E0A1-11E8-A625D14EA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110" y="1951233"/>
            <a:ext cx="2039806" cy="1334670"/>
          </a:xfrm>
        </p:spPr>
        <p:txBody>
          <a:bodyPr>
            <a:noAutofit/>
          </a:bodyPr>
          <a:lstStyle/>
          <a:p>
            <a:pPr algn="ctr"/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1F304-92C0-0A4E-F6A7-0EA7D3A8CF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0" y="1016209"/>
            <a:ext cx="9448800" cy="120115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3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Проблема:</a:t>
            </a:r>
          </a:p>
          <a:p>
            <a:pPr marL="0" indent="0">
              <a:buNone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Несоответствие отдельных  пунктов Положения о муниципальном контроле в сфере благоустройства городского округа Тольятти,  утвержденного решением Думы городского округа Тольятти от 24.11.2021 №  1109, с нормами Федерального закона от 29.12.2025 №567-ФЗ «О внесении изменений в Федеральный Закон «О государственном контроле (надзоре) и муниципальном контроле в Российской Федерации»</a:t>
            </a:r>
          </a:p>
          <a:p>
            <a:pPr marL="0" indent="0">
              <a:buNone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Цель нормативного регулирования: </a:t>
            </a:r>
            <a:r>
              <a:rPr lang="ru-RU" sz="1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Приведение Положения в соответствие с требованиями Федерального Законодательства.</a:t>
            </a:r>
          </a:p>
          <a:p>
            <a:pPr algn="just"/>
            <a:endParaRPr lang="ru-RU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04DF50-270E-BE42-5664-C645588B5CF2}"/>
              </a:ext>
            </a:extLst>
          </p:cNvPr>
          <p:cNvSpPr txBox="1"/>
          <p:nvPr/>
        </p:nvSpPr>
        <p:spPr>
          <a:xfrm>
            <a:off x="-7129822" y="-2657378"/>
            <a:ext cx="1202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Регион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0FAF0C-1283-2D01-EFC4-5B5629EDAE52}"/>
              </a:ext>
            </a:extLst>
          </p:cNvPr>
          <p:cNvSpPr txBox="1"/>
          <p:nvPr/>
        </p:nvSpPr>
        <p:spPr>
          <a:xfrm>
            <a:off x="2186494" y="254964"/>
            <a:ext cx="2638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округ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Тольятти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57996F-4E31-C36F-ADF6-B678B832EA2F}"/>
              </a:ext>
            </a:extLst>
          </p:cNvPr>
          <p:cNvSpPr txBox="1"/>
          <p:nvPr/>
        </p:nvSpPr>
        <p:spPr>
          <a:xfrm>
            <a:off x="5629448" y="411850"/>
            <a:ext cx="5822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ОРВ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B14AA6-7DDA-9CEB-36BC-44EEF098CB9B}"/>
              </a:ext>
            </a:extLst>
          </p:cNvPr>
          <p:cNvSpPr txBox="1"/>
          <p:nvPr/>
        </p:nvSpPr>
        <p:spPr>
          <a:xfrm>
            <a:off x="8176963" y="372556"/>
            <a:ext cx="26262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Сфера: БЕЗ</a:t>
            </a:r>
            <a:r>
              <a:rPr kumimoji="0" lang="ru-RU" sz="1600" b="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ОКВЭД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AEB2A09-9861-66F6-6FE1-E73256385E4A}"/>
              </a:ext>
            </a:extLst>
          </p:cNvPr>
          <p:cNvCxnSpPr/>
          <p:nvPr/>
        </p:nvCxnSpPr>
        <p:spPr>
          <a:xfrm>
            <a:off x="2186494" y="353660"/>
            <a:ext cx="0" cy="48405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C955431-1107-0426-1AE0-BA473B470F27}"/>
              </a:ext>
            </a:extLst>
          </p:cNvPr>
          <p:cNvCxnSpPr/>
          <p:nvPr/>
        </p:nvCxnSpPr>
        <p:spPr>
          <a:xfrm>
            <a:off x="4824534" y="353659"/>
            <a:ext cx="0" cy="48405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37E2FBD-F76F-94DA-9378-11CEC680E0A9}"/>
              </a:ext>
            </a:extLst>
          </p:cNvPr>
          <p:cNvCxnSpPr/>
          <p:nvPr/>
        </p:nvCxnSpPr>
        <p:spPr>
          <a:xfrm>
            <a:off x="7706317" y="339097"/>
            <a:ext cx="0" cy="48405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197860F-BA0F-CABD-2B93-B9DB2DF3C270}"/>
              </a:ext>
            </a:extLst>
          </p:cNvPr>
          <p:cNvCxnSpPr/>
          <p:nvPr/>
        </p:nvCxnSpPr>
        <p:spPr>
          <a:xfrm>
            <a:off x="11231530" y="302327"/>
            <a:ext cx="0" cy="48405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A2B68AF-243C-CCED-291D-86CCEBCD54DD}"/>
              </a:ext>
            </a:extLst>
          </p:cNvPr>
          <p:cNvSpPr txBox="1"/>
          <p:nvPr/>
        </p:nvSpPr>
        <p:spPr>
          <a:xfrm>
            <a:off x="11546179" y="36755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noProof="0" dirty="0"/>
              <a:t>2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51532532-9D4E-61D4-4877-AD7D2DE145B1}"/>
              </a:ext>
            </a:extLst>
          </p:cNvPr>
          <p:cNvSpPr txBox="1">
            <a:spLocks/>
          </p:cNvSpPr>
          <p:nvPr/>
        </p:nvSpPr>
        <p:spPr>
          <a:xfrm>
            <a:off x="2667000" y="2335599"/>
            <a:ext cx="9448800" cy="330320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1200" b="1" dirty="0" smtClean="0">
                <a:solidFill>
                  <a:srgbClr val="4F81BD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проведения публичных слушания поступили и были рассмотрены три предложения. Все предложения учтены.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Рассмотренные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альтернативы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регулирования: а)Утвердить проект НПА и б) не утверждать проект НПА.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Принято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о принятии проекта НПА в согласованной редакции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Вносимыми изменениями уточняются/утверждаются:</a:t>
            </a: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еречень должностных лиц администрации, уполномоченных на проведение муниципального контроля с дополнением полномочий  по составлению протоколов по ст. 4.31. Закон  №30-ГД ( за нарушение требований к внешнему виду НТО);</a:t>
            </a: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пособ подачи контролируемым лицом возражения в отношении предостережения о недопустимости нарушения обязательных требований;</a:t>
            </a: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редства предоставления консультирования, проведения профилактического визита путем использования мобильного приложения «Инспектор»;</a:t>
            </a: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сключаются формулировки  в части  правомочий уполномоченного органа менять плановое контрольное мероприятие  на обязательный профилактический визит в отношении объектов контроля, отнесенных к категории чрезвычайно высокого риска;</a:t>
            </a: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иды плановых контрольных мероприятий (документарная и выездная проверки) и внеплановые контрольные мероприятия дополняются формулировками о возможности их проведения/получения и проверка документов/ с использованием средств дистанционного взаимодействия, в том числе с использованием мобильного приложения «Инспектор»;</a:t>
            </a: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оказатели результативности и эффективности деятельности по осуществлению муниципального контроля в сфере благоустройства утверждаются в новой редакции (Приложение 1).</a:t>
            </a: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ru-RU" sz="12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6FE1F8E-0CFE-B17F-8156-1507DC865B74}"/>
              </a:ext>
            </a:extLst>
          </p:cNvPr>
          <p:cNvSpPr txBox="1">
            <a:spLocks/>
          </p:cNvSpPr>
          <p:nvPr/>
        </p:nvSpPr>
        <p:spPr>
          <a:xfrm>
            <a:off x="2667000" y="5715000"/>
            <a:ext cx="9448799" cy="110265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Результат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процедуры: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Принятие НПА  не приведет</a:t>
            </a:r>
            <a:r>
              <a:rPr kumimoji="0" lang="ru-RU" sz="12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к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издержкам</a:t>
            </a:r>
            <a:r>
              <a:rPr kumimoji="0" lang="ru-RU" sz="12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  дополнительным расходам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для группы субъектов  Юридические лица, ИП и физические лица. Для группы администрация </a:t>
            </a:r>
            <a:r>
              <a:rPr kumimoji="0" lang="ru-RU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г.о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Тольятти и МАУ «МФЦ»  расходы в рамках текущей деятельности. Для данной</a:t>
            </a:r>
            <a:r>
              <a:rPr kumimoji="0" lang="ru-RU" sz="12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группы дополняются  средства (способы) осуществления контрольных и профилактических мероприятий с использованием средств дистанционного взаимодействия (Приложение Инспектор)</a:t>
            </a: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F01F304-92C0-0A4E-F6A7-0EA7D3A8CF86}"/>
              </a:ext>
            </a:extLst>
          </p:cNvPr>
          <p:cNvSpPr txBox="1">
            <a:spLocks/>
          </p:cNvSpPr>
          <p:nvPr/>
        </p:nvSpPr>
        <p:spPr>
          <a:xfrm>
            <a:off x="257624" y="1509857"/>
            <a:ext cx="2110291" cy="4953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Общая информация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проекта акта – Проект решения Думы  г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ородского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округа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Тольятти «О внесении  изменений в Положение о муниципальном контроле в сфере благоустройства городского округа Тольятти, утвержденного  решением Думы городского округа Тольятти от 24.11.2021 № 1109»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 –департамент городского хозяйства администрации городского округа Тольятти.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слова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</a:t>
            </a:r>
            <a:r>
              <a:rPr kumimoji="0" lang="ru-RU" sz="1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благоустройства</a:t>
            </a:r>
          </a:p>
          <a:p>
            <a:pPr lvl="0" algn="just">
              <a:buFont typeface="Courier New" panose="02070309020205020404" pitchFamily="49" charset="0"/>
              <a:buChar char="o"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Ссылка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на заключение и принятый правовой акт доступны по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ссылке: </a:t>
            </a:r>
            <a:r>
              <a:rPr 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://</a:t>
            </a:r>
            <a:r>
              <a:rPr 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regulation.samregion.ru/projects#npa=3893</a:t>
            </a:r>
            <a:endParaRPr lang="ru-RU" sz="16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just">
              <a:buFont typeface="Courier New" panose="02070309020205020404" pitchFamily="49" charset="0"/>
              <a:buChar char="o"/>
            </a:pPr>
            <a:endParaRPr lang="ru-RU" sz="1600" dirty="0" smtClean="0">
              <a:solidFill>
                <a:prstClr val="black"/>
              </a:solidFill>
            </a:endParaRPr>
          </a:p>
          <a:p>
            <a:pPr lvl="0" algn="just">
              <a:buFont typeface="Courier New" panose="02070309020205020404" pitchFamily="49" charset="0"/>
              <a:buChar char="o"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087" y="367556"/>
            <a:ext cx="841321" cy="99983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631" y="452907"/>
            <a:ext cx="646232" cy="82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584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26C99-8F56-E0A1-11E8-A625D14EA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110" y="1951233"/>
            <a:ext cx="1957890" cy="1334670"/>
          </a:xfrm>
        </p:spPr>
        <p:txBody>
          <a:bodyPr>
            <a:noAutofit/>
          </a:bodyPr>
          <a:lstStyle/>
          <a:p>
            <a:pPr algn="ctr"/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1F304-92C0-0A4E-F6A7-0EA7D3A8CF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4600" y="1016208"/>
            <a:ext cx="9601200" cy="1558690"/>
          </a:xfrm>
          <a:ln>
            <a:solidFill>
              <a:schemeClr val="accent1"/>
            </a:solidFill>
          </a:ln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13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3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Проблема:</a:t>
            </a:r>
          </a:p>
          <a:p>
            <a:pPr marL="0" indent="0">
              <a:buNone/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3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Невозможность получения   уведомления о планируемом сносе  объекта капитального строительства и уведомления о завершении сноса объекта капитального строительства юридическим и физическим лицам в связи с отсутствием муниципального НПА, направленного на исполнение норм законодательства в соответствие с требованиями  Градостроительного Кодекса Российской Федерации;</a:t>
            </a:r>
          </a:p>
          <a:p>
            <a:pPr marL="0" indent="0">
              <a:buNone/>
            </a:pPr>
            <a:r>
              <a:rPr lang="ru-RU" sz="13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-несоблюдение прав и законных интересов физических и юридических лиц. </a:t>
            </a:r>
            <a:endParaRPr lang="ru-RU" sz="13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Цель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нормативного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регулирования: </a:t>
            </a:r>
            <a:r>
              <a:rPr lang="ru-RU" sz="13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доступности предоставления </a:t>
            </a:r>
            <a:r>
              <a:rPr lang="ru-RU" sz="13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муниципальной </a:t>
            </a:r>
            <a:r>
              <a:rPr lang="ru-RU" sz="13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«</a:t>
            </a:r>
            <a:r>
              <a:rPr lang="ru-RU" sz="13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уведомления о планируемом сносе объекта капитального строительства и уведомления о завершении сноса объекта капитального строительства</a:t>
            </a:r>
            <a:r>
              <a:rPr lang="ru-RU" sz="13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и создание комфортных условий для заявителя.</a:t>
            </a:r>
            <a:endParaRPr lang="ru-RU" sz="13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04DF50-270E-BE42-5664-C645588B5CF2}"/>
              </a:ext>
            </a:extLst>
          </p:cNvPr>
          <p:cNvSpPr txBox="1"/>
          <p:nvPr/>
        </p:nvSpPr>
        <p:spPr>
          <a:xfrm>
            <a:off x="-7129822" y="-2657378"/>
            <a:ext cx="1202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Регион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0FAF0C-1283-2D01-EFC4-5B5629EDAE52}"/>
              </a:ext>
            </a:extLst>
          </p:cNvPr>
          <p:cNvSpPr txBox="1"/>
          <p:nvPr/>
        </p:nvSpPr>
        <p:spPr>
          <a:xfrm>
            <a:off x="2367915" y="251646"/>
            <a:ext cx="2871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округ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Тольятти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57996F-4E31-C36F-ADF6-B678B832EA2F}"/>
              </a:ext>
            </a:extLst>
          </p:cNvPr>
          <p:cNvSpPr txBox="1"/>
          <p:nvPr/>
        </p:nvSpPr>
        <p:spPr>
          <a:xfrm>
            <a:off x="5629448" y="411850"/>
            <a:ext cx="5822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ОРВ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B14AA6-7DDA-9CEB-36BC-44EEF098CB9B}"/>
              </a:ext>
            </a:extLst>
          </p:cNvPr>
          <p:cNvSpPr txBox="1"/>
          <p:nvPr/>
        </p:nvSpPr>
        <p:spPr>
          <a:xfrm>
            <a:off x="8176963" y="372556"/>
            <a:ext cx="26262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Сфера: Строительство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AEB2A09-9861-66F6-6FE1-E73256385E4A}"/>
              </a:ext>
            </a:extLst>
          </p:cNvPr>
          <p:cNvCxnSpPr/>
          <p:nvPr/>
        </p:nvCxnSpPr>
        <p:spPr>
          <a:xfrm>
            <a:off x="2186494" y="353660"/>
            <a:ext cx="0" cy="48405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C955431-1107-0426-1AE0-BA473B470F27}"/>
              </a:ext>
            </a:extLst>
          </p:cNvPr>
          <p:cNvCxnSpPr/>
          <p:nvPr/>
        </p:nvCxnSpPr>
        <p:spPr>
          <a:xfrm>
            <a:off x="4824534" y="353659"/>
            <a:ext cx="0" cy="48405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37E2FBD-F76F-94DA-9378-11CEC680E0A9}"/>
              </a:ext>
            </a:extLst>
          </p:cNvPr>
          <p:cNvCxnSpPr/>
          <p:nvPr/>
        </p:nvCxnSpPr>
        <p:spPr>
          <a:xfrm>
            <a:off x="7706317" y="339097"/>
            <a:ext cx="0" cy="48405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197860F-BA0F-CABD-2B93-B9DB2DF3C270}"/>
              </a:ext>
            </a:extLst>
          </p:cNvPr>
          <p:cNvCxnSpPr/>
          <p:nvPr/>
        </p:nvCxnSpPr>
        <p:spPr>
          <a:xfrm>
            <a:off x="11231530" y="302327"/>
            <a:ext cx="0" cy="48405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A2B68AF-243C-CCED-291D-86CCEBCD54DD}"/>
              </a:ext>
            </a:extLst>
          </p:cNvPr>
          <p:cNvSpPr txBox="1"/>
          <p:nvPr/>
        </p:nvSpPr>
        <p:spPr>
          <a:xfrm>
            <a:off x="11546179" y="36755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3</a:t>
            </a:r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51532532-9D4E-61D4-4877-AD7D2DE145B1}"/>
              </a:ext>
            </a:extLst>
          </p:cNvPr>
          <p:cNvSpPr txBox="1">
            <a:spLocks/>
          </p:cNvSpPr>
          <p:nvPr/>
        </p:nvSpPr>
        <p:spPr>
          <a:xfrm>
            <a:off x="2514600" y="2650170"/>
            <a:ext cx="9601200" cy="267340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Решение:</a:t>
            </a:r>
            <a:endParaRPr 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Рассмотренные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альтернативы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регулирования: а)Утвердить проект НПА и б) не утверждать проект НПА.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анализа проведения ОРВ уполномоченным органом выявлено что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содержит избыточные обязанности для заявителя. Пунктом 2.5.1. Проекта закреплён перечень документов, необходимых при подаче уведомления о планируемом сносе объекта капитального строительства и сведения, которые должны содержаться в уведомлении. В указанном перечне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п.п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9 предусмотрено обязательное предоставление Решения о сносе объекта капитального строительства (решение суда о сносе объекта капитального строительства) заявителем. Основанием для предоставления документа указана статья 55.31 Градостроительного кодекса РФ, в которой отсутствуют требования к предоставлению решения суда о сносе объекта капитального строительства, но прописано какие сведения должно содержать уведомление, а именно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п.п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6 «сведения о решении суда или органа местного самоуправления о сносе объекта капитального строительства либо о наличие обязательства по сносу самовольной постройки с земельным законодательством (при наличии таких решения либо обязательства)». Таким образом не каждый заявитель на получение услуги может предоставить решение суда о сносе объекта капитального строительства, а соответственно и получить услугу.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Уполномоченным органом рекомендовано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внести поправки в текст Проекта, а именно уточнить что предоставление решения суда о сносе объекта капитального строительства предоставляется заявителем в случае наличия такового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  внес корректировки в текст Проекта и уведомил об этом уполномоченный орган.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Принято решение о принятии проекта НПА в согласованной редакции.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6FE1F8E-0CFE-B17F-8156-1507DC865B74}"/>
              </a:ext>
            </a:extLst>
          </p:cNvPr>
          <p:cNvSpPr txBox="1">
            <a:spLocks/>
          </p:cNvSpPr>
          <p:nvPr/>
        </p:nvSpPr>
        <p:spPr>
          <a:xfrm>
            <a:off x="2514600" y="5410200"/>
            <a:ext cx="9601199" cy="140745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</a:t>
            </a:r>
            <a:r>
              <a:rPr 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процедуры:</a:t>
            </a:r>
          </a:p>
          <a:p>
            <a:pPr algn="just">
              <a:spcBef>
                <a:spcPts val="0"/>
              </a:spcBef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издержек на соблюдение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требований: для группы субъектов  Юридические лица, ИП и физические лица в случае подачи заявления в электронном виде (с учетом приобретения электронной подписи) 5606,6 руб., в случае подачи в бумажном виде – 3 172,6 руб. Дополнительные расходы для заявителей отсутствуют. Для группы администрация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Тольятти и МАУ «МФЦ»  расходы в рамках текущей деятельности.</a:t>
            </a:r>
          </a:p>
          <a:p>
            <a:pPr algn="just">
              <a:spcBef>
                <a:spcPts val="0"/>
              </a:spcBef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НПА позволяет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соблюсти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права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законные интересы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физических и юридических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 же обеспечит доступность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предоставления муниципальной услуги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комфортных условий для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заявителя.</a:t>
            </a:r>
          </a:p>
          <a:p>
            <a:pPr algn="just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F01F304-92C0-0A4E-F6A7-0EA7D3A8CF86}"/>
              </a:ext>
            </a:extLst>
          </p:cNvPr>
          <p:cNvSpPr txBox="1">
            <a:spLocks/>
          </p:cNvSpPr>
          <p:nvPr/>
        </p:nvSpPr>
        <p:spPr>
          <a:xfrm>
            <a:off x="181426" y="1386031"/>
            <a:ext cx="2186489" cy="54719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4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информация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ru-RU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проекта акта - Проект </a:t>
            </a:r>
            <a:r>
              <a:rPr lang="ru-RU" sz="3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постановления администрации городского округа Тольятти «Об утверждении административного регламента предоставления муниципальной услуги «Направление уведомления о планируемом сносе объекта капитального строительства и уведомления о завершении сноса объекта капитального строительства</a:t>
            </a:r>
            <a:r>
              <a:rPr lang="ru-RU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ru-RU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 - Департамент </a:t>
            </a:r>
            <a:r>
              <a:rPr lang="ru-RU" sz="3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градостроительной деятельности администрации городского округа </a:t>
            </a:r>
            <a:r>
              <a:rPr lang="ru-RU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Тольятти.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ru-RU" sz="3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слова</a:t>
            </a:r>
            <a:r>
              <a:rPr lang="ru-RU" sz="3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муниципальная услуга; уведомления о планируемом сносе объекта</a:t>
            </a:r>
            <a:endParaRPr lang="ru-RU" sz="3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Courier New" panose="02070309020205020404" pitchFamily="49" charset="0"/>
              <a:buChar char="o"/>
            </a:pPr>
            <a:r>
              <a:rPr lang="ru-RU" sz="3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Ссылка на заключение и принятый правовой акт доступны по ссылке: </a:t>
            </a:r>
            <a:r>
              <a:rPr lang="en-US" sz="37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en-US" sz="37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regulation.samregion.ru/projects#npa=3515</a:t>
            </a:r>
            <a:endParaRPr lang="ru-RU" sz="3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16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087" y="251646"/>
            <a:ext cx="841321" cy="103038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1383" y="355642"/>
            <a:ext cx="646232" cy="82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272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26C99-8F56-E0A1-11E8-A625D14EA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110" y="1951233"/>
            <a:ext cx="1858384" cy="1334670"/>
          </a:xfrm>
        </p:spPr>
        <p:txBody>
          <a:bodyPr>
            <a:noAutofit/>
          </a:bodyPr>
          <a:lstStyle/>
          <a:p>
            <a:pPr algn="ctr"/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1F304-92C0-0A4E-F6A7-0EA7D3A8CF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4600" y="1016208"/>
            <a:ext cx="9601200" cy="1658949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300" b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200" b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Проблема:</a:t>
            </a:r>
          </a:p>
          <a:p>
            <a:pPr marL="0" indent="0">
              <a:buNone/>
            </a:pPr>
            <a:r>
              <a:rPr lang="ru-RU" sz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200" b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единых требований к внешнему виду и техническому состоянию НТО, необходимых для  обеспечения формирования единого облика г.о. Тольятти. </a:t>
            </a:r>
          </a:p>
          <a:p>
            <a:pPr algn="just"/>
            <a:r>
              <a:rPr lang="ru-RU" sz="1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Цель нормативного регулирования: </a:t>
            </a:r>
            <a:r>
              <a:rPr lang="ru-RU" sz="1200" b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правил благоустройства г.о. Тольятти. Внедрение единых требований для НТО в целях формирования гармоничного архитектурного облика города. В том числе знаковых туристических маршрутов.</a:t>
            </a:r>
          </a:p>
          <a:p>
            <a:pPr algn="just"/>
            <a:r>
              <a:rPr lang="ru-RU" sz="1200" b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регулирования ожидается: повышение привлекательности городской среды, единые требования к дизайну и тех. состоянию приведут к одинаковым условиям конкуренции, снижению административных барьеров.</a:t>
            </a:r>
            <a:endParaRPr lang="ru-RU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04DF50-270E-BE42-5664-C645588B5CF2}"/>
              </a:ext>
            </a:extLst>
          </p:cNvPr>
          <p:cNvSpPr txBox="1"/>
          <p:nvPr/>
        </p:nvSpPr>
        <p:spPr>
          <a:xfrm>
            <a:off x="-7129822" y="-2657378"/>
            <a:ext cx="1202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Регион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0FAF0C-1283-2D01-EFC4-5B5629EDAE52}"/>
              </a:ext>
            </a:extLst>
          </p:cNvPr>
          <p:cNvSpPr txBox="1"/>
          <p:nvPr/>
        </p:nvSpPr>
        <p:spPr>
          <a:xfrm>
            <a:off x="2367915" y="251646"/>
            <a:ext cx="2871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округ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Тольятти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57996F-4E31-C36F-ADF6-B678B832EA2F}"/>
              </a:ext>
            </a:extLst>
          </p:cNvPr>
          <p:cNvSpPr txBox="1"/>
          <p:nvPr/>
        </p:nvSpPr>
        <p:spPr>
          <a:xfrm>
            <a:off x="5629448" y="411850"/>
            <a:ext cx="5822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ОРВ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B14AA6-7DDA-9CEB-36BC-44EEF098CB9B}"/>
              </a:ext>
            </a:extLst>
          </p:cNvPr>
          <p:cNvSpPr txBox="1"/>
          <p:nvPr/>
        </p:nvSpPr>
        <p:spPr>
          <a:xfrm>
            <a:off x="8176962" y="372556"/>
            <a:ext cx="29482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Сфера: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Торговля, общепит и бытовое обслуживание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AEB2A09-9861-66F6-6FE1-E73256385E4A}"/>
              </a:ext>
            </a:extLst>
          </p:cNvPr>
          <p:cNvCxnSpPr/>
          <p:nvPr/>
        </p:nvCxnSpPr>
        <p:spPr>
          <a:xfrm>
            <a:off x="2186494" y="353660"/>
            <a:ext cx="0" cy="48405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C955431-1107-0426-1AE0-BA473B470F27}"/>
              </a:ext>
            </a:extLst>
          </p:cNvPr>
          <p:cNvCxnSpPr/>
          <p:nvPr/>
        </p:nvCxnSpPr>
        <p:spPr>
          <a:xfrm>
            <a:off x="4824534" y="353659"/>
            <a:ext cx="0" cy="48405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37E2FBD-F76F-94DA-9378-11CEC680E0A9}"/>
              </a:ext>
            </a:extLst>
          </p:cNvPr>
          <p:cNvCxnSpPr/>
          <p:nvPr/>
        </p:nvCxnSpPr>
        <p:spPr>
          <a:xfrm>
            <a:off x="7706317" y="339097"/>
            <a:ext cx="0" cy="48405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197860F-BA0F-CABD-2B93-B9DB2DF3C270}"/>
              </a:ext>
            </a:extLst>
          </p:cNvPr>
          <p:cNvCxnSpPr/>
          <p:nvPr/>
        </p:nvCxnSpPr>
        <p:spPr>
          <a:xfrm>
            <a:off x="11231530" y="302327"/>
            <a:ext cx="0" cy="48405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A2B68AF-243C-CCED-291D-86CCEBCD54DD}"/>
              </a:ext>
            </a:extLst>
          </p:cNvPr>
          <p:cNvSpPr txBox="1"/>
          <p:nvPr/>
        </p:nvSpPr>
        <p:spPr>
          <a:xfrm>
            <a:off x="11546179" y="36755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4</a:t>
            </a:r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51532532-9D4E-61D4-4877-AD7D2DE145B1}"/>
              </a:ext>
            </a:extLst>
          </p:cNvPr>
          <p:cNvSpPr txBox="1">
            <a:spLocks/>
          </p:cNvSpPr>
          <p:nvPr/>
        </p:nvSpPr>
        <p:spPr>
          <a:xfrm>
            <a:off x="2515275" y="2810472"/>
            <a:ext cx="9601200" cy="200721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НПА содержит новые требования для  СМСП.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Новые обязанности и ограничения для СМСП – отсутствуют.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Рассмотренные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альтернативы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регулирования: а)Утвердить проект НПА и б) не утверждать проект НПА.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Принято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о принятии проекта НПА в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предоставленной редакции.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Проектом предусмотрен достаточный срок переходного периода - 12 месяцев, что должно облегчить финансовую нагрузку на предпринимателей уже имеющих НТО. Принятие проекта  снизить административную нагрузку, т.к. содержит четкие требования и стандарты что не будет вызывать разночтений.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Внешний вид и техническое состояние НТ, планируемых к размещению на территории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Тольятти, должны в полной мере соответствовать утвержденному дизайн –коду.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данных требований является безусловным и обязательным условием при заключении договоров.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6FE1F8E-0CFE-B17F-8156-1507DC865B74}"/>
              </a:ext>
            </a:extLst>
          </p:cNvPr>
          <p:cNvSpPr txBox="1">
            <a:spLocks/>
          </p:cNvSpPr>
          <p:nvPr/>
        </p:nvSpPr>
        <p:spPr>
          <a:xfrm>
            <a:off x="2514601" y="4953000"/>
            <a:ext cx="9601199" cy="148964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sz="13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</a:t>
            </a:r>
            <a:r>
              <a:rPr lang="ru-RU" sz="13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процедуры:</a:t>
            </a:r>
          </a:p>
          <a:p>
            <a:pPr algn="just">
              <a:spcBef>
                <a:spcPts val="0"/>
              </a:spcBef>
            </a:pP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издержек на соблюдение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требований:  Для группы субъектов юридические лица, индивидуальные предприниматели и </a:t>
            </a:r>
            <a:r>
              <a:rPr lang="ru-RU" sz="1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самозанятые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граждане итоговая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приведения нестационарного торгового объекта площадью 16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кв.м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соответствие с дизайн-кодом Тольятти составит 254 750 рублей. Учитывая, что размеры НТО различны по площади, расчет средней стоимости представлен за 1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кв.м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площади объекта и составляет 15 922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р. Для группы администрация </a:t>
            </a:r>
            <a:r>
              <a:rPr lang="ru-RU" sz="1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Тольятти и МАУ «МФЦ»  расходы в рамках текущей деятельности.</a:t>
            </a:r>
          </a:p>
          <a:p>
            <a:pPr algn="just">
              <a:spcBef>
                <a:spcPts val="0"/>
              </a:spcBef>
            </a:pP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НПА позволяет:  наличие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чётких правил мотивирует владельцев НТО следить за состоянием своих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объектов; регулировать размещение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эксплуатацию;  соблюдать интересы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жителей и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сохранять комфортную среду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единый архитектурно-художественный облик.</a:t>
            </a:r>
          </a:p>
          <a:p>
            <a:pPr algn="just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F01F304-92C0-0A4E-F6A7-0EA7D3A8CF86}"/>
              </a:ext>
            </a:extLst>
          </p:cNvPr>
          <p:cNvSpPr txBox="1">
            <a:spLocks/>
          </p:cNvSpPr>
          <p:nvPr/>
        </p:nvSpPr>
        <p:spPr>
          <a:xfrm>
            <a:off x="78889" y="1489641"/>
            <a:ext cx="2291715" cy="4953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информация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ru-RU" sz="1600" dirty="0" smtClean="0"/>
              <a:t>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азвание проекта акта 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внесении изменений в постановление администрации городского округа Тольятти от 10.10.2025 №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1924-п/1«Об утверждении требований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предъявляемых к внешнему виду и техническому состоянию нестационарных торговых объектов, размещаемых на территории городского округа Тольятти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 – Управление потребительского рынка администрации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городского округа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Тольятти.</a:t>
            </a: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Courier New" panose="02070309020205020404" pitchFamily="49" charset="0"/>
              <a:buChar char="o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слова: требования к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НТО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Ссылка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заключение и принятый правовой акт доступны по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ссылке: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regulation.samregion.ru/projects#npa=4159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buNone/>
            </a:pPr>
            <a:endParaRPr lang="ru-RU" sz="16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087" y="367556"/>
            <a:ext cx="841321" cy="99983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631" y="452907"/>
            <a:ext cx="646232" cy="82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348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26C99-8F56-E0A1-11E8-A625D14EA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110" y="1951233"/>
            <a:ext cx="2039806" cy="1334670"/>
          </a:xfrm>
        </p:spPr>
        <p:txBody>
          <a:bodyPr>
            <a:noAutofit/>
          </a:bodyPr>
          <a:lstStyle/>
          <a:p>
            <a:pPr algn="ctr"/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1F304-92C0-0A4E-F6A7-0EA7D3A8CF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4600" y="1218713"/>
            <a:ext cx="9601200" cy="116516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3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3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Проблема:</a:t>
            </a:r>
          </a:p>
          <a:p>
            <a:pPr marL="0" indent="0">
              <a:buNone/>
            </a:pPr>
            <a:r>
              <a:rPr lang="ru-RU" sz="13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Несоответствие действующего  административного регламента  нормам федерального и регионального законодательства.</a:t>
            </a:r>
          </a:p>
          <a:p>
            <a:pPr marL="0" indent="0">
              <a:buNone/>
            </a:pP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Цель нормативного регулирования:</a:t>
            </a:r>
          </a:p>
          <a:p>
            <a:pPr marL="0" indent="0">
              <a:buNone/>
            </a:pP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Приведение административного регламента предоставления муниципальной услуги  в соответствие с нормами федерального и                 регионального </a:t>
            </a:r>
            <a:r>
              <a:rPr lang="ru-RU" sz="13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13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аконодательства.</a:t>
            </a:r>
          </a:p>
          <a:p>
            <a:pPr algn="just"/>
            <a:endParaRPr lang="ru-RU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04DF50-270E-BE42-5664-C645588B5CF2}"/>
              </a:ext>
            </a:extLst>
          </p:cNvPr>
          <p:cNvSpPr txBox="1"/>
          <p:nvPr/>
        </p:nvSpPr>
        <p:spPr>
          <a:xfrm>
            <a:off x="-7129822" y="-2657378"/>
            <a:ext cx="1202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Регион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0FAF0C-1283-2D01-EFC4-5B5629EDAE52}"/>
              </a:ext>
            </a:extLst>
          </p:cNvPr>
          <p:cNvSpPr txBox="1"/>
          <p:nvPr/>
        </p:nvSpPr>
        <p:spPr>
          <a:xfrm>
            <a:off x="2367915" y="251646"/>
            <a:ext cx="2871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округ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Тольятти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57996F-4E31-C36F-ADF6-B678B832EA2F}"/>
              </a:ext>
            </a:extLst>
          </p:cNvPr>
          <p:cNvSpPr txBox="1"/>
          <p:nvPr/>
        </p:nvSpPr>
        <p:spPr>
          <a:xfrm>
            <a:off x="5629448" y="411850"/>
            <a:ext cx="5822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ОРВ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B14AA6-7DDA-9CEB-36BC-44EEF098CB9B}"/>
              </a:ext>
            </a:extLst>
          </p:cNvPr>
          <p:cNvSpPr txBox="1"/>
          <p:nvPr/>
        </p:nvSpPr>
        <p:spPr>
          <a:xfrm>
            <a:off x="8176963" y="372556"/>
            <a:ext cx="26262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Сфера: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социальных услуг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AEB2A09-9861-66F6-6FE1-E73256385E4A}"/>
              </a:ext>
            </a:extLst>
          </p:cNvPr>
          <p:cNvCxnSpPr/>
          <p:nvPr/>
        </p:nvCxnSpPr>
        <p:spPr>
          <a:xfrm>
            <a:off x="2186494" y="353660"/>
            <a:ext cx="0" cy="48405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C955431-1107-0426-1AE0-BA473B470F27}"/>
              </a:ext>
            </a:extLst>
          </p:cNvPr>
          <p:cNvCxnSpPr/>
          <p:nvPr/>
        </p:nvCxnSpPr>
        <p:spPr>
          <a:xfrm>
            <a:off x="4824534" y="353659"/>
            <a:ext cx="0" cy="48405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37E2FBD-F76F-94DA-9378-11CEC680E0A9}"/>
              </a:ext>
            </a:extLst>
          </p:cNvPr>
          <p:cNvCxnSpPr/>
          <p:nvPr/>
        </p:nvCxnSpPr>
        <p:spPr>
          <a:xfrm>
            <a:off x="7706317" y="339097"/>
            <a:ext cx="0" cy="48405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197860F-BA0F-CABD-2B93-B9DB2DF3C270}"/>
              </a:ext>
            </a:extLst>
          </p:cNvPr>
          <p:cNvCxnSpPr/>
          <p:nvPr/>
        </p:nvCxnSpPr>
        <p:spPr>
          <a:xfrm>
            <a:off x="11231530" y="302327"/>
            <a:ext cx="0" cy="48405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A2B68AF-243C-CCED-291D-86CCEBCD54DD}"/>
              </a:ext>
            </a:extLst>
          </p:cNvPr>
          <p:cNvSpPr txBox="1"/>
          <p:nvPr/>
        </p:nvSpPr>
        <p:spPr>
          <a:xfrm>
            <a:off x="11546179" y="36755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5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51532532-9D4E-61D4-4877-AD7D2DE145B1}"/>
              </a:ext>
            </a:extLst>
          </p:cNvPr>
          <p:cNvSpPr txBox="1">
            <a:spLocks/>
          </p:cNvSpPr>
          <p:nvPr/>
        </p:nvSpPr>
        <p:spPr>
          <a:xfrm>
            <a:off x="2514600" y="2590800"/>
            <a:ext cx="9601200" cy="22860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Решение: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Рассмотренные альтернативы регулирования: а)Утвердить проект НПА и б) не утверждать проект НПА.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Новые обязанности и ограничения для субъектов МСП - отсутствуют.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расходы для субъектов МСП-  отсутствуют.</a:t>
            </a:r>
            <a:endParaRPr kumimoji="0" lang="ru-RU" sz="13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Принято решение о принятии проекта НПА в согласованной редакции.</a:t>
            </a:r>
          </a:p>
          <a:p>
            <a:pPr marL="0" lvl="0" indent="0" algn="just">
              <a:spcBef>
                <a:spcPts val="0"/>
              </a:spcBef>
              <a:buNone/>
              <a:defRPr/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Вносимые изменения совершенствуют процедуру предоставления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«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 соглашений об установлении сервитутов в отношении земельных участков, находящихся в муниципальной собственности или государственная собственность на которые не разграничена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»: уточняются действия сотрудников администрации </a:t>
            </a:r>
            <a:r>
              <a:rPr lang="ru-RU" sz="13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Тольятти,  МАУ «МФЦ» при предоставлении муниципальной услуги,  исключаются разделы о формах контроля за исполнением регламента и  порядке досудебного обжалования решений/действий согласно требованиям федерального законодательства.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3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6FE1F8E-0CFE-B17F-8156-1507DC865B74}"/>
              </a:ext>
            </a:extLst>
          </p:cNvPr>
          <p:cNvSpPr txBox="1">
            <a:spLocks/>
          </p:cNvSpPr>
          <p:nvPr/>
        </p:nvSpPr>
        <p:spPr>
          <a:xfrm>
            <a:off x="2520820" y="5029200"/>
            <a:ext cx="9601199" cy="146787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Результат </a:t>
            </a:r>
            <a:r>
              <a:rPr kumimoji="0" lang="ru-RU" sz="1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процедуры: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Для группы  субъектов «Физические и юридические лица» единовременные расходы составляют издержки,</a:t>
            </a:r>
            <a:r>
              <a:rPr kumimoji="0" lang="ru-RU" sz="13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включающие в себя  подготовку пакета документов на предоставление  муниципальной услуги: 969,31 руб.- если заявление подано в бумажном виде, + 64,66 руб., в случае отправки почтовым сообщением, 3218,69 руб., если заявление подано в электронном виде с учетом приобретения электронной подписи, или 268,69 руб., без учета  приобретения эл. подписи</a:t>
            </a: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Для групп «Администрация </a:t>
            </a:r>
            <a:r>
              <a:rPr kumimoji="0" lang="ru-RU" sz="13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г.о</a:t>
            </a: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Тольятти» и «МАУ «МФЦ»  расходы в рамках текущей деятельности.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Принятие НПА </a:t>
            </a:r>
            <a:r>
              <a:rPr kumimoji="0" lang="ru-RU" sz="13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способствует совершенствованию  процедуры оказания муниципальной услуги и не приводит тратам, влияющим на  экономическую деятельность предпринимателей.</a:t>
            </a: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F01F304-92C0-0A4E-F6A7-0EA7D3A8CF86}"/>
              </a:ext>
            </a:extLst>
          </p:cNvPr>
          <p:cNvSpPr txBox="1">
            <a:spLocks/>
          </p:cNvSpPr>
          <p:nvPr/>
        </p:nvSpPr>
        <p:spPr>
          <a:xfrm>
            <a:off x="257624" y="1447800"/>
            <a:ext cx="2180776" cy="5181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64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Общая информация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проекта акта –Проект постановления администрации городского </a:t>
            </a:r>
            <a:r>
              <a:rPr kumimoji="0" lang="ru-RU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окрга</a:t>
            </a: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Тольятти  «Об  утверждении административного регламента</a:t>
            </a:r>
            <a:r>
              <a:rPr kumimoji="0" lang="ru-RU" sz="4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предоставления муниципальной услуги «Заключение соглашений об установлении сервитутов в отношении земельных участков, находящихся в муниципальной собственности или государственная собственность на которые не разграничена</a:t>
            </a: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 –департамент градостроительной</a:t>
            </a:r>
            <a:r>
              <a:rPr kumimoji="0" lang="ru-RU" sz="4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деятельности</a:t>
            </a: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администрации городского округа Тольятти.</a:t>
            </a:r>
          </a:p>
          <a:p>
            <a:pPr lvl="0" algn="just">
              <a:buFont typeface="Courier New" panose="02070309020205020404" pitchFamily="49" charset="0"/>
              <a:buChar char="o"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слова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 соглашений об установлении 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сервитутов</a:t>
            </a:r>
            <a:endParaRPr kumimoji="0" lang="ru-RU" sz="4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buFont typeface="Courier New" panose="02070309020205020404" pitchFamily="49" charset="0"/>
              <a:buChar char="o"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Ссылка 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на заключение и принятый правовой акт доступны по </a:t>
            </a: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ссылке: </a:t>
            </a:r>
            <a:r>
              <a:rPr lang="en-US" sz="4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en-US" sz="4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regulation.samregion.ru/projects#npa=3887</a:t>
            </a:r>
            <a:endParaRPr lang="ru-RU" sz="48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buFont typeface="Courier New" panose="02070309020205020404" pitchFamily="49" charset="0"/>
              <a:buChar char="o"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189" y="259503"/>
            <a:ext cx="841321" cy="99983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485" y="316099"/>
            <a:ext cx="646232" cy="82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831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26C99-8F56-E0A1-11E8-A625D14EA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110" y="1951233"/>
            <a:ext cx="2039806" cy="1334670"/>
          </a:xfrm>
        </p:spPr>
        <p:txBody>
          <a:bodyPr>
            <a:noAutofit/>
          </a:bodyPr>
          <a:lstStyle/>
          <a:p>
            <a:pPr algn="ctr"/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1F304-92C0-0A4E-F6A7-0EA7D3A8CF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4600" y="1218712"/>
            <a:ext cx="9601200" cy="2114997"/>
          </a:xfrm>
          <a:ln>
            <a:solidFill>
              <a:schemeClr val="accent1"/>
            </a:solidFill>
          </a:ln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r>
              <a:rPr lang="ru-RU" sz="13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3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4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  <a:r>
              <a:rPr lang="ru-RU" sz="4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4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действующей </a:t>
            </a:r>
            <a:r>
              <a:rPr lang="ru-RU" sz="5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редакци</a:t>
            </a:r>
            <a:r>
              <a:rPr lang="ru-RU" sz="5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5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Положения </a:t>
            </a:r>
            <a:r>
              <a:rPr lang="ru-RU" sz="5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муниципальном земельном контроле </a:t>
            </a:r>
            <a:r>
              <a:rPr lang="ru-RU" sz="5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</a:t>
            </a:r>
            <a:r>
              <a:rPr lang="ru-RU" sz="52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ru-RU" sz="5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5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Тольятти </a:t>
            </a:r>
            <a:r>
              <a:rPr lang="ru-RU" sz="5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отсутствует описание оснований и </a:t>
            </a:r>
            <a:r>
              <a:rPr lang="ru-RU" sz="5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порядка осуществления </a:t>
            </a:r>
            <a:r>
              <a:rPr lang="ru-RU" sz="5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обязательного профилактического визита, а также не указано в </a:t>
            </a:r>
            <a:r>
              <a:rPr lang="ru-RU" sz="5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 основания </a:t>
            </a:r>
            <a:r>
              <a:rPr lang="ru-RU" sz="5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проведения контрольного </a:t>
            </a:r>
            <a:r>
              <a:rPr lang="ru-RU" sz="5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5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ероприятия</a:t>
            </a:r>
            <a:r>
              <a:rPr lang="ru-RU" sz="5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проводимого с взаимодействием </a:t>
            </a:r>
            <a:r>
              <a:rPr lang="ru-RU" sz="5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контролируемым </a:t>
            </a:r>
            <a:r>
              <a:rPr lang="ru-RU" sz="5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лицом, уклонение контролируемого лица от проведения </a:t>
            </a:r>
            <a:r>
              <a:rPr lang="ru-RU" sz="5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обязательного профилактического </a:t>
            </a:r>
            <a:r>
              <a:rPr lang="ru-RU" sz="5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визита, не </a:t>
            </a:r>
            <a:r>
              <a:rPr lang="ru-RU" sz="5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предусмотрена </a:t>
            </a:r>
            <a:r>
              <a:rPr lang="ru-RU" sz="5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</a:t>
            </a:r>
            <a:r>
              <a:rPr lang="ru-RU" sz="5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</a:t>
            </a:r>
            <a:r>
              <a:rPr lang="ru-RU" sz="5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консультирования с </a:t>
            </a:r>
            <a:r>
              <a:rPr lang="ru-RU" sz="5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использованием мобильного приложения </a:t>
            </a:r>
            <a:r>
              <a:rPr lang="ru-RU" sz="5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5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Инспектор</a:t>
            </a:r>
            <a:r>
              <a:rPr lang="ru-RU" sz="5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5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подачи возражений </a:t>
            </a:r>
            <a:r>
              <a:rPr lang="ru-RU" sz="5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предостережение </a:t>
            </a:r>
            <a:r>
              <a:rPr lang="ru-RU" sz="5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недопустимости </a:t>
            </a:r>
            <a:r>
              <a:rPr lang="ru-RU" sz="5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</a:t>
            </a:r>
            <a:r>
              <a:rPr lang="ru-RU" sz="5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шения </a:t>
            </a:r>
            <a:r>
              <a:rPr lang="ru-RU" sz="5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обязательных требований </a:t>
            </a:r>
            <a:r>
              <a:rPr lang="ru-RU" sz="5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посредством единого </a:t>
            </a:r>
            <a:r>
              <a:rPr lang="ru-RU" sz="5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портала государственных и </a:t>
            </a:r>
            <a:r>
              <a:rPr lang="ru-RU" sz="5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</a:t>
            </a:r>
            <a:r>
              <a:rPr lang="ru-RU" sz="5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 при этом </a:t>
            </a:r>
            <a:r>
              <a:rPr lang="ru-RU" sz="5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соответствующие нормы </a:t>
            </a:r>
            <a:r>
              <a:rPr lang="ru-RU" sz="5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содержаться в Федеральном законе </a:t>
            </a:r>
            <a:r>
              <a:rPr lang="ru-RU" sz="5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31.07.2020 № </a:t>
            </a:r>
            <a:r>
              <a:rPr lang="ru-RU" sz="5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248-ФЗ (О </a:t>
            </a:r>
            <a:r>
              <a:rPr lang="ru-RU" sz="5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государственном контроле </a:t>
            </a:r>
            <a:r>
              <a:rPr lang="ru-RU" sz="5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(надзоре) и муниципальном контроле </a:t>
            </a:r>
            <a:r>
              <a:rPr lang="ru-RU" sz="5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РФ </a:t>
            </a:r>
            <a:r>
              <a:rPr lang="ru-RU" sz="5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(далее </a:t>
            </a:r>
            <a:r>
              <a:rPr lang="ru-RU" sz="5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Закон </a:t>
            </a:r>
            <a:r>
              <a:rPr lang="ru-RU" sz="5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5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248-ФЗ</a:t>
            </a:r>
            <a:r>
              <a:rPr lang="ru-RU" sz="5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Кроме этого предмет </a:t>
            </a:r>
            <a:r>
              <a:rPr lang="ru-RU" sz="5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</a:t>
            </a:r>
            <a:r>
              <a:rPr lang="ru-RU" sz="5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земельного контроля в </a:t>
            </a:r>
            <a:r>
              <a:rPr lang="ru-RU" sz="5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действующей редакции </a:t>
            </a:r>
            <a:r>
              <a:rPr lang="ru-RU" sz="5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Положения о </a:t>
            </a:r>
            <a:r>
              <a:rPr lang="ru-RU" sz="5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муниципальном земельном </a:t>
            </a:r>
            <a:r>
              <a:rPr lang="ru-RU" sz="5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контроле не </a:t>
            </a:r>
            <a:r>
              <a:rPr lang="ru-RU" sz="5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соответствует определению</a:t>
            </a:r>
            <a:r>
              <a:rPr lang="ru-RU" sz="52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указанному в Земельном кодексе </a:t>
            </a:r>
            <a:r>
              <a:rPr lang="ru-RU" sz="5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РФ.</a:t>
            </a:r>
          </a:p>
          <a:p>
            <a:pPr algn="just"/>
            <a:r>
              <a:rPr lang="ru-RU" sz="4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нормативного регулирования:</a:t>
            </a:r>
          </a:p>
          <a:p>
            <a:pPr marL="0" indent="0">
              <a:buNone/>
            </a:pP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осуществления муниципального земельного контроля в соответствие с требованиями действующего законодательства.</a:t>
            </a:r>
          </a:p>
          <a:p>
            <a:pPr algn="just"/>
            <a:endParaRPr lang="ru-RU" sz="4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04DF50-270E-BE42-5664-C645588B5CF2}"/>
              </a:ext>
            </a:extLst>
          </p:cNvPr>
          <p:cNvSpPr txBox="1"/>
          <p:nvPr/>
        </p:nvSpPr>
        <p:spPr>
          <a:xfrm>
            <a:off x="-7129822" y="-2657378"/>
            <a:ext cx="1202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Регион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0FAF0C-1283-2D01-EFC4-5B5629EDAE52}"/>
              </a:ext>
            </a:extLst>
          </p:cNvPr>
          <p:cNvSpPr txBox="1"/>
          <p:nvPr/>
        </p:nvSpPr>
        <p:spPr>
          <a:xfrm>
            <a:off x="2367915" y="251646"/>
            <a:ext cx="2871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округ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Тольятти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57996F-4E31-C36F-ADF6-B678B832EA2F}"/>
              </a:ext>
            </a:extLst>
          </p:cNvPr>
          <p:cNvSpPr txBox="1"/>
          <p:nvPr/>
        </p:nvSpPr>
        <p:spPr>
          <a:xfrm>
            <a:off x="5629448" y="411850"/>
            <a:ext cx="5822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ОРВ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B14AA6-7DDA-9CEB-36BC-44EEF098CB9B}"/>
              </a:ext>
            </a:extLst>
          </p:cNvPr>
          <p:cNvSpPr txBox="1"/>
          <p:nvPr/>
        </p:nvSpPr>
        <p:spPr>
          <a:xfrm>
            <a:off x="8176963" y="372556"/>
            <a:ext cx="26262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Сфера: Муниципальный контроль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AEB2A09-9861-66F6-6FE1-E73256385E4A}"/>
              </a:ext>
            </a:extLst>
          </p:cNvPr>
          <p:cNvCxnSpPr/>
          <p:nvPr/>
        </p:nvCxnSpPr>
        <p:spPr>
          <a:xfrm>
            <a:off x="2186494" y="353660"/>
            <a:ext cx="0" cy="48405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C955431-1107-0426-1AE0-BA473B470F27}"/>
              </a:ext>
            </a:extLst>
          </p:cNvPr>
          <p:cNvCxnSpPr/>
          <p:nvPr/>
        </p:nvCxnSpPr>
        <p:spPr>
          <a:xfrm>
            <a:off x="4824534" y="353659"/>
            <a:ext cx="0" cy="48405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37E2FBD-F76F-94DA-9378-11CEC680E0A9}"/>
              </a:ext>
            </a:extLst>
          </p:cNvPr>
          <p:cNvCxnSpPr/>
          <p:nvPr/>
        </p:nvCxnSpPr>
        <p:spPr>
          <a:xfrm>
            <a:off x="7706317" y="339097"/>
            <a:ext cx="0" cy="48405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197860F-BA0F-CABD-2B93-B9DB2DF3C270}"/>
              </a:ext>
            </a:extLst>
          </p:cNvPr>
          <p:cNvCxnSpPr/>
          <p:nvPr/>
        </p:nvCxnSpPr>
        <p:spPr>
          <a:xfrm>
            <a:off x="11231530" y="302327"/>
            <a:ext cx="0" cy="48405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A2B68AF-243C-CCED-291D-86CCEBCD54DD}"/>
              </a:ext>
            </a:extLst>
          </p:cNvPr>
          <p:cNvSpPr txBox="1"/>
          <p:nvPr/>
        </p:nvSpPr>
        <p:spPr>
          <a:xfrm>
            <a:off x="11546179" y="36755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6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51532532-9D4E-61D4-4877-AD7D2DE145B1}"/>
              </a:ext>
            </a:extLst>
          </p:cNvPr>
          <p:cNvSpPr txBox="1">
            <a:spLocks/>
          </p:cNvSpPr>
          <p:nvPr/>
        </p:nvSpPr>
        <p:spPr>
          <a:xfrm>
            <a:off x="2514600" y="3429001"/>
            <a:ext cx="9601200" cy="13716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Решение: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период проведения публичных консультаций по Проекту поступило 4 предложения, которые были учтены разработчиком Проекта.</a:t>
            </a:r>
            <a:endParaRPr kumimoji="0" lang="ru-RU" sz="13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Рассмотренные </a:t>
            </a: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альтернативы регулирования: а)Утвердить проект НПА и б) не утверждать проект НПА.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Новые обязанности и ограничения для субъектов МСП - отсутствуют.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Дополнительные расходы для субъектов МСП-  отсутствуют.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Принято решение о принятии проекта НПА в согласованной редакции.</a:t>
            </a:r>
          </a:p>
          <a:p>
            <a:pPr marL="0" lvl="0" indent="0" algn="just">
              <a:spcBef>
                <a:spcPts val="0"/>
              </a:spcBef>
              <a:buNone/>
              <a:defRPr/>
            </a:pP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3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6FE1F8E-0CFE-B17F-8156-1507DC865B74}"/>
              </a:ext>
            </a:extLst>
          </p:cNvPr>
          <p:cNvSpPr txBox="1">
            <a:spLocks/>
          </p:cNvSpPr>
          <p:nvPr/>
        </p:nvSpPr>
        <p:spPr>
          <a:xfrm>
            <a:off x="2520820" y="4895893"/>
            <a:ext cx="9601199" cy="188590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Результат </a:t>
            </a:r>
            <a:r>
              <a:rPr kumimoji="0" lang="ru-RU" sz="1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процедуры: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Для группы  субъектов </a:t>
            </a: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Юридические лица, индивидуальные предприниматели, физические лица</a:t>
            </a: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 </a:t>
            </a: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единовременные </a:t>
            </a: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расходы в рамках проекта</a:t>
            </a:r>
            <a:r>
              <a:rPr kumimoji="0" lang="ru-RU" sz="13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не предусмотрены</a:t>
            </a: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  <a:endParaRPr kumimoji="0" lang="ru-RU" sz="13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Для групп «Администрация </a:t>
            </a:r>
            <a:r>
              <a:rPr kumimoji="0" lang="ru-RU" sz="13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г.о</a:t>
            </a:r>
            <a:r>
              <a:rPr kumimoji="0" lang="ru-RU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Тольятти» и «МАУ «МФЦ»  расходы в рамках текущей деятельности.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Вносимыми изменениями уточняются: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3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kumimoji="0" lang="ru-RU" sz="130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нормы, затрагивающие предмет муниципального контроля (п.2, п.п.7 п 6 положения);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300" baseline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нормы об отнесении объекта контроля к категории риска исключительно путем внесения информации в Единый реестр видов контроля (п.10 Положения);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-дополняются основания и порядок осуществления обязательного профилактического визита (п 22.2, 26 Положения);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-средства предоставления консультирования (добавляется мобильное приложение «Инспектор».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3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F01F304-92C0-0A4E-F6A7-0EA7D3A8CF86}"/>
              </a:ext>
            </a:extLst>
          </p:cNvPr>
          <p:cNvSpPr txBox="1">
            <a:spLocks/>
          </p:cNvSpPr>
          <p:nvPr/>
        </p:nvSpPr>
        <p:spPr>
          <a:xfrm>
            <a:off x="257624" y="1447800"/>
            <a:ext cx="2180776" cy="5181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6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Общая информация</a:t>
            </a:r>
          </a:p>
          <a:p>
            <a:pPr lvl="0" algn="just">
              <a:buFont typeface="Courier New" panose="02070309020205020404" pitchFamily="49" charset="0"/>
              <a:buChar char="o"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Название проекта акта –</a:t>
            </a:r>
            <a:r>
              <a:rPr lang="ru-RU" sz="4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</a:t>
            </a:r>
            <a:r>
              <a:rPr lang="ru-RU" sz="4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 Думы городского округа Тольятти «О внесении изменений в Положение о муниципальном земельном контроле на территории городского округа Тольятти, утвержденного решением Думы городского округа Тольятти от 20.10.2021 №</a:t>
            </a:r>
            <a:r>
              <a:rPr lang="ru-RU" sz="4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107</a:t>
            </a:r>
          </a:p>
          <a:p>
            <a:pPr lvl="0" algn="just">
              <a:buFont typeface="Courier New" panose="02070309020205020404" pitchFamily="49" charset="0"/>
              <a:buChar char="o"/>
              <a:defRPr/>
            </a:pPr>
            <a:r>
              <a:rPr lang="ru-RU" sz="4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 </a:t>
            </a: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– управление административной практики и контроля администрации городского округа Тольятти .</a:t>
            </a:r>
          </a:p>
          <a:p>
            <a:pPr lvl="0" algn="just">
              <a:buFont typeface="Courier New" panose="02070309020205020404" pitchFamily="49" charset="0"/>
              <a:buChar char="o"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Ключевые слова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земельный контроль Т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ольятти</a:t>
            </a:r>
            <a:endParaRPr kumimoji="0" lang="ru-RU" sz="4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buFont typeface="Courier New" panose="02070309020205020404" pitchFamily="49" charset="0"/>
              <a:buChar char="o"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Ссылка </a:t>
            </a: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 заключение и принятый правовой акт доступны по </a:t>
            </a: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ссылке: </a:t>
            </a:r>
            <a:r>
              <a:rPr lang="en-US" sz="4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en-US" sz="4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regulation.samregion.ru/projects#npa=3617</a:t>
            </a:r>
            <a:r>
              <a:rPr lang="ru-RU" sz="4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lvl="0" indent="0" algn="just">
              <a:buNone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189" y="259503"/>
            <a:ext cx="841321" cy="99983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485" y="316099"/>
            <a:ext cx="646232" cy="82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5485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3582</TotalTime>
  <Words>2095</Words>
  <Application>Microsoft Office PowerPoint</Application>
  <PresentationFormat>Широкоэкранный</PresentationFormat>
  <Paragraphs>159</Paragraphs>
  <Slides>6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</vt:i4>
      </vt:variant>
    </vt:vector>
  </HeadingPairs>
  <TitlesOfParts>
    <vt:vector size="15" baseType="lpstr">
      <vt:lpstr>Times New Roman</vt:lpstr>
      <vt:lpstr>Courier New</vt:lpstr>
      <vt:lpstr>Arial</vt:lpstr>
      <vt:lpstr>Bebas Neue Regular</vt:lpstr>
      <vt:lpstr>Calibri</vt:lpstr>
      <vt:lpstr>Georgia</vt:lpstr>
      <vt:lpstr>Bebas Neue Bold</vt:lpstr>
      <vt:lpstr>Office Theme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1</dc:title>
  <dc:creator>Оганян А.А.</dc:creator>
  <cp:lastModifiedBy>Анастасия Владимировна Евплова</cp:lastModifiedBy>
  <cp:revision>276</cp:revision>
  <cp:lastPrinted>2026-09-25T10:18:49Z</cp:lastPrinted>
  <dcterms:created xsi:type="dcterms:W3CDTF">2023-08-02T04:59:17Z</dcterms:created>
  <dcterms:modified xsi:type="dcterms:W3CDTF">2026-10-30T10:54:23Z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2023-08-02T00:00:00Z</vt:filetime>
  </property>
  <property fmtid="{D5CDD505-2E9C-101B-9397-08002B2CF9AE}" pid="3" name="Creator">
    <vt:lpwstr>Adobe Illustrator 26.5 (Windows)</vt:lpwstr>
  </property>
  <property fmtid="{D5CDD505-2E9C-101B-9397-08002B2CF9AE}" pid="4" name="CreatorVersion">
    <vt:lpwstr>21.0.0</vt:lpwstr>
  </property>
  <property fmtid="{D5CDD505-2E9C-101B-9397-08002B2CF9AE}" pid="5" name="LastSaved">
    <vt:filetime>2023-08-02T00:00:00Z</vt:filetime>
  </property>
  <property fmtid="{D5CDD505-2E9C-101B-9397-08002B2CF9AE}" pid="6" name="Producer">
    <vt:lpwstr>Adobe PDF library 16.07</vt:lpwstr>
  </property>
</Properties>
</file>