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93" d="100"/>
          <a:sy n="93" d="100"/>
        </p:scale>
        <p:origin x="-7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06A32-1463-4D04-B312-561D6FEF74A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3680A54-DB9E-4832-975B-C64E9B81CC83}">
      <dgm:prSet/>
      <dgm:spPr>
        <a:solidFill>
          <a:schemeClr val="tx2"/>
        </a:solidFill>
      </dgm:spPr>
      <dgm:t>
        <a:bodyPr/>
        <a:lstStyle/>
        <a:p>
          <a:pPr rtl="0"/>
          <a:r>
            <a:rPr lang="sl-SI" dirty="0"/>
            <a:t>IP </a:t>
          </a:r>
          <a:r>
            <a:rPr lang="ru-RU" dirty="0"/>
            <a:t>и мобильная связь</a:t>
          </a:r>
          <a:endParaRPr lang="sl-SI" dirty="0"/>
        </a:p>
      </dgm:t>
    </dgm:pt>
    <dgm:pt modelId="{E2BA981A-0B16-43F4-818A-BAABDA81456F}" type="parTrans" cxnId="{78072837-8CF3-4931-99BB-A77F18D25BBF}">
      <dgm:prSet/>
      <dgm:spPr/>
      <dgm:t>
        <a:bodyPr/>
        <a:lstStyle/>
        <a:p>
          <a:endParaRPr lang="sl-SI"/>
        </a:p>
      </dgm:t>
    </dgm:pt>
    <dgm:pt modelId="{879F8074-ED74-4AF5-8AEF-BB64981AB6CD}" type="sibTrans" cxnId="{78072837-8CF3-4931-99BB-A77F18D25BBF}">
      <dgm:prSet/>
      <dgm:spPr/>
      <dgm:t>
        <a:bodyPr/>
        <a:lstStyle/>
        <a:p>
          <a:endParaRPr lang="sl-SI"/>
        </a:p>
      </dgm:t>
    </dgm:pt>
    <dgm:pt modelId="{5A481BEF-A428-40B0-967F-B2F79811ED52}">
      <dgm:prSet/>
      <dgm:spPr>
        <a:solidFill>
          <a:schemeClr val="tx1"/>
        </a:solidFill>
      </dgm:spPr>
      <dgm:t>
        <a:bodyPr/>
        <a:lstStyle/>
        <a:p>
          <a:pPr rtl="0"/>
          <a:r>
            <a:rPr lang="ru-RU" dirty="0"/>
            <a:t>Компьютерные услуги в облаке</a:t>
          </a:r>
          <a:endParaRPr lang="sl-SI" dirty="0"/>
        </a:p>
      </dgm:t>
    </dgm:pt>
    <dgm:pt modelId="{59ECDCC8-1A97-4B48-9B53-2B70B591C7F4}" type="parTrans" cxnId="{84B68C8A-4994-4CB8-B89F-2CD4ADD44A1D}">
      <dgm:prSet/>
      <dgm:spPr/>
      <dgm:t>
        <a:bodyPr/>
        <a:lstStyle/>
        <a:p>
          <a:endParaRPr lang="sl-SI"/>
        </a:p>
      </dgm:t>
    </dgm:pt>
    <dgm:pt modelId="{4B78A8B3-5387-4A72-A61E-A5428535058A}" type="sibTrans" cxnId="{84B68C8A-4994-4CB8-B89F-2CD4ADD44A1D}">
      <dgm:prSet/>
      <dgm:spPr/>
      <dgm:t>
        <a:bodyPr/>
        <a:lstStyle/>
        <a:p>
          <a:endParaRPr lang="sl-SI"/>
        </a:p>
      </dgm:t>
    </dgm:pt>
    <dgm:pt modelId="{23404820-3F90-416F-B1C0-C24F733B0AA6}">
      <dgm:prSet/>
      <dgm:spPr>
        <a:solidFill>
          <a:schemeClr val="tx1"/>
        </a:solidFill>
      </dgm:spPr>
      <dgm:t>
        <a:bodyPr/>
        <a:lstStyle/>
        <a:p>
          <a:pPr rtl="0"/>
          <a:r>
            <a:rPr lang="ru-RU" b="0" i="0" dirty="0"/>
            <a:t>Широкополосные решения</a:t>
          </a:r>
          <a:endParaRPr lang="sl-SI" dirty="0"/>
        </a:p>
      </dgm:t>
    </dgm:pt>
    <dgm:pt modelId="{65CA68E0-63C5-4789-AA8C-DFC0034FB33F}" type="parTrans" cxnId="{0EE8BB25-7B52-45E0-A8FF-BB034143DE73}">
      <dgm:prSet/>
      <dgm:spPr/>
      <dgm:t>
        <a:bodyPr/>
        <a:lstStyle/>
        <a:p>
          <a:endParaRPr lang="sl-SI"/>
        </a:p>
      </dgm:t>
    </dgm:pt>
    <dgm:pt modelId="{79AE5EC4-ABB5-45BB-93B6-F106E00EBA3B}" type="sibTrans" cxnId="{0EE8BB25-7B52-45E0-A8FF-BB034143DE73}">
      <dgm:prSet/>
      <dgm:spPr/>
      <dgm:t>
        <a:bodyPr/>
        <a:lstStyle/>
        <a:p>
          <a:endParaRPr lang="sl-SI"/>
        </a:p>
      </dgm:t>
    </dgm:pt>
    <dgm:pt modelId="{7BEE5EA3-D02B-431D-9410-8EAFBA7DC6BA}">
      <dgm:prSet/>
      <dgm:spPr>
        <a:solidFill>
          <a:schemeClr val="tx1"/>
        </a:solidFill>
      </dgm:spPr>
      <dgm:t>
        <a:bodyPr/>
        <a:lstStyle/>
        <a:p>
          <a:pPr rtl="0"/>
          <a:r>
            <a:rPr lang="sl-SI" b="0" i="0" dirty="0"/>
            <a:t>IPTV </a:t>
          </a:r>
          <a:r>
            <a:rPr lang="ru-RU" b="0" i="0" dirty="0"/>
            <a:t>и</a:t>
          </a:r>
          <a:r>
            <a:rPr lang="sl-SI" b="0" i="0" dirty="0"/>
            <a:t> OTT </a:t>
          </a:r>
          <a:r>
            <a:rPr lang="ru-RU" b="0" i="0" dirty="0"/>
            <a:t>системы</a:t>
          </a:r>
          <a:endParaRPr lang="sl-SI" dirty="0"/>
        </a:p>
      </dgm:t>
    </dgm:pt>
    <dgm:pt modelId="{0556E785-B372-4B14-B0B6-0D5E5280AAEE}" type="parTrans" cxnId="{3E1D6B91-E33D-4D50-A6FC-80CC4788CDDE}">
      <dgm:prSet/>
      <dgm:spPr/>
      <dgm:t>
        <a:bodyPr/>
        <a:lstStyle/>
        <a:p>
          <a:endParaRPr lang="sl-SI"/>
        </a:p>
      </dgm:t>
    </dgm:pt>
    <dgm:pt modelId="{677C9F9B-3C1A-45AE-AA76-BA36EC5D80A0}" type="sibTrans" cxnId="{3E1D6B91-E33D-4D50-A6FC-80CC4788CDDE}">
      <dgm:prSet/>
      <dgm:spPr/>
      <dgm:t>
        <a:bodyPr/>
        <a:lstStyle/>
        <a:p>
          <a:endParaRPr lang="sl-SI"/>
        </a:p>
      </dgm:t>
    </dgm:pt>
    <dgm:pt modelId="{248661CE-987F-4207-B26E-12D41DD5A3C9}" type="pres">
      <dgm:prSet presAssocID="{46E06A32-1463-4D04-B312-561D6FEF74A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2F1C1F-2AD6-45A5-8D90-34F6BF62B259}" type="pres">
      <dgm:prSet presAssocID="{46E06A32-1463-4D04-B312-561D6FEF74A9}" presName="arrow" presStyleLbl="bgShp" presStyleIdx="0" presStyleCnt="1"/>
      <dgm:spPr>
        <a:solidFill>
          <a:schemeClr val="tx2">
            <a:lumMod val="40000"/>
            <a:lumOff val="60000"/>
          </a:schemeClr>
        </a:solidFill>
        <a:ln>
          <a:solidFill>
            <a:schemeClr val="bg2">
              <a:lumMod val="85000"/>
            </a:schemeClr>
          </a:solidFill>
        </a:ln>
      </dgm:spPr>
    </dgm:pt>
    <dgm:pt modelId="{22EF0F3F-A5C7-48FF-9574-13CD77132691}" type="pres">
      <dgm:prSet presAssocID="{46E06A32-1463-4D04-B312-561D6FEF74A9}" presName="linearProcess" presStyleCnt="0"/>
      <dgm:spPr/>
    </dgm:pt>
    <dgm:pt modelId="{B5AEA7E7-49EB-4887-ACA6-3D45D71C4DB6}" type="pres">
      <dgm:prSet presAssocID="{23680A54-DB9E-4832-975B-C64E9B81CC8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C6183-6475-46C2-9CC8-03DFB0D559E0}" type="pres">
      <dgm:prSet presAssocID="{879F8074-ED74-4AF5-8AEF-BB64981AB6CD}" presName="sibTrans" presStyleCnt="0"/>
      <dgm:spPr/>
    </dgm:pt>
    <dgm:pt modelId="{0DC1FB2E-002D-48B4-A1D4-F048E2173C82}" type="pres">
      <dgm:prSet presAssocID="{5A481BEF-A428-40B0-967F-B2F79811ED5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BAE19-4127-453D-92BD-7D0D4C96FFE4}" type="pres">
      <dgm:prSet presAssocID="{4B78A8B3-5387-4A72-A61E-A5428535058A}" presName="sibTrans" presStyleCnt="0"/>
      <dgm:spPr/>
    </dgm:pt>
    <dgm:pt modelId="{FAEB417B-53BE-42FA-BDAB-93A970BA95CF}" type="pres">
      <dgm:prSet presAssocID="{23404820-3F90-416F-B1C0-C24F733B0AA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87341-B01D-4538-9209-EB9A172AD401}" type="pres">
      <dgm:prSet presAssocID="{79AE5EC4-ABB5-45BB-93B6-F106E00EBA3B}" presName="sibTrans" presStyleCnt="0"/>
      <dgm:spPr/>
    </dgm:pt>
    <dgm:pt modelId="{65DF428B-2F53-4396-9044-87EA1B48301F}" type="pres">
      <dgm:prSet presAssocID="{7BEE5EA3-D02B-431D-9410-8EAFBA7DC6B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68C8A-4994-4CB8-B89F-2CD4ADD44A1D}" srcId="{46E06A32-1463-4D04-B312-561D6FEF74A9}" destId="{5A481BEF-A428-40B0-967F-B2F79811ED52}" srcOrd="1" destOrd="0" parTransId="{59ECDCC8-1A97-4B48-9B53-2B70B591C7F4}" sibTransId="{4B78A8B3-5387-4A72-A61E-A5428535058A}"/>
    <dgm:cxn modelId="{0EE8BB25-7B52-45E0-A8FF-BB034143DE73}" srcId="{46E06A32-1463-4D04-B312-561D6FEF74A9}" destId="{23404820-3F90-416F-B1C0-C24F733B0AA6}" srcOrd="2" destOrd="0" parTransId="{65CA68E0-63C5-4789-AA8C-DFC0034FB33F}" sibTransId="{79AE5EC4-ABB5-45BB-93B6-F106E00EBA3B}"/>
    <dgm:cxn modelId="{80FBC930-128F-43C1-A77C-776D4352E482}" type="presOf" srcId="{46E06A32-1463-4D04-B312-561D6FEF74A9}" destId="{248661CE-987F-4207-B26E-12D41DD5A3C9}" srcOrd="0" destOrd="0" presId="urn:microsoft.com/office/officeart/2005/8/layout/hProcess9"/>
    <dgm:cxn modelId="{D856CE59-C183-4E57-A269-2210FEE0FBF9}" type="presOf" srcId="{23680A54-DB9E-4832-975B-C64E9B81CC83}" destId="{B5AEA7E7-49EB-4887-ACA6-3D45D71C4DB6}" srcOrd="0" destOrd="0" presId="urn:microsoft.com/office/officeart/2005/8/layout/hProcess9"/>
    <dgm:cxn modelId="{F84DD1AE-56DD-4C64-A8C6-3031F1E68DDC}" type="presOf" srcId="{23404820-3F90-416F-B1C0-C24F733B0AA6}" destId="{FAEB417B-53BE-42FA-BDAB-93A970BA95CF}" srcOrd="0" destOrd="0" presId="urn:microsoft.com/office/officeart/2005/8/layout/hProcess9"/>
    <dgm:cxn modelId="{3E1D6B91-E33D-4D50-A6FC-80CC4788CDDE}" srcId="{46E06A32-1463-4D04-B312-561D6FEF74A9}" destId="{7BEE5EA3-D02B-431D-9410-8EAFBA7DC6BA}" srcOrd="3" destOrd="0" parTransId="{0556E785-B372-4B14-B0B6-0D5E5280AAEE}" sibTransId="{677C9F9B-3C1A-45AE-AA76-BA36EC5D80A0}"/>
    <dgm:cxn modelId="{9322DC57-253B-4A3D-BFC5-0F4004DBE93C}" type="presOf" srcId="{5A481BEF-A428-40B0-967F-B2F79811ED52}" destId="{0DC1FB2E-002D-48B4-A1D4-F048E2173C82}" srcOrd="0" destOrd="0" presId="urn:microsoft.com/office/officeart/2005/8/layout/hProcess9"/>
    <dgm:cxn modelId="{B82F6BEC-D105-4120-97CF-DD44972C1AE8}" type="presOf" srcId="{7BEE5EA3-D02B-431D-9410-8EAFBA7DC6BA}" destId="{65DF428B-2F53-4396-9044-87EA1B48301F}" srcOrd="0" destOrd="0" presId="urn:microsoft.com/office/officeart/2005/8/layout/hProcess9"/>
    <dgm:cxn modelId="{78072837-8CF3-4931-99BB-A77F18D25BBF}" srcId="{46E06A32-1463-4D04-B312-561D6FEF74A9}" destId="{23680A54-DB9E-4832-975B-C64E9B81CC83}" srcOrd="0" destOrd="0" parTransId="{E2BA981A-0B16-43F4-818A-BAABDA81456F}" sibTransId="{879F8074-ED74-4AF5-8AEF-BB64981AB6CD}"/>
    <dgm:cxn modelId="{3668EC56-0735-4524-BDAB-3FA088ABC974}" type="presParOf" srcId="{248661CE-987F-4207-B26E-12D41DD5A3C9}" destId="{1B2F1C1F-2AD6-45A5-8D90-34F6BF62B259}" srcOrd="0" destOrd="0" presId="urn:microsoft.com/office/officeart/2005/8/layout/hProcess9"/>
    <dgm:cxn modelId="{351DABAE-21B4-4C27-B140-55B736742874}" type="presParOf" srcId="{248661CE-987F-4207-B26E-12D41DD5A3C9}" destId="{22EF0F3F-A5C7-48FF-9574-13CD77132691}" srcOrd="1" destOrd="0" presId="urn:microsoft.com/office/officeart/2005/8/layout/hProcess9"/>
    <dgm:cxn modelId="{32AAA74E-559D-4743-BABE-B709248045FF}" type="presParOf" srcId="{22EF0F3F-A5C7-48FF-9574-13CD77132691}" destId="{B5AEA7E7-49EB-4887-ACA6-3D45D71C4DB6}" srcOrd="0" destOrd="0" presId="urn:microsoft.com/office/officeart/2005/8/layout/hProcess9"/>
    <dgm:cxn modelId="{987A1FF8-A802-4BC5-884F-34065747C83E}" type="presParOf" srcId="{22EF0F3F-A5C7-48FF-9574-13CD77132691}" destId="{10AC6183-6475-46C2-9CC8-03DFB0D559E0}" srcOrd="1" destOrd="0" presId="urn:microsoft.com/office/officeart/2005/8/layout/hProcess9"/>
    <dgm:cxn modelId="{34DE1D56-98F8-4D26-B0C0-5D454548122B}" type="presParOf" srcId="{22EF0F3F-A5C7-48FF-9574-13CD77132691}" destId="{0DC1FB2E-002D-48B4-A1D4-F048E2173C82}" srcOrd="2" destOrd="0" presId="urn:microsoft.com/office/officeart/2005/8/layout/hProcess9"/>
    <dgm:cxn modelId="{517AA48B-81A2-40E8-8C01-18830695BE7E}" type="presParOf" srcId="{22EF0F3F-A5C7-48FF-9574-13CD77132691}" destId="{606BAE19-4127-453D-92BD-7D0D4C96FFE4}" srcOrd="3" destOrd="0" presId="urn:microsoft.com/office/officeart/2005/8/layout/hProcess9"/>
    <dgm:cxn modelId="{C4E0B7EA-CCAA-4E76-A261-E3CB7EA69FA0}" type="presParOf" srcId="{22EF0F3F-A5C7-48FF-9574-13CD77132691}" destId="{FAEB417B-53BE-42FA-BDAB-93A970BA95CF}" srcOrd="4" destOrd="0" presId="urn:microsoft.com/office/officeart/2005/8/layout/hProcess9"/>
    <dgm:cxn modelId="{83F0F049-42A1-46D3-B015-580C76E409D7}" type="presParOf" srcId="{22EF0F3F-A5C7-48FF-9574-13CD77132691}" destId="{F9E87341-B01D-4538-9209-EB9A172AD401}" srcOrd="5" destOrd="0" presId="urn:microsoft.com/office/officeart/2005/8/layout/hProcess9"/>
    <dgm:cxn modelId="{0A817EED-9E98-4223-8A6B-34D73CB80D12}" type="presParOf" srcId="{22EF0F3F-A5C7-48FF-9574-13CD77132691}" destId="{65DF428B-2F53-4396-9044-87EA1B4830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06A32-1463-4D04-B312-561D6FEF74A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3680A54-DB9E-4832-975B-C64E9B81CC83}">
      <dgm:prSet/>
      <dgm:spPr>
        <a:solidFill>
          <a:schemeClr val="tx2"/>
        </a:solidFill>
      </dgm:spPr>
      <dgm:t>
        <a:bodyPr/>
        <a:lstStyle/>
        <a:p>
          <a:pPr rtl="0"/>
          <a:r>
            <a:rPr lang="ru-RU" dirty="0"/>
            <a:t>Лояльностные системы</a:t>
          </a:r>
          <a:endParaRPr lang="sl-SI" dirty="0"/>
        </a:p>
      </dgm:t>
    </dgm:pt>
    <dgm:pt modelId="{E2BA981A-0B16-43F4-818A-BAABDA81456F}" type="parTrans" cxnId="{78072837-8CF3-4931-99BB-A77F18D25BBF}">
      <dgm:prSet/>
      <dgm:spPr/>
      <dgm:t>
        <a:bodyPr/>
        <a:lstStyle/>
        <a:p>
          <a:endParaRPr lang="sl-SI"/>
        </a:p>
      </dgm:t>
    </dgm:pt>
    <dgm:pt modelId="{879F8074-ED74-4AF5-8AEF-BB64981AB6CD}" type="sibTrans" cxnId="{78072837-8CF3-4931-99BB-A77F18D25BBF}">
      <dgm:prSet/>
      <dgm:spPr/>
      <dgm:t>
        <a:bodyPr/>
        <a:lstStyle/>
        <a:p>
          <a:endParaRPr lang="sl-SI"/>
        </a:p>
      </dgm:t>
    </dgm:pt>
    <dgm:pt modelId="{5A481BEF-A428-40B0-967F-B2F79811ED52}">
      <dgm:prSet/>
      <dgm:spPr>
        <a:solidFill>
          <a:schemeClr val="tx1"/>
        </a:solidFill>
      </dgm:spPr>
      <dgm:t>
        <a:bodyPr/>
        <a:lstStyle/>
        <a:p>
          <a:pPr rtl="0"/>
          <a:r>
            <a:rPr lang="ru-RU" dirty="0"/>
            <a:t>Управление группами транспортных средств</a:t>
          </a:r>
          <a:endParaRPr lang="sl-SI" dirty="0"/>
        </a:p>
      </dgm:t>
    </dgm:pt>
    <dgm:pt modelId="{59ECDCC8-1A97-4B48-9B53-2B70B591C7F4}" type="parTrans" cxnId="{84B68C8A-4994-4CB8-B89F-2CD4ADD44A1D}">
      <dgm:prSet/>
      <dgm:spPr/>
      <dgm:t>
        <a:bodyPr/>
        <a:lstStyle/>
        <a:p>
          <a:endParaRPr lang="sl-SI"/>
        </a:p>
      </dgm:t>
    </dgm:pt>
    <dgm:pt modelId="{4B78A8B3-5387-4A72-A61E-A5428535058A}" type="sibTrans" cxnId="{84B68C8A-4994-4CB8-B89F-2CD4ADD44A1D}">
      <dgm:prSet/>
      <dgm:spPr/>
      <dgm:t>
        <a:bodyPr/>
        <a:lstStyle/>
        <a:p>
          <a:endParaRPr lang="sl-SI"/>
        </a:p>
      </dgm:t>
    </dgm:pt>
    <dgm:pt modelId="{248661CE-987F-4207-B26E-12D41DD5A3C9}" type="pres">
      <dgm:prSet presAssocID="{46E06A32-1463-4D04-B312-561D6FEF74A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2F1C1F-2AD6-45A5-8D90-34F6BF62B259}" type="pres">
      <dgm:prSet presAssocID="{46E06A32-1463-4D04-B312-561D6FEF74A9}" presName="arrow" presStyleLbl="bgShp" presStyleIdx="0" presStyleCnt="1"/>
      <dgm:spPr>
        <a:solidFill>
          <a:schemeClr val="tx2">
            <a:lumMod val="40000"/>
            <a:lumOff val="60000"/>
          </a:schemeClr>
        </a:solidFill>
        <a:ln>
          <a:solidFill>
            <a:schemeClr val="bg2">
              <a:lumMod val="85000"/>
            </a:schemeClr>
          </a:solidFill>
        </a:ln>
      </dgm:spPr>
    </dgm:pt>
    <dgm:pt modelId="{22EF0F3F-A5C7-48FF-9574-13CD77132691}" type="pres">
      <dgm:prSet presAssocID="{46E06A32-1463-4D04-B312-561D6FEF74A9}" presName="linearProcess" presStyleCnt="0"/>
      <dgm:spPr/>
    </dgm:pt>
    <dgm:pt modelId="{B5AEA7E7-49EB-4887-ACA6-3D45D71C4DB6}" type="pres">
      <dgm:prSet presAssocID="{23680A54-DB9E-4832-975B-C64E9B81CC83}" presName="textNode" presStyleLbl="node1" presStyleIdx="0" presStyleCnt="2" custScaleX="58754" custScaleY="97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C6183-6475-46C2-9CC8-03DFB0D559E0}" type="pres">
      <dgm:prSet presAssocID="{879F8074-ED74-4AF5-8AEF-BB64981AB6CD}" presName="sibTrans" presStyleCnt="0"/>
      <dgm:spPr/>
    </dgm:pt>
    <dgm:pt modelId="{0DC1FB2E-002D-48B4-A1D4-F048E2173C82}" type="pres">
      <dgm:prSet presAssocID="{5A481BEF-A428-40B0-967F-B2F79811ED52}" presName="textNode" presStyleLbl="node1" presStyleIdx="1" presStyleCnt="2" custScaleX="62761" custScaleY="101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5415C-55E0-4E52-AEA9-816942FEDF1A}" type="presOf" srcId="{23680A54-DB9E-4832-975B-C64E9B81CC83}" destId="{B5AEA7E7-49EB-4887-ACA6-3D45D71C4DB6}" srcOrd="0" destOrd="0" presId="urn:microsoft.com/office/officeart/2005/8/layout/hProcess9"/>
    <dgm:cxn modelId="{41D7B3F7-3C61-414B-AC27-EC43EE9F4100}" type="presOf" srcId="{5A481BEF-A428-40B0-967F-B2F79811ED52}" destId="{0DC1FB2E-002D-48B4-A1D4-F048E2173C82}" srcOrd="0" destOrd="0" presId="urn:microsoft.com/office/officeart/2005/8/layout/hProcess9"/>
    <dgm:cxn modelId="{84B68C8A-4994-4CB8-B89F-2CD4ADD44A1D}" srcId="{46E06A32-1463-4D04-B312-561D6FEF74A9}" destId="{5A481BEF-A428-40B0-967F-B2F79811ED52}" srcOrd="1" destOrd="0" parTransId="{59ECDCC8-1A97-4B48-9B53-2B70B591C7F4}" sibTransId="{4B78A8B3-5387-4A72-A61E-A5428535058A}"/>
    <dgm:cxn modelId="{8A47A6DE-1122-41AF-B1B8-A3D0547EBDD0}" type="presOf" srcId="{46E06A32-1463-4D04-B312-561D6FEF74A9}" destId="{248661CE-987F-4207-B26E-12D41DD5A3C9}" srcOrd="0" destOrd="0" presId="urn:microsoft.com/office/officeart/2005/8/layout/hProcess9"/>
    <dgm:cxn modelId="{78072837-8CF3-4931-99BB-A77F18D25BBF}" srcId="{46E06A32-1463-4D04-B312-561D6FEF74A9}" destId="{23680A54-DB9E-4832-975B-C64E9B81CC83}" srcOrd="0" destOrd="0" parTransId="{E2BA981A-0B16-43F4-818A-BAABDA81456F}" sibTransId="{879F8074-ED74-4AF5-8AEF-BB64981AB6CD}"/>
    <dgm:cxn modelId="{E50DB91B-799E-4592-8E6D-95AB99B6E56B}" type="presParOf" srcId="{248661CE-987F-4207-B26E-12D41DD5A3C9}" destId="{1B2F1C1F-2AD6-45A5-8D90-34F6BF62B259}" srcOrd="0" destOrd="0" presId="urn:microsoft.com/office/officeart/2005/8/layout/hProcess9"/>
    <dgm:cxn modelId="{DE762BBC-87B3-47F5-AFEB-152210804B7A}" type="presParOf" srcId="{248661CE-987F-4207-B26E-12D41DD5A3C9}" destId="{22EF0F3F-A5C7-48FF-9574-13CD77132691}" srcOrd="1" destOrd="0" presId="urn:microsoft.com/office/officeart/2005/8/layout/hProcess9"/>
    <dgm:cxn modelId="{8631F724-39AB-459E-8AC6-48532401E85D}" type="presParOf" srcId="{22EF0F3F-A5C7-48FF-9574-13CD77132691}" destId="{B5AEA7E7-49EB-4887-ACA6-3D45D71C4DB6}" srcOrd="0" destOrd="0" presId="urn:microsoft.com/office/officeart/2005/8/layout/hProcess9"/>
    <dgm:cxn modelId="{8871637D-373D-4B24-85AE-7C60FB816E81}" type="presParOf" srcId="{22EF0F3F-A5C7-48FF-9574-13CD77132691}" destId="{10AC6183-6475-46C2-9CC8-03DFB0D559E0}" srcOrd="1" destOrd="0" presId="urn:microsoft.com/office/officeart/2005/8/layout/hProcess9"/>
    <dgm:cxn modelId="{761803E0-8EF0-4ED3-9097-12CDBC954A75}" type="presParOf" srcId="{22EF0F3F-A5C7-48FF-9574-13CD77132691}" destId="{0DC1FB2E-002D-48B4-A1D4-F048E2173C8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1C1F-2AD6-45A5-8D90-34F6BF62B259}">
      <dsp:nvSpPr>
        <dsp:cNvPr id="0" name=""/>
        <dsp:cNvSpPr/>
      </dsp:nvSpPr>
      <dsp:spPr>
        <a:xfrm>
          <a:off x="425165" y="0"/>
          <a:ext cx="4818544" cy="3379692"/>
        </a:xfrm>
        <a:prstGeom prst="rightArrow">
          <a:avLst/>
        </a:prstGeom>
        <a:solidFill>
          <a:schemeClr val="tx2">
            <a:lumMod val="40000"/>
            <a:lumOff val="60000"/>
          </a:schemeClr>
        </a:solidFill>
        <a:ln>
          <a:solidFill>
            <a:schemeClr val="bg2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EA7E7-49EB-4887-ACA6-3D45D71C4DB6}">
      <dsp:nvSpPr>
        <dsp:cNvPr id="0" name=""/>
        <dsp:cNvSpPr/>
      </dsp:nvSpPr>
      <dsp:spPr>
        <a:xfrm>
          <a:off x="2837" y="1013907"/>
          <a:ext cx="1364626" cy="1351876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/>
            <a:t>IP </a:t>
          </a:r>
          <a:r>
            <a:rPr lang="ru-RU" sz="1100" kern="1200" dirty="0"/>
            <a:t>и мобильная связь</a:t>
          </a:r>
          <a:endParaRPr lang="sl-SI" sz="1100" kern="1200" dirty="0"/>
        </a:p>
      </dsp:txBody>
      <dsp:txXfrm>
        <a:off x="68830" y="1079900"/>
        <a:ext cx="1232640" cy="1219890"/>
      </dsp:txXfrm>
    </dsp:sp>
    <dsp:sp modelId="{0DC1FB2E-002D-48B4-A1D4-F048E2173C82}">
      <dsp:nvSpPr>
        <dsp:cNvPr id="0" name=""/>
        <dsp:cNvSpPr/>
      </dsp:nvSpPr>
      <dsp:spPr>
        <a:xfrm>
          <a:off x="1435695" y="1013907"/>
          <a:ext cx="1364626" cy="1351876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Компьютерные услуги в облаке</a:t>
          </a:r>
          <a:endParaRPr lang="sl-SI" sz="1100" kern="1200" dirty="0"/>
        </a:p>
      </dsp:txBody>
      <dsp:txXfrm>
        <a:off x="1501688" y="1079900"/>
        <a:ext cx="1232640" cy="1219890"/>
      </dsp:txXfrm>
    </dsp:sp>
    <dsp:sp modelId="{FAEB417B-53BE-42FA-BDAB-93A970BA95CF}">
      <dsp:nvSpPr>
        <dsp:cNvPr id="0" name=""/>
        <dsp:cNvSpPr/>
      </dsp:nvSpPr>
      <dsp:spPr>
        <a:xfrm>
          <a:off x="2868553" y="1013907"/>
          <a:ext cx="1364626" cy="1351876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/>
            <a:t>Широкополосные решения</a:t>
          </a:r>
          <a:endParaRPr lang="sl-SI" sz="1100" kern="1200" dirty="0"/>
        </a:p>
      </dsp:txBody>
      <dsp:txXfrm>
        <a:off x="2934546" y="1079900"/>
        <a:ext cx="1232640" cy="1219890"/>
      </dsp:txXfrm>
    </dsp:sp>
    <dsp:sp modelId="{65DF428B-2F53-4396-9044-87EA1B48301F}">
      <dsp:nvSpPr>
        <dsp:cNvPr id="0" name=""/>
        <dsp:cNvSpPr/>
      </dsp:nvSpPr>
      <dsp:spPr>
        <a:xfrm>
          <a:off x="4301411" y="1013907"/>
          <a:ext cx="1364626" cy="1351876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0" i="0" kern="1200" dirty="0"/>
            <a:t>IPTV </a:t>
          </a:r>
          <a:r>
            <a:rPr lang="ru-RU" sz="1100" b="0" i="0" kern="1200" dirty="0"/>
            <a:t>и</a:t>
          </a:r>
          <a:r>
            <a:rPr lang="sl-SI" sz="1100" b="0" i="0" kern="1200" dirty="0"/>
            <a:t> OTT </a:t>
          </a:r>
          <a:r>
            <a:rPr lang="ru-RU" sz="1100" b="0" i="0" kern="1200" dirty="0"/>
            <a:t>системы</a:t>
          </a:r>
          <a:endParaRPr lang="sl-SI" sz="1100" kern="1200" dirty="0"/>
        </a:p>
      </dsp:txBody>
      <dsp:txXfrm>
        <a:off x="4367404" y="1079900"/>
        <a:ext cx="1232640" cy="1219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1C1F-2AD6-45A5-8D90-34F6BF62B259}">
      <dsp:nvSpPr>
        <dsp:cNvPr id="0" name=""/>
        <dsp:cNvSpPr/>
      </dsp:nvSpPr>
      <dsp:spPr>
        <a:xfrm>
          <a:off x="425165" y="0"/>
          <a:ext cx="4818544" cy="3379692"/>
        </a:xfrm>
        <a:prstGeom prst="rightArrow">
          <a:avLst/>
        </a:prstGeom>
        <a:solidFill>
          <a:schemeClr val="tx2">
            <a:lumMod val="40000"/>
            <a:lumOff val="60000"/>
          </a:schemeClr>
        </a:solidFill>
        <a:ln>
          <a:solidFill>
            <a:schemeClr val="bg2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EA7E7-49EB-4887-ACA6-3D45D71C4DB6}">
      <dsp:nvSpPr>
        <dsp:cNvPr id="0" name=""/>
        <dsp:cNvSpPr/>
      </dsp:nvSpPr>
      <dsp:spPr>
        <a:xfrm>
          <a:off x="1538505" y="1030941"/>
          <a:ext cx="1144925" cy="1317809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Лояльностные системы</a:t>
          </a:r>
          <a:endParaRPr lang="sl-SI" sz="1200" kern="1200" dirty="0"/>
        </a:p>
      </dsp:txBody>
      <dsp:txXfrm>
        <a:off x="1594396" y="1086832"/>
        <a:ext cx="1033143" cy="1206027"/>
      </dsp:txXfrm>
    </dsp:sp>
    <dsp:sp modelId="{0DC1FB2E-002D-48B4-A1D4-F048E2173C82}">
      <dsp:nvSpPr>
        <dsp:cNvPr id="0" name=""/>
        <dsp:cNvSpPr/>
      </dsp:nvSpPr>
      <dsp:spPr>
        <a:xfrm>
          <a:off x="2907362" y="1004045"/>
          <a:ext cx="1223008" cy="137160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Управление группами транспортных средств</a:t>
          </a:r>
          <a:endParaRPr lang="sl-SI" sz="1200" kern="1200" dirty="0"/>
        </a:p>
      </dsp:txBody>
      <dsp:txXfrm>
        <a:off x="2967064" y="1063747"/>
        <a:ext cx="1103604" cy="125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FE348-6EC0-4E71-A174-37ACE36364E5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94F28-3289-4C8D-94E9-3FA493F2C7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598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A8F2-24DB-A94E-928D-65D629E0CE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9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F846726-EC4F-4D76-A975-84A86E36C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19745031-BB73-43E3-A1BD-249E0DF0C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6FC8770B-7195-46DE-88CA-30D2D723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486F5A1-13B4-453A-AE47-85109B22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0D8A04C8-861B-4210-A659-A1F87B32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575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6F48195-6CA3-452A-8DFD-9ACD119B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C6ADB89A-7685-44D9-B2A6-5FC2FBB37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55B3BE9A-46BF-451B-95B5-D3492896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29928B1-E51F-4C39-9854-B579EBDE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A7A5CC5F-5480-4542-9138-4C843153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4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8B7B6AF0-3B1F-4F21-ACE5-55876110D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05F399D8-9E12-4114-B038-50ECC795E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7429E78B-7F98-4F82-826F-928F5B3A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5B795850-1759-474F-8A66-8F70A293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61693B4D-2A2A-4AEE-B74C-B6417C79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464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6916" y="1378744"/>
            <a:ext cx="7360493" cy="2434762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5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NASLOV</a:t>
            </a:r>
            <a:br>
              <a:rPr lang="en-US" dirty="0"/>
            </a:br>
            <a:r>
              <a:rPr lang="en-US" dirty="0"/>
              <a:t>PREDSTAVITVE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6916" y="3996424"/>
            <a:ext cx="7360493" cy="604151"/>
          </a:xfrm>
        </p:spPr>
        <p:txBody>
          <a:bodyPr anchor="b">
            <a:normAutofit/>
          </a:bodyPr>
          <a:lstStyle>
            <a:lvl1pPr marL="0" indent="0" algn="l">
              <a:buNone/>
              <a:defRPr sz="2700" b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err="1"/>
              <a:t>Podnaslov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26916" y="5000626"/>
            <a:ext cx="7360493" cy="853173"/>
          </a:xfrm>
        </p:spPr>
        <p:txBody>
          <a:bodyPr>
            <a:normAutofit/>
          </a:bodyPr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Kraj</a:t>
            </a:r>
            <a:r>
              <a:rPr lang="en-US" dirty="0"/>
              <a:t>, datum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26916" y="6390941"/>
            <a:ext cx="7360493" cy="276999"/>
          </a:xfrm>
        </p:spPr>
        <p:txBody>
          <a:bodyPr anchor="b">
            <a:noAutofit/>
          </a:bodyPr>
          <a:lstStyle>
            <a:lvl1pPr marL="0" indent="0">
              <a:buNone/>
              <a:defRPr sz="9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Avtor</a:t>
            </a:r>
            <a:r>
              <a:rPr lang="en-US" dirty="0"/>
              <a:t>, Datum, </a:t>
            </a:r>
            <a:r>
              <a:rPr lang="en-US" dirty="0" err="1"/>
              <a:t>Lokacija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665393" y="6437107"/>
            <a:ext cx="1741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www.mega-m.si</a:t>
            </a:r>
            <a:endParaRPr lang="en-US" sz="900" b="1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17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6917" y="1000125"/>
            <a:ext cx="8553188" cy="657470"/>
          </a:xfrm>
        </p:spPr>
        <p:txBody>
          <a:bodyPr anchor="b">
            <a:normAutofit/>
          </a:bodyPr>
          <a:lstStyle>
            <a:lvl1pPr>
              <a:defRPr sz="27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NASLOV PROSOJNICE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26917" y="1787776"/>
            <a:ext cx="8553188" cy="500089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91919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PODNASLOV PROSOJNICE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26917" y="6390941"/>
            <a:ext cx="8553188" cy="276999"/>
          </a:xfrm>
        </p:spPr>
        <p:txBody>
          <a:bodyPr anchor="b">
            <a:noAutofit/>
          </a:bodyPr>
          <a:lstStyle>
            <a:lvl1pPr marL="0" indent="0">
              <a:buNone/>
              <a:defRPr sz="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Avtor</a:t>
            </a:r>
            <a:r>
              <a:rPr lang="en-US" dirty="0"/>
              <a:t>, Datum, </a:t>
            </a:r>
            <a:r>
              <a:rPr lang="en-US" dirty="0" err="1"/>
              <a:t>Lokacija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6917" y="628130"/>
            <a:ext cx="8553188" cy="284922"/>
          </a:xfrm>
        </p:spPr>
        <p:txBody>
          <a:bodyPr anchor="b">
            <a:normAutofit/>
          </a:bodyPr>
          <a:lstStyle>
            <a:lvl1pPr marL="0" indent="0" algn="l">
              <a:buNone/>
              <a:defRPr sz="788" b="1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NASLOV PREDSTAVITVE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1226917" y="2357439"/>
            <a:ext cx="8553188" cy="3496361"/>
          </a:xfrm>
        </p:spPr>
        <p:txBody>
          <a:bodyPr>
            <a:normAutofit/>
          </a:bodyPr>
          <a:lstStyle>
            <a:lvl1pPr marL="257175" indent="-257175">
              <a:lnSpc>
                <a:spcPts val="1980"/>
              </a:lnSpc>
              <a:buClr>
                <a:schemeClr val="accent1"/>
              </a:buClr>
              <a:buFont typeface="Wingdings" charset="2"/>
              <a:buChar char="§"/>
              <a:defRPr sz="1650" b="0" i="0">
                <a:solidFill>
                  <a:schemeClr val="tx1"/>
                </a:solidFill>
              </a:defRPr>
            </a:lvl1pPr>
            <a:lvl2pPr marL="628650" indent="-285750">
              <a:lnSpc>
                <a:spcPts val="1980"/>
              </a:lnSpc>
              <a:buClr>
                <a:schemeClr val="accent1"/>
              </a:buClr>
              <a:buFont typeface="Wingdings" charset="2"/>
              <a:buChar char="§"/>
              <a:defRPr sz="1650">
                <a:solidFill>
                  <a:schemeClr val="tx1"/>
                </a:solidFill>
              </a:defRPr>
            </a:lvl2pPr>
            <a:lvl3pPr marL="971550" indent="-285750">
              <a:lnSpc>
                <a:spcPts val="1980"/>
              </a:lnSpc>
              <a:buClr>
                <a:schemeClr val="accent1"/>
              </a:buClr>
              <a:buFont typeface="Wingdings" charset="2"/>
              <a:buChar char="§"/>
              <a:defRPr sz="1650">
                <a:solidFill>
                  <a:schemeClr val="tx1"/>
                </a:solidFill>
              </a:defRPr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>
              <a:lnSpc>
                <a:spcPct val="120000"/>
              </a:lnSpc>
            </a:pPr>
            <a:r>
              <a:rPr lang="en-US" dirty="0" err="1"/>
              <a:t>alineja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alineja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 err="1"/>
              <a:t>alineja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806608" y="6437107"/>
            <a:ext cx="2030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kern="1200" baseline="0" dirty="0" err="1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www.mega-m.si</a:t>
            </a:r>
            <a:endParaRPr lang="en-US" sz="900" b="1" kern="1200" baseline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89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708353E-7FC5-473D-8D78-F8FC84BD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FD5C039-D247-4592-816B-8BA8293D2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5FC71574-EDF7-4CF7-BA6A-432F9C4C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4099E53-5313-48ED-9CAA-20C1E89C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89E2BBEB-1CC9-4545-ACC4-AF61730B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5C9100F-FE90-42DD-9ECD-071ACF8A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A7816AC4-9636-4BAC-BCD2-97F20ECC6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8E78C457-B639-4626-B61C-2C2D100B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03B64CE0-101D-427A-98B5-FC8E353F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E607125-A090-4159-ACE4-D1DC8DC2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401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6663079-D17C-402E-8BAF-166BBB3A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C353A66-7F9E-4BB0-B911-31BA95BB9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CC383878-3F9C-4B26-A8DA-25F9D2CF4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2DF4D681-5F7B-476D-B14D-5E3F595E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88A22704-6E42-40FA-96B0-65EADD60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BC7D7B40-AD2C-42F0-A89B-717E8AA1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214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01577BF-6D08-4FED-A27F-708EECEC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4ABEFBA5-CA53-4830-9174-C163BA603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E8CFD771-8173-4ABB-9F14-3E9BC254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2266BAA5-2358-4426-8FFF-C8D191E76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419A24D6-47AD-4581-9D45-44B141DA5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978A73DE-B562-4BC4-A0BB-8E2FC94E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C5B2E282-293D-40D4-A470-35CB88B9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EBF54EE5-76DB-47C4-B7C0-6A457008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089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2CF62BA-5AA8-4E31-8F0D-259BBA6A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3D5E6B23-B74E-421A-9085-D18B0843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279CA057-F060-4633-81D3-92569CF0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B56B6BEB-2DBC-4ADE-8A84-0D59FBB7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902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DCCF90FA-F3B1-4C97-970B-BA61373E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DBAFCB4B-8745-4266-B8E0-E9343A78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76005E84-F74C-408B-B398-C94C2456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794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CC67874-6645-4178-B35C-747F8B9D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17921B6E-7BAB-4095-B8E6-0332FDCA1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E8CCAF0E-F639-420C-B672-0917EAE3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7EEC5AFF-42B0-4B8C-8975-5A27998D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038B6749-0DAC-4306-ACF9-E7AA66AF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E400E5B6-D510-4B22-AC3A-AF349F64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826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2869E5C-252B-42F7-9DC3-382A079B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D36B8D3E-3F6C-4EEE-ADA7-A00B4730A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73C0E23E-1B23-4B15-8B81-72E60E682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2C22DFB2-5F50-4F45-B0C4-BEFCD30C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2E40D56-1F28-4FB6-BFBF-8E95F9BE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EF215C57-5D1E-43C0-A32D-8D04F577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3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3E067C79-9F91-497B-B3DB-A9F62C62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DDC93D9A-1837-4613-81DA-63A62BB1B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09C8AF2D-D9D2-4CEB-91FE-75710FF9F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6F3B-8321-4E49-84AB-A5ED4832E45B}" type="datetimeFigureOut">
              <a:rPr lang="sl-SI" smtClean="0"/>
              <a:t>18.9.2018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BFA8B641-CB83-4700-AB87-F6F4402B4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994F9E21-A6CA-42AE-B3C5-2433C124C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347D-8A0C-4415-BF3F-E87F1765B8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75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7564098" y="4921625"/>
          <a:ext cx="3033165" cy="188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Image" r:id="rId4" imgW="6221880" imgH="3872880" progId="Photoshop.Image.11">
                  <p:embed/>
                </p:oleObj>
              </mc:Choice>
              <mc:Fallback>
                <p:oleObj name="Image" r:id="rId4" imgW="6221880" imgH="3872880" progId="Photoshop.Image.11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4098" y="4921625"/>
                        <a:ext cx="3033165" cy="188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336610" y="953763"/>
            <a:ext cx="5713695" cy="539703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ООО «МЕГА  М»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0"/>
          </p:nvPr>
        </p:nvSpPr>
        <p:spPr>
          <a:xfrm>
            <a:off x="2444187" y="6257406"/>
            <a:ext cx="5520370" cy="410534"/>
          </a:xfrm>
        </p:spPr>
        <p:txBody>
          <a:bodyPr/>
          <a:lstStyle/>
          <a:p>
            <a:r>
              <a:rPr lang="sl-SI" dirty="0"/>
              <a:t>mag. Matej Meža		 		www.mega-m.si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36609" y="5200933"/>
            <a:ext cx="5520370" cy="654423"/>
          </a:xfrm>
        </p:spPr>
        <p:txBody>
          <a:bodyPr>
            <a:normAutofit/>
          </a:bodyPr>
          <a:lstStyle/>
          <a:p>
            <a:r>
              <a:rPr lang="ru-RU" sz="1800" dirty="0"/>
              <a:t>г. Самара</a:t>
            </a:r>
            <a:r>
              <a:rPr lang="sl-SI" sz="1800" dirty="0"/>
              <a:t>, </a:t>
            </a:r>
            <a:r>
              <a:rPr lang="ru-RU" sz="1800" dirty="0"/>
              <a:t>сентябрь</a:t>
            </a:r>
            <a:r>
              <a:rPr lang="sl-SI" sz="1800" dirty="0"/>
              <a:t> 2018</a:t>
            </a:r>
            <a:r>
              <a:rPr lang="ru-RU" sz="1800" dirty="0"/>
              <a:t> г.</a:t>
            </a:r>
            <a:endParaRPr lang="sl-SI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188" y="1892513"/>
            <a:ext cx="5382927" cy="290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7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44187" y="356662"/>
            <a:ext cx="6414891" cy="104183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ПРОДУКТЫ И УСЛУГИ</a:t>
            </a:r>
            <a:r>
              <a:rPr lang="sl-SI" dirty="0"/>
              <a:t> </a:t>
            </a:r>
            <a:r>
              <a:rPr lang="ru-RU" dirty="0"/>
              <a:t>В ОБЛАСТИ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 </a:t>
            </a:r>
            <a:br>
              <a:rPr lang="sl-SI" dirty="0"/>
            </a:br>
            <a:r>
              <a:rPr lang="ru-RU" dirty="0"/>
              <a:t>ТЕЛЕКОММУНИКАЦИЙ</a:t>
            </a:r>
            <a:br>
              <a:rPr lang="ru-RU" dirty="0"/>
            </a:br>
            <a:endParaRPr lang="en-US" dirty="0"/>
          </a:p>
        </p:txBody>
      </p:sp>
      <p:pic>
        <p:nvPicPr>
          <p:cNvPr id="33" name="Označba mesta vseb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64" y="4951376"/>
            <a:ext cx="2313587" cy="1439565"/>
          </a:xfrm>
          <a:prstGeom prst="rect">
            <a:avLst/>
          </a:prstGeom>
        </p:spPr>
      </p:pic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046361983"/>
              </p:ext>
            </p:extLst>
          </p:nvPr>
        </p:nvGraphicFramePr>
        <p:xfrm>
          <a:off x="2345571" y="3478308"/>
          <a:ext cx="5668876" cy="337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Subtitle 6"/>
          <p:cNvSpPr>
            <a:spLocks noGrp="1"/>
          </p:cNvSpPr>
          <p:nvPr>
            <p:ph type="subTitle" idx="1"/>
          </p:nvPr>
        </p:nvSpPr>
        <p:spPr>
          <a:xfrm>
            <a:off x="2480045" y="1721225"/>
            <a:ext cx="8008663" cy="1810871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Оператор </a:t>
            </a:r>
            <a:r>
              <a:rPr lang="sl-SI" sz="2000" dirty="0">
                <a:solidFill>
                  <a:schemeClr val="tx1"/>
                </a:solidFill>
              </a:rPr>
              <a:t>IP </a:t>
            </a:r>
            <a:r>
              <a:rPr lang="ru-RU" sz="2000" dirty="0">
                <a:solidFill>
                  <a:schemeClr val="tx1"/>
                </a:solidFill>
              </a:rPr>
              <a:t>и мобильной связи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Разработчик решений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и компьютерные услуги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в облаке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Разработчик решений доступа в  интернет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Разработчик услуг</a:t>
            </a:r>
            <a:r>
              <a:rPr lang="sl-SI" sz="2000" dirty="0">
                <a:solidFill>
                  <a:schemeClr val="tx1"/>
                </a:solidFill>
              </a:rPr>
              <a:t> IPTV </a:t>
            </a:r>
            <a:r>
              <a:rPr lang="ru-RU" sz="2000" dirty="0">
                <a:solidFill>
                  <a:schemeClr val="tx1"/>
                </a:solidFill>
              </a:rPr>
              <a:t>и</a:t>
            </a:r>
            <a:r>
              <a:rPr lang="sl-SI" sz="2000" dirty="0">
                <a:solidFill>
                  <a:schemeClr val="tx1"/>
                </a:solidFill>
              </a:rPr>
              <a:t> OTT.</a:t>
            </a:r>
          </a:p>
        </p:txBody>
      </p:sp>
    </p:spTree>
    <p:extLst>
      <p:ext uri="{BB962C8B-B14F-4D97-AF65-F5344CB8AC3E}">
        <p14:creationId xmlns:p14="http://schemas.microsoft.com/office/powerpoint/2010/main" val="383872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44187" y="356662"/>
            <a:ext cx="6414891" cy="1041832"/>
          </a:xfrm>
        </p:spPr>
        <p:txBody>
          <a:bodyPr>
            <a:normAutofit/>
          </a:bodyPr>
          <a:lstStyle/>
          <a:p>
            <a:r>
              <a:rPr lang="ru-RU" dirty="0"/>
              <a:t>ПРОДУКТЫ И УСЛУГИ В</a:t>
            </a:r>
            <a:r>
              <a:rPr lang="sl-SI" dirty="0"/>
              <a:t> </a:t>
            </a:r>
            <a:r>
              <a:rPr lang="ru-RU" dirty="0"/>
              <a:t>ОБЛАСТИ ИНФОРМАЦИОННЫХ ТЕХНОЛОГИЙ</a:t>
            </a:r>
            <a:endParaRPr lang="en-US" dirty="0"/>
          </a:p>
        </p:txBody>
      </p:sp>
      <p:pic>
        <p:nvPicPr>
          <p:cNvPr id="33" name="Označba mesta vseb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64" y="4951376"/>
            <a:ext cx="2313587" cy="1439565"/>
          </a:xfrm>
          <a:prstGeom prst="rect">
            <a:avLst/>
          </a:prstGeom>
        </p:spPr>
      </p:pic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962902405"/>
              </p:ext>
            </p:extLst>
          </p:nvPr>
        </p:nvGraphicFramePr>
        <p:xfrm>
          <a:off x="2345571" y="3478308"/>
          <a:ext cx="5668876" cy="337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Subtitle 6"/>
          <p:cNvSpPr>
            <a:spLocks noGrp="1"/>
          </p:cNvSpPr>
          <p:nvPr>
            <p:ph type="subTitle" idx="1"/>
          </p:nvPr>
        </p:nvSpPr>
        <p:spPr>
          <a:xfrm>
            <a:off x="2480045" y="1721225"/>
            <a:ext cx="8008663" cy="1810871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Лояльностные решения для телекоммуникационных операторов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торговых цепочек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и авиакомпаний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Управление группами общественных транспортных средств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42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44187" y="356662"/>
            <a:ext cx="6414891" cy="657470"/>
          </a:xfrm>
        </p:spPr>
        <p:txBody>
          <a:bodyPr/>
          <a:lstStyle/>
          <a:p>
            <a:r>
              <a:rPr lang="ru-RU" dirty="0"/>
              <a:t>ПРОДУКТЫ И УСЛУГИ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444186" y="1014133"/>
            <a:ext cx="6414891" cy="500089"/>
          </a:xfrm>
        </p:spPr>
        <p:txBody>
          <a:bodyPr>
            <a:normAutofit/>
          </a:bodyPr>
          <a:lstStyle/>
          <a:p>
            <a:r>
              <a:rPr lang="ru-RU" dirty="0"/>
              <a:t>ТЕЛЕКОММУНИКАЦИИ</a:t>
            </a:r>
            <a:r>
              <a:rPr lang="sl-SI" dirty="0"/>
              <a:t> IP </a:t>
            </a:r>
            <a:r>
              <a:rPr lang="ru-RU" dirty="0"/>
              <a:t>и</a:t>
            </a:r>
            <a:r>
              <a:rPr lang="sl-SI" dirty="0"/>
              <a:t> </a:t>
            </a:r>
            <a:r>
              <a:rPr lang="ru-RU" dirty="0"/>
              <a:t>МОБИЛЬНАЯ СВЯЗЬ</a:t>
            </a:r>
            <a:r>
              <a:rPr lang="sl-SI" dirty="0"/>
              <a:t>, </a:t>
            </a:r>
            <a:r>
              <a:rPr lang="ru-RU" dirty="0"/>
              <a:t>ОБЛАКА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2"/>
          </p:nvPr>
        </p:nvSpPr>
        <p:spPr>
          <a:xfrm>
            <a:off x="2444188" y="1290791"/>
            <a:ext cx="6414891" cy="2832974"/>
          </a:xfrm>
        </p:spPr>
        <p:txBody>
          <a:bodyPr>
            <a:normAutofit fontScale="77500" lnSpcReduction="20000"/>
          </a:bodyPr>
          <a:lstStyle/>
          <a:p>
            <a:r>
              <a:rPr lang="sl-SI" sz="1400" dirty="0"/>
              <a:t>IP</a:t>
            </a:r>
            <a:r>
              <a:rPr lang="en-US" sz="1400" dirty="0"/>
              <a:t> </a:t>
            </a:r>
            <a:r>
              <a:rPr lang="ru-RU" sz="1400" dirty="0"/>
              <a:t>мобильная связь</a:t>
            </a:r>
            <a:r>
              <a:rPr lang="sl-SI" sz="1400" dirty="0"/>
              <a:t> IP PBX,</a:t>
            </a:r>
            <a:r>
              <a:rPr lang="ru-RU" sz="1400" dirty="0"/>
              <a:t> основанная на облаке </a:t>
            </a:r>
            <a:r>
              <a:rPr lang="sl-SI" sz="1400" dirty="0"/>
              <a:t>IP PBX</a:t>
            </a:r>
          </a:p>
          <a:p>
            <a:r>
              <a:rPr lang="ru-RU" sz="1400" dirty="0"/>
              <a:t>Решения</a:t>
            </a:r>
            <a:r>
              <a:rPr lang="sl-SI" sz="1400" dirty="0"/>
              <a:t> IP </a:t>
            </a:r>
            <a:r>
              <a:rPr lang="ru-RU" sz="1400" dirty="0"/>
              <a:t>телефонные станции в облаке</a:t>
            </a:r>
            <a:endParaRPr lang="en-US" sz="1400" dirty="0"/>
          </a:p>
          <a:p>
            <a:r>
              <a:rPr lang="ru-RU" sz="1400" dirty="0"/>
              <a:t>Интеграция</a:t>
            </a:r>
            <a:r>
              <a:rPr lang="sl-SI" sz="1400" dirty="0"/>
              <a:t> IP</a:t>
            </a:r>
            <a:r>
              <a:rPr lang="ru-RU" sz="1400" dirty="0"/>
              <a:t>-телефонных станций и информационно-коммуникационных систем</a:t>
            </a:r>
            <a:endParaRPr lang="en-US" sz="1400" dirty="0"/>
          </a:p>
          <a:p>
            <a:r>
              <a:rPr lang="ru-RU" sz="1400" dirty="0"/>
              <a:t>Стационарно</a:t>
            </a:r>
            <a:r>
              <a:rPr lang="sl-SI" sz="1400" dirty="0"/>
              <a:t>-</a:t>
            </a:r>
            <a:r>
              <a:rPr lang="ru-RU" sz="1400" dirty="0"/>
              <a:t>мобильная конвергенция</a:t>
            </a:r>
            <a:r>
              <a:rPr lang="sl-SI" sz="1400" dirty="0"/>
              <a:t>, </a:t>
            </a:r>
            <a:r>
              <a:rPr lang="ru-RU" sz="1400" dirty="0"/>
              <a:t>разработка</a:t>
            </a:r>
            <a:r>
              <a:rPr lang="sl-SI" sz="1400" dirty="0"/>
              <a:t> VAS (</a:t>
            </a:r>
            <a:r>
              <a:rPr lang="sl-SI" sz="1400" dirty="0" err="1"/>
              <a:t>Value</a:t>
            </a:r>
            <a:r>
              <a:rPr lang="sl-SI" sz="1400" dirty="0"/>
              <a:t> </a:t>
            </a:r>
            <a:r>
              <a:rPr lang="sl-SI" sz="1400" dirty="0" err="1"/>
              <a:t>Added</a:t>
            </a:r>
            <a:r>
              <a:rPr lang="sl-SI" sz="1400" dirty="0"/>
              <a:t> </a:t>
            </a:r>
            <a:r>
              <a:rPr lang="sl-SI" sz="1400" dirty="0" err="1"/>
              <a:t>Services</a:t>
            </a:r>
            <a:r>
              <a:rPr lang="sl-SI" sz="1400" dirty="0"/>
              <a:t>)</a:t>
            </a:r>
          </a:p>
          <a:p>
            <a:r>
              <a:rPr lang="ru-RU" sz="1400" dirty="0"/>
              <a:t>Разработка решений и услуг</a:t>
            </a:r>
            <a:r>
              <a:rPr lang="sl-SI" sz="1400" dirty="0"/>
              <a:t> </a:t>
            </a:r>
            <a:r>
              <a:rPr lang="sl-SI" sz="1400" dirty="0" err="1"/>
              <a:t>IoT</a:t>
            </a:r>
            <a:r>
              <a:rPr lang="sl-SI" sz="1400" dirty="0"/>
              <a:t> (Internet od </a:t>
            </a:r>
            <a:r>
              <a:rPr lang="sl-SI" sz="1400" dirty="0" err="1"/>
              <a:t>Things</a:t>
            </a:r>
            <a:r>
              <a:rPr lang="sl-SI" sz="1400" dirty="0"/>
              <a:t>)</a:t>
            </a:r>
          </a:p>
          <a:p>
            <a:r>
              <a:rPr lang="ru-RU" sz="1400" dirty="0"/>
              <a:t>Вирутальные столы</a:t>
            </a:r>
            <a:r>
              <a:rPr lang="sl-SI" sz="1400" dirty="0"/>
              <a:t> VDI </a:t>
            </a:r>
            <a:r>
              <a:rPr lang="ru-RU" sz="1400" dirty="0"/>
              <a:t>и</a:t>
            </a:r>
            <a:r>
              <a:rPr lang="sl-SI" sz="1400" dirty="0"/>
              <a:t> RDS, </a:t>
            </a:r>
            <a:r>
              <a:rPr lang="ru-RU" sz="1400" dirty="0"/>
              <a:t>системы сервера по требованию</a:t>
            </a:r>
            <a:endParaRPr lang="sl-SI" sz="1400" dirty="0"/>
          </a:p>
          <a:p>
            <a:r>
              <a:rPr lang="ru-RU" sz="1400" dirty="0"/>
              <a:t>Размещение аппликация</a:t>
            </a:r>
            <a:r>
              <a:rPr lang="sl-SI" sz="1400" dirty="0"/>
              <a:t>, </a:t>
            </a:r>
            <a:r>
              <a:rPr lang="ru-RU" sz="1400" dirty="0"/>
              <a:t>безопасное хранение данных</a:t>
            </a:r>
            <a:r>
              <a:rPr lang="sl-SI" sz="1400" dirty="0"/>
              <a:t>, </a:t>
            </a:r>
            <a:r>
              <a:rPr lang="ru-RU" sz="1400" dirty="0"/>
              <a:t>резервного копирования</a:t>
            </a:r>
            <a:r>
              <a:rPr lang="sl-SI" sz="1400" dirty="0"/>
              <a:t> </a:t>
            </a:r>
            <a:r>
              <a:rPr lang="ru-RU" sz="1400" dirty="0"/>
              <a:t>по требованию</a:t>
            </a:r>
            <a:endParaRPr lang="sl-SI" sz="1400" dirty="0"/>
          </a:p>
          <a:p>
            <a:endParaRPr lang="sl-SI" sz="2000" dirty="0"/>
          </a:p>
          <a:p>
            <a:endParaRPr lang="en-US" sz="2000" dirty="0"/>
          </a:p>
        </p:txBody>
      </p:sp>
      <p:pic>
        <p:nvPicPr>
          <p:cNvPr id="12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47061" y="2596013"/>
            <a:ext cx="735315" cy="735315"/>
          </a:xfrm>
          <a:prstGeom prst="rect">
            <a:avLst/>
          </a:prstGeom>
        </p:spPr>
      </p:pic>
      <p:pic>
        <p:nvPicPr>
          <p:cNvPr id="13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68222" y="1859928"/>
            <a:ext cx="735314" cy="736084"/>
          </a:xfrm>
          <a:prstGeom prst="rect">
            <a:avLst/>
          </a:prstGeom>
        </p:spPr>
      </p:pic>
      <p:pic>
        <p:nvPicPr>
          <p:cNvPr id="14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63742" y="1123845"/>
            <a:ext cx="735315" cy="736083"/>
          </a:xfrm>
          <a:prstGeom prst="rect">
            <a:avLst/>
          </a:prstGeom>
        </p:spPr>
      </p:pic>
      <p:pic>
        <p:nvPicPr>
          <p:cNvPr id="15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77" y="4073292"/>
            <a:ext cx="678099" cy="678808"/>
          </a:xfrm>
          <a:prstGeom prst="rect">
            <a:avLst/>
          </a:prstGeom>
        </p:spPr>
      </p:pic>
      <p:pic>
        <p:nvPicPr>
          <p:cNvPr id="16" name="Slika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994" y="3368730"/>
            <a:ext cx="678808" cy="678808"/>
          </a:xfrm>
          <a:prstGeom prst="rect">
            <a:avLst/>
          </a:prstGeom>
        </p:spPr>
      </p:pic>
      <p:sp>
        <p:nvSpPr>
          <p:cNvPr id="17" name="Text Placeholder 8"/>
          <p:cNvSpPr txBox="1">
            <a:spLocks/>
          </p:cNvSpPr>
          <p:nvPr/>
        </p:nvSpPr>
        <p:spPr>
          <a:xfrm>
            <a:off x="2444188" y="4052736"/>
            <a:ext cx="6414891" cy="500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rgbClr val="91919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ЛОЯЛЬНОСТНЫЕ РЕШЕНИЯ В ИНФОРМАТИКЕ</a:t>
            </a:r>
            <a:r>
              <a:rPr lang="sl-SI" dirty="0"/>
              <a:t>, </a:t>
            </a:r>
            <a:r>
              <a:rPr lang="ru-RU" dirty="0"/>
              <a:t>                 ОБЩЕСТВЕННОМ ТРАНСПОРТЕ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2444185" y="4400424"/>
            <a:ext cx="6414891" cy="2832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914400" rtl="0" eaLnBrk="1" latinLnBrk="0" hangingPunct="1">
              <a:lnSpc>
                <a:spcPts val="198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65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914400" rtl="0" eaLnBrk="1" latinLnBrk="0" hangingPunct="1">
              <a:lnSpc>
                <a:spcPts val="198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914400" rtl="0" eaLnBrk="1" latinLnBrk="0" hangingPunct="1">
              <a:lnSpc>
                <a:spcPts val="198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Прогрессивная лояльностная система для торговых компаний</a:t>
            </a:r>
            <a:r>
              <a:rPr lang="en-US" sz="1400" dirty="0"/>
              <a:t>, </a:t>
            </a:r>
            <a:r>
              <a:rPr lang="ru-RU" sz="1400" dirty="0"/>
              <a:t>операторов телекоммуникаций</a:t>
            </a:r>
            <a:r>
              <a:rPr lang="en-US" sz="1400" dirty="0"/>
              <a:t> </a:t>
            </a:r>
            <a:r>
              <a:rPr lang="ru-RU" sz="1400" dirty="0"/>
              <a:t>и авиакомпаний</a:t>
            </a:r>
            <a:r>
              <a:rPr lang="en-US" sz="1400" dirty="0"/>
              <a:t>.</a:t>
            </a:r>
            <a:r>
              <a:rPr lang="sl-SI" sz="1400" dirty="0"/>
              <a:t> </a:t>
            </a:r>
          </a:p>
          <a:p>
            <a:r>
              <a:rPr lang="ru-RU" sz="1400" dirty="0"/>
              <a:t>Управление группами общественных транспортных средств</a:t>
            </a:r>
            <a:r>
              <a:rPr lang="en-US" sz="1400" dirty="0"/>
              <a:t>.</a:t>
            </a:r>
          </a:p>
          <a:p>
            <a:endParaRPr lang="sl-SI" sz="2000" dirty="0"/>
          </a:p>
          <a:p>
            <a:endParaRPr lang="en-US" sz="2000" dirty="0"/>
          </a:p>
        </p:txBody>
      </p:sp>
      <p:pic>
        <p:nvPicPr>
          <p:cNvPr id="33" name="Označba mesta vseb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64" y="4951376"/>
            <a:ext cx="2313587" cy="143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5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44187" y="356662"/>
            <a:ext cx="6414891" cy="657470"/>
          </a:xfrm>
        </p:spPr>
        <p:txBody>
          <a:bodyPr/>
          <a:lstStyle/>
          <a:p>
            <a:r>
              <a:rPr lang="ru-RU" dirty="0"/>
              <a:t>ИЩЕМ ПАРТНЕРОВ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444186" y="1014133"/>
            <a:ext cx="6414891" cy="500089"/>
          </a:xfrm>
        </p:spPr>
        <p:txBody>
          <a:bodyPr>
            <a:normAutofit/>
          </a:bodyPr>
          <a:lstStyle/>
          <a:p>
            <a:r>
              <a:rPr lang="ru-RU" dirty="0"/>
              <a:t>МЫ ИЩЕМ ПАРТНЕРОВ В СЛЕДУЮЩИХ ОБЛАСТЯХ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2"/>
          </p:nvPr>
        </p:nvSpPr>
        <p:spPr>
          <a:xfrm>
            <a:off x="2444188" y="1290791"/>
            <a:ext cx="6414891" cy="2832974"/>
          </a:xfrm>
        </p:spPr>
        <p:txBody>
          <a:bodyPr>
            <a:normAutofit/>
          </a:bodyPr>
          <a:lstStyle/>
          <a:p>
            <a:r>
              <a:rPr lang="sl-SI" sz="1400" dirty="0"/>
              <a:t>IP</a:t>
            </a:r>
            <a:r>
              <a:rPr lang="ru-RU" sz="1400" dirty="0"/>
              <a:t>.мобильная связь, стационарная связь, системные интеграции телекоммуникационных решений</a:t>
            </a:r>
            <a:endParaRPr lang="sl-SI" sz="1400" dirty="0"/>
          </a:p>
          <a:p>
            <a:r>
              <a:rPr lang="ru-RU" sz="1400" dirty="0"/>
              <a:t>Информационные технологии</a:t>
            </a:r>
            <a:endParaRPr lang="sl-SI" sz="1400" dirty="0"/>
          </a:p>
          <a:p>
            <a:r>
              <a:rPr lang="ru-RU" sz="1400" dirty="0"/>
              <a:t>Разработка доступа к интернету и интернетных решений</a:t>
            </a:r>
            <a:endParaRPr lang="sl-SI" sz="1400" dirty="0"/>
          </a:p>
          <a:p>
            <a:r>
              <a:rPr lang="ru-RU" sz="1400" dirty="0"/>
              <a:t>Разработка размещения аппликаций, безопасного хранения данных и </a:t>
            </a:r>
            <a:r>
              <a:rPr lang="sl-SI" sz="1400" dirty="0"/>
              <a:t> </a:t>
            </a:r>
            <a:r>
              <a:rPr lang="ru-RU" sz="1400" dirty="0"/>
              <a:t>резервного копирования</a:t>
            </a:r>
            <a:r>
              <a:rPr lang="sl-SI" sz="1400" dirty="0"/>
              <a:t> </a:t>
            </a:r>
            <a:r>
              <a:rPr lang="ru-RU" sz="1400" dirty="0"/>
              <a:t>по требованию</a:t>
            </a:r>
            <a:endParaRPr lang="sl-SI" sz="1400" dirty="0"/>
          </a:p>
          <a:p>
            <a:r>
              <a:rPr lang="ru-RU" sz="1400" dirty="0"/>
              <a:t>Имплементация лояльностных решений для торговых компаний</a:t>
            </a:r>
            <a:r>
              <a:rPr lang="sl-SI" sz="1400" dirty="0"/>
              <a:t>, </a:t>
            </a:r>
            <a:r>
              <a:rPr lang="ru-RU" sz="1400" dirty="0"/>
              <a:t>операторов телекоммуникаций и авиакомпаний</a:t>
            </a:r>
            <a:r>
              <a:rPr lang="sl-SI" sz="1400" dirty="0"/>
              <a:t>.</a:t>
            </a:r>
          </a:p>
          <a:p>
            <a:endParaRPr lang="sl-SI" sz="2000" dirty="0"/>
          </a:p>
          <a:p>
            <a:endParaRPr lang="en-US" sz="2000" dirty="0"/>
          </a:p>
        </p:txBody>
      </p:sp>
      <p:pic>
        <p:nvPicPr>
          <p:cNvPr id="12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47061" y="2596013"/>
            <a:ext cx="735315" cy="735315"/>
          </a:xfrm>
          <a:prstGeom prst="rect">
            <a:avLst/>
          </a:prstGeom>
        </p:spPr>
      </p:pic>
      <p:pic>
        <p:nvPicPr>
          <p:cNvPr id="13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68222" y="1859928"/>
            <a:ext cx="735314" cy="736084"/>
          </a:xfrm>
          <a:prstGeom prst="rect">
            <a:avLst/>
          </a:prstGeom>
        </p:spPr>
      </p:pic>
      <p:pic>
        <p:nvPicPr>
          <p:cNvPr id="14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63742" y="1123845"/>
            <a:ext cx="735315" cy="736083"/>
          </a:xfrm>
          <a:prstGeom prst="rect">
            <a:avLst/>
          </a:prstGeom>
        </p:spPr>
      </p:pic>
      <p:pic>
        <p:nvPicPr>
          <p:cNvPr id="15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77" y="4073292"/>
            <a:ext cx="678099" cy="678808"/>
          </a:xfrm>
          <a:prstGeom prst="rect">
            <a:avLst/>
          </a:prstGeom>
        </p:spPr>
      </p:pic>
      <p:pic>
        <p:nvPicPr>
          <p:cNvPr id="16" name="Slika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994" y="3368730"/>
            <a:ext cx="678808" cy="678808"/>
          </a:xfrm>
          <a:prstGeom prst="rect">
            <a:avLst/>
          </a:prstGeom>
        </p:spPr>
      </p:pic>
      <p:pic>
        <p:nvPicPr>
          <p:cNvPr id="33" name="Označba mesta vseb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64" y="4951376"/>
            <a:ext cx="2313587" cy="143956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546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247</Words>
  <Application>Microsoft Office PowerPoint</Application>
  <PresentationFormat>Произвольный</PresentationFormat>
  <Paragraphs>37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Officeova tema</vt:lpstr>
      <vt:lpstr>Image</vt:lpstr>
      <vt:lpstr>ООО «МЕГА  М»</vt:lpstr>
      <vt:lpstr>ПРОДУКТЫ И УСЛУГИ В ОБЛАСТИ   ТЕЛЕКОММУНИКАЦИЙ </vt:lpstr>
      <vt:lpstr>ПРОДУКТЫ И УСЛУГИ В ОБЛАСТИ ИНФОРМАЦИОННЫХ ТЕХНОЛОГИЙ</vt:lpstr>
      <vt:lpstr>ПРОДУКТЫ И УСЛУГИ</vt:lpstr>
      <vt:lpstr>ИЩЕМ ПАРТНЕРОВ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Aleksander Sadikov</dc:creator>
  <cp:lastModifiedBy>Вагапова </cp:lastModifiedBy>
  <cp:revision>21</cp:revision>
  <dcterms:created xsi:type="dcterms:W3CDTF">2018-09-14T10:38:57Z</dcterms:created>
  <dcterms:modified xsi:type="dcterms:W3CDTF">2018-09-18T12:58:44Z</dcterms:modified>
</cp:coreProperties>
</file>