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31" r:id="rId1"/>
  </p:sldMasterIdLst>
  <p:notesMasterIdLst>
    <p:notesMasterId r:id="rId12"/>
  </p:notesMasterIdLst>
  <p:handoutMasterIdLst>
    <p:handoutMasterId r:id="rId13"/>
  </p:handoutMasterIdLst>
  <p:sldIdLst>
    <p:sldId id="1109" r:id="rId2"/>
    <p:sldId id="1137" r:id="rId3"/>
    <p:sldId id="1180" r:id="rId4"/>
    <p:sldId id="1112" r:id="rId5"/>
    <p:sldId id="1172" r:id="rId6"/>
    <p:sldId id="1173" r:id="rId7"/>
    <p:sldId id="1170" r:id="rId8"/>
    <p:sldId id="1174" r:id="rId9"/>
    <p:sldId id="1175" r:id="rId10"/>
    <p:sldId id="1098" r:id="rId11"/>
  </p:sldIdLst>
  <p:sldSz cx="9144000" cy="6858000" type="screen4x3"/>
  <p:notesSz cx="6808788" cy="9940925"/>
  <p:custDataLst>
    <p:tags r:id="rId14"/>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91C"/>
    <a:srgbClr val="ECB63C"/>
    <a:srgbClr val="E7E7E9"/>
    <a:srgbClr val="C4151B"/>
    <a:srgbClr val="000000"/>
    <a:srgbClr val="9E4242"/>
    <a:srgbClr val="BE5050"/>
    <a:srgbClr val="E0B943"/>
    <a:srgbClr val="FF0000"/>
    <a:srgbClr val="22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60611" autoAdjust="0"/>
  </p:normalViewPr>
  <p:slideViewPr>
    <p:cSldViewPr>
      <p:cViewPr varScale="1">
        <p:scale>
          <a:sx n="70" d="100"/>
          <a:sy n="70" d="100"/>
        </p:scale>
        <p:origin x="2004"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4" d="100"/>
          <a:sy n="54" d="100"/>
        </p:scale>
        <p:origin x="-262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51118" cy="497604"/>
          </a:xfrm>
          <a:prstGeom prst="rect">
            <a:avLst/>
          </a:prstGeom>
          <a:noFill/>
          <a:ln w="9525">
            <a:noFill/>
            <a:miter lim="800000"/>
            <a:headEnd/>
            <a:tailEnd/>
          </a:ln>
          <a:effectLst/>
        </p:spPr>
        <p:txBody>
          <a:bodyPr vert="horz" wrap="square" lIns="91959" tIns="45979" rIns="91959" bIns="45979" numCol="1" anchor="t" anchorCtr="0" compatLnSpc="1">
            <a:prstTxWarp prst="textNoShape">
              <a:avLst/>
            </a:prstTxWarp>
          </a:bodyPr>
          <a:lstStyle>
            <a:lvl1pPr>
              <a:defRPr sz="1200"/>
            </a:lvl1pPr>
          </a:lstStyle>
          <a:p>
            <a:endParaRPr lang="en-GB"/>
          </a:p>
        </p:txBody>
      </p:sp>
      <p:sp>
        <p:nvSpPr>
          <p:cNvPr id="136195" name="Rectangle 3"/>
          <p:cNvSpPr>
            <a:spLocks noGrp="1" noChangeArrowheads="1"/>
          </p:cNvSpPr>
          <p:nvPr>
            <p:ph type="dt" sz="quarter" idx="1"/>
          </p:nvPr>
        </p:nvSpPr>
        <p:spPr bwMode="auto">
          <a:xfrm>
            <a:off x="3857671" y="0"/>
            <a:ext cx="2951118" cy="497604"/>
          </a:xfrm>
          <a:prstGeom prst="rect">
            <a:avLst/>
          </a:prstGeom>
          <a:noFill/>
          <a:ln w="9525">
            <a:noFill/>
            <a:miter lim="800000"/>
            <a:headEnd/>
            <a:tailEnd/>
          </a:ln>
          <a:effectLst/>
        </p:spPr>
        <p:txBody>
          <a:bodyPr vert="horz" wrap="square" lIns="91959" tIns="45979" rIns="91959" bIns="45979" numCol="1" anchor="t" anchorCtr="0" compatLnSpc="1">
            <a:prstTxWarp prst="textNoShape">
              <a:avLst/>
            </a:prstTxWarp>
          </a:bodyPr>
          <a:lstStyle>
            <a:lvl1pPr algn="r">
              <a:defRPr sz="1200"/>
            </a:lvl1pPr>
          </a:lstStyle>
          <a:p>
            <a:endParaRPr lang="en-GB"/>
          </a:p>
        </p:txBody>
      </p:sp>
      <p:sp>
        <p:nvSpPr>
          <p:cNvPr id="136196" name="Rectangle 4"/>
          <p:cNvSpPr>
            <a:spLocks noGrp="1" noChangeArrowheads="1"/>
          </p:cNvSpPr>
          <p:nvPr>
            <p:ph type="ftr" sz="quarter" idx="2"/>
          </p:nvPr>
        </p:nvSpPr>
        <p:spPr bwMode="auto">
          <a:xfrm>
            <a:off x="0" y="9443322"/>
            <a:ext cx="2951118" cy="497604"/>
          </a:xfrm>
          <a:prstGeom prst="rect">
            <a:avLst/>
          </a:prstGeom>
          <a:noFill/>
          <a:ln w="9525">
            <a:noFill/>
            <a:miter lim="800000"/>
            <a:headEnd/>
            <a:tailEnd/>
          </a:ln>
          <a:effectLst/>
        </p:spPr>
        <p:txBody>
          <a:bodyPr vert="horz" wrap="square" lIns="91959" tIns="45979" rIns="91959" bIns="45979" numCol="1" anchor="b" anchorCtr="0" compatLnSpc="1">
            <a:prstTxWarp prst="textNoShape">
              <a:avLst/>
            </a:prstTxWarp>
          </a:bodyPr>
          <a:lstStyle>
            <a:lvl1pPr>
              <a:defRPr sz="1200"/>
            </a:lvl1pPr>
          </a:lstStyle>
          <a:p>
            <a:endParaRPr lang="en-GB"/>
          </a:p>
        </p:txBody>
      </p:sp>
      <p:sp>
        <p:nvSpPr>
          <p:cNvPr id="136197" name="Rectangle 5"/>
          <p:cNvSpPr>
            <a:spLocks noGrp="1" noChangeArrowheads="1"/>
          </p:cNvSpPr>
          <p:nvPr>
            <p:ph type="sldNum" sz="quarter" idx="3"/>
          </p:nvPr>
        </p:nvSpPr>
        <p:spPr bwMode="auto">
          <a:xfrm>
            <a:off x="3857671" y="9443322"/>
            <a:ext cx="2951118" cy="497604"/>
          </a:xfrm>
          <a:prstGeom prst="rect">
            <a:avLst/>
          </a:prstGeom>
          <a:noFill/>
          <a:ln w="9525">
            <a:noFill/>
            <a:miter lim="800000"/>
            <a:headEnd/>
            <a:tailEnd/>
          </a:ln>
          <a:effectLst/>
        </p:spPr>
        <p:txBody>
          <a:bodyPr vert="horz" wrap="square" lIns="91959" tIns="45979" rIns="91959" bIns="45979" numCol="1" anchor="b" anchorCtr="0" compatLnSpc="1">
            <a:prstTxWarp prst="textNoShape">
              <a:avLst/>
            </a:prstTxWarp>
          </a:bodyPr>
          <a:lstStyle>
            <a:lvl1pPr algn="r">
              <a:defRPr sz="1200"/>
            </a:lvl1pPr>
          </a:lstStyle>
          <a:p>
            <a:fld id="{59A23D6A-1157-4949-AE6F-465339C0B903}" type="slidenum">
              <a:rPr lang="en-GB"/>
              <a:pPr/>
              <a:t>‹#›</a:t>
            </a:fld>
            <a:endParaRPr lang="en-GB"/>
          </a:p>
        </p:txBody>
      </p:sp>
    </p:spTree>
    <p:extLst>
      <p:ext uri="{BB962C8B-B14F-4D97-AF65-F5344CB8AC3E}">
        <p14:creationId xmlns:p14="http://schemas.microsoft.com/office/powerpoint/2010/main" val="55221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51118" cy="497604"/>
          </a:xfrm>
          <a:prstGeom prst="rect">
            <a:avLst/>
          </a:prstGeom>
          <a:noFill/>
          <a:ln w="9525">
            <a:noFill/>
            <a:miter lim="800000"/>
            <a:headEnd/>
            <a:tailEnd/>
          </a:ln>
          <a:effectLst/>
        </p:spPr>
        <p:txBody>
          <a:bodyPr vert="horz" wrap="square" lIns="91959" tIns="45979" rIns="91959" bIns="45979" numCol="1" anchor="t" anchorCtr="0" compatLnSpc="1">
            <a:prstTxWarp prst="textNoShape">
              <a:avLst/>
            </a:prstTxWarp>
          </a:bodyPr>
          <a:lstStyle>
            <a:lvl1pPr>
              <a:defRPr sz="1200"/>
            </a:lvl1pPr>
          </a:lstStyle>
          <a:p>
            <a:endParaRPr lang="en-GB"/>
          </a:p>
        </p:txBody>
      </p:sp>
      <p:sp>
        <p:nvSpPr>
          <p:cNvPr id="104451" name="Rectangle 3"/>
          <p:cNvSpPr>
            <a:spLocks noGrp="1" noChangeArrowheads="1"/>
          </p:cNvSpPr>
          <p:nvPr>
            <p:ph type="dt" idx="1"/>
          </p:nvPr>
        </p:nvSpPr>
        <p:spPr bwMode="auto">
          <a:xfrm>
            <a:off x="3857671" y="0"/>
            <a:ext cx="2951118" cy="497604"/>
          </a:xfrm>
          <a:prstGeom prst="rect">
            <a:avLst/>
          </a:prstGeom>
          <a:noFill/>
          <a:ln w="9525">
            <a:noFill/>
            <a:miter lim="800000"/>
            <a:headEnd/>
            <a:tailEnd/>
          </a:ln>
          <a:effectLst/>
        </p:spPr>
        <p:txBody>
          <a:bodyPr vert="horz" wrap="square" lIns="91959" tIns="45979" rIns="91959" bIns="45979" numCol="1" anchor="t" anchorCtr="0" compatLnSpc="1">
            <a:prstTxWarp prst="textNoShape">
              <a:avLst/>
            </a:prstTxWarp>
          </a:bodyPr>
          <a:lstStyle>
            <a:lvl1pPr algn="r">
              <a:defRPr sz="1200"/>
            </a:lvl1pPr>
          </a:lstStyle>
          <a:p>
            <a:endParaRPr lang="en-GB"/>
          </a:p>
        </p:txBody>
      </p:sp>
      <p:sp>
        <p:nvSpPr>
          <p:cNvPr id="104452"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908161" y="4721663"/>
            <a:ext cx="4992468" cy="4473654"/>
          </a:xfrm>
          <a:prstGeom prst="rect">
            <a:avLst/>
          </a:prstGeom>
          <a:noFill/>
          <a:ln w="9525">
            <a:noFill/>
            <a:miter lim="800000"/>
            <a:headEnd/>
            <a:tailEnd/>
          </a:ln>
          <a:effectLst/>
        </p:spPr>
        <p:txBody>
          <a:bodyPr vert="horz" wrap="square" lIns="91959" tIns="45979" rIns="91959" bIns="45979"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454" name="Rectangle 6"/>
          <p:cNvSpPr>
            <a:spLocks noGrp="1" noChangeArrowheads="1"/>
          </p:cNvSpPr>
          <p:nvPr>
            <p:ph type="ftr" sz="quarter" idx="4"/>
          </p:nvPr>
        </p:nvSpPr>
        <p:spPr bwMode="auto">
          <a:xfrm>
            <a:off x="0" y="9443322"/>
            <a:ext cx="2951118" cy="497604"/>
          </a:xfrm>
          <a:prstGeom prst="rect">
            <a:avLst/>
          </a:prstGeom>
          <a:noFill/>
          <a:ln w="9525">
            <a:noFill/>
            <a:miter lim="800000"/>
            <a:headEnd/>
            <a:tailEnd/>
          </a:ln>
          <a:effectLst/>
        </p:spPr>
        <p:txBody>
          <a:bodyPr vert="horz" wrap="square" lIns="91959" tIns="45979" rIns="91959" bIns="45979" numCol="1" anchor="b" anchorCtr="0" compatLnSpc="1">
            <a:prstTxWarp prst="textNoShape">
              <a:avLst/>
            </a:prstTxWarp>
          </a:bodyPr>
          <a:lstStyle>
            <a:lvl1pPr>
              <a:defRPr sz="1200"/>
            </a:lvl1pPr>
          </a:lstStyle>
          <a:p>
            <a:endParaRPr lang="en-GB"/>
          </a:p>
        </p:txBody>
      </p:sp>
      <p:sp>
        <p:nvSpPr>
          <p:cNvPr id="104455" name="Rectangle 7"/>
          <p:cNvSpPr>
            <a:spLocks noGrp="1" noChangeArrowheads="1"/>
          </p:cNvSpPr>
          <p:nvPr>
            <p:ph type="sldNum" sz="quarter" idx="5"/>
          </p:nvPr>
        </p:nvSpPr>
        <p:spPr bwMode="auto">
          <a:xfrm>
            <a:off x="3857671" y="9443322"/>
            <a:ext cx="2951118" cy="497604"/>
          </a:xfrm>
          <a:prstGeom prst="rect">
            <a:avLst/>
          </a:prstGeom>
          <a:noFill/>
          <a:ln w="9525">
            <a:noFill/>
            <a:miter lim="800000"/>
            <a:headEnd/>
            <a:tailEnd/>
          </a:ln>
          <a:effectLst/>
        </p:spPr>
        <p:txBody>
          <a:bodyPr vert="horz" wrap="square" lIns="91959" tIns="45979" rIns="91959" bIns="45979" numCol="1" anchor="b" anchorCtr="0" compatLnSpc="1">
            <a:prstTxWarp prst="textNoShape">
              <a:avLst/>
            </a:prstTxWarp>
          </a:bodyPr>
          <a:lstStyle>
            <a:lvl1pPr algn="r">
              <a:defRPr sz="1200"/>
            </a:lvl1pPr>
          </a:lstStyle>
          <a:p>
            <a:fld id="{0D2CBEA8-E45E-4AE4-91AE-A1DC017AEAD2}" type="slidenum">
              <a:rPr lang="en-GB"/>
              <a:pPr/>
              <a:t>‹#›</a:t>
            </a:fld>
            <a:endParaRPr lang="en-GB"/>
          </a:p>
        </p:txBody>
      </p:sp>
    </p:spTree>
    <p:extLst>
      <p:ext uri="{BB962C8B-B14F-4D97-AF65-F5344CB8AC3E}">
        <p14:creationId xmlns:p14="http://schemas.microsoft.com/office/powerpoint/2010/main" val="3714587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b="0" dirty="0"/>
              <a:t>Hello also from my side,</a:t>
            </a:r>
            <a:r>
              <a:rPr lang="sl-SI" b="0" baseline="0" dirty="0"/>
              <a:t> my name is Mojca Črtalič Andolšek, CEO(siio) of </a:t>
            </a:r>
            <a:r>
              <a:rPr lang="sl-SI" b="0" baseline="0" dirty="0" err="1"/>
              <a:t>company</a:t>
            </a:r>
            <a:r>
              <a:rPr lang="sl-SI" b="0" baseline="0" dirty="0"/>
              <a:t> </a:t>
            </a:r>
            <a:r>
              <a:rPr lang="sl-SI" b="0" baseline="0" dirty="0" err="1"/>
              <a:t>FerroČrtalič</a:t>
            </a:r>
            <a:r>
              <a:rPr lang="sl-SI" b="0" baseline="0" dirty="0"/>
              <a:t>.</a:t>
            </a:r>
          </a:p>
          <a:p>
            <a:r>
              <a:rPr lang="sl-SI" b="0" baseline="0" dirty="0"/>
              <a:t>I </a:t>
            </a:r>
            <a:r>
              <a:rPr lang="sl-SI" b="0" baseline="0" dirty="0" err="1"/>
              <a:t>would</a:t>
            </a:r>
            <a:r>
              <a:rPr lang="sl-SI" b="0" baseline="0" dirty="0"/>
              <a:t> like to </a:t>
            </a:r>
            <a:r>
              <a:rPr lang="sl-SI" b="0" baseline="0" dirty="0" err="1"/>
              <a:t>share</a:t>
            </a:r>
            <a:r>
              <a:rPr lang="sl-SI" b="0" baseline="0" dirty="0"/>
              <a:t> </a:t>
            </a:r>
            <a:r>
              <a:rPr lang="sl-SI" b="0" baseline="0" dirty="0" err="1"/>
              <a:t>with</a:t>
            </a:r>
            <a:r>
              <a:rPr lang="sl-SI" b="0" baseline="0" dirty="0"/>
              <a:t> </a:t>
            </a:r>
            <a:r>
              <a:rPr lang="sl-SI" b="0" baseline="0" dirty="0" err="1"/>
              <a:t>you</a:t>
            </a:r>
            <a:r>
              <a:rPr lang="sl-SI" b="0" baseline="0" dirty="0"/>
              <a:t> </a:t>
            </a:r>
            <a:r>
              <a:rPr lang="sl-SI" b="0" baseline="0" dirty="0" err="1"/>
              <a:t>our</a:t>
            </a:r>
            <a:r>
              <a:rPr lang="sl-SI" b="0" baseline="0" dirty="0"/>
              <a:t> </a:t>
            </a:r>
            <a:r>
              <a:rPr lang="sl-SI" b="0" baseline="0" dirty="0" err="1"/>
              <a:t>way</a:t>
            </a:r>
            <a:r>
              <a:rPr lang="sl-SI" b="0" baseline="0" dirty="0"/>
              <a:t> </a:t>
            </a:r>
            <a:r>
              <a:rPr lang="sl-SI" b="0" baseline="0" dirty="0" err="1"/>
              <a:t>and</a:t>
            </a:r>
            <a:r>
              <a:rPr lang="sl-SI" b="0" baseline="0" dirty="0"/>
              <a:t> </a:t>
            </a:r>
            <a:r>
              <a:rPr lang="sl-SI" b="0" baseline="0" dirty="0" err="1"/>
              <a:t>contribution</a:t>
            </a:r>
            <a:r>
              <a:rPr lang="sl-SI" b="0" baseline="0" dirty="0"/>
              <a:t> to a more </a:t>
            </a:r>
            <a:r>
              <a:rPr lang="sl-SI" b="0" baseline="0" dirty="0" err="1"/>
              <a:t>sustainable</a:t>
            </a:r>
            <a:r>
              <a:rPr lang="sl-SI" b="0" baseline="0" dirty="0"/>
              <a:t> </a:t>
            </a:r>
            <a:r>
              <a:rPr lang="sl-SI" b="0" baseline="0" dirty="0" err="1"/>
              <a:t>development</a:t>
            </a:r>
            <a:r>
              <a:rPr lang="sl-SI" b="0" baseline="0" dirty="0"/>
              <a:t> </a:t>
            </a:r>
            <a:r>
              <a:rPr lang="sl-SI" b="0" baseline="0" dirty="0" err="1"/>
              <a:t>for</a:t>
            </a:r>
            <a:r>
              <a:rPr lang="sl-SI" b="0" baseline="0" dirty="0"/>
              <a:t> </a:t>
            </a:r>
            <a:r>
              <a:rPr lang="sl-SI" b="0" baseline="0" dirty="0" err="1"/>
              <a:t>the</a:t>
            </a:r>
            <a:r>
              <a:rPr lang="sl-SI" b="0" baseline="0" dirty="0"/>
              <a:t> </a:t>
            </a:r>
            <a:r>
              <a:rPr lang="sl-SI" b="0" baseline="0" dirty="0" err="1"/>
              <a:t>benefit</a:t>
            </a:r>
            <a:r>
              <a:rPr lang="sl-SI" b="0" baseline="0" dirty="0"/>
              <a:t> </a:t>
            </a:r>
            <a:r>
              <a:rPr lang="sl-SI" b="0" baseline="0" dirty="0" err="1"/>
              <a:t>of</a:t>
            </a:r>
            <a:r>
              <a:rPr lang="sl-SI" b="0" baseline="0" dirty="0"/>
              <a:t> future </a:t>
            </a:r>
            <a:r>
              <a:rPr lang="sl-SI" b="0" baseline="0" dirty="0" err="1"/>
              <a:t>generations</a:t>
            </a:r>
            <a:r>
              <a:rPr lang="sl-SI" b="0" baseline="0" dirty="0"/>
              <a:t>. </a:t>
            </a:r>
            <a:endParaRPr lang="sl-SI" b="0" dirty="0"/>
          </a:p>
        </p:txBody>
      </p:sp>
      <p:sp>
        <p:nvSpPr>
          <p:cNvPr id="4" name="Ograda številke diapozitiva 3"/>
          <p:cNvSpPr>
            <a:spLocks noGrp="1"/>
          </p:cNvSpPr>
          <p:nvPr>
            <p:ph type="sldNum" sz="quarter" idx="10"/>
          </p:nvPr>
        </p:nvSpPr>
        <p:spPr/>
        <p:txBody>
          <a:bodyPr/>
          <a:lstStyle/>
          <a:p>
            <a:fld id="{0D2CBEA8-E45E-4AE4-91AE-A1DC017AEAD2}" type="slidenum">
              <a:rPr lang="en-GB" smtClean="0"/>
              <a:pPr/>
              <a:t>1</a:t>
            </a:fld>
            <a:endParaRPr lang="en-GB" dirty="0"/>
          </a:p>
        </p:txBody>
      </p:sp>
    </p:spTree>
    <p:extLst>
      <p:ext uri="{BB962C8B-B14F-4D97-AF65-F5344CB8AC3E}">
        <p14:creationId xmlns:p14="http://schemas.microsoft.com/office/powerpoint/2010/main" val="107163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Therefore, </a:t>
            </a:r>
            <a:r>
              <a:rPr lang="sl-SI" dirty="0" err="1"/>
              <a:t>over</a:t>
            </a:r>
            <a:r>
              <a:rPr lang="sl-SI" dirty="0"/>
              <a:t> </a:t>
            </a:r>
            <a:r>
              <a:rPr lang="en-US" dirty="0"/>
              <a:t>5</a:t>
            </a:r>
            <a:r>
              <a:rPr lang="sl-SI" dirty="0"/>
              <a:t>0</a:t>
            </a:r>
            <a:r>
              <a:rPr lang="en-US" dirty="0"/>
              <a:t> years of existing production and satisfied customers around the globe reduces risk of our technology.</a:t>
            </a:r>
          </a:p>
          <a:p>
            <a:pPr defTabSz="915680">
              <a:defRPr/>
            </a:pPr>
            <a:r>
              <a:rPr lang="en-GB" dirty="0"/>
              <a:t>We are looking for similar companies with strong know-how and innovative mind-set and a strong presence in Chinese Hi-tech market.</a:t>
            </a:r>
            <a:endParaRPr lang="en-US" dirty="0"/>
          </a:p>
          <a:p>
            <a:endParaRPr lang="en-US" dirty="0"/>
          </a:p>
          <a:p>
            <a:r>
              <a:rPr lang="en-US" dirty="0"/>
              <a:t>Thank you</a:t>
            </a:r>
            <a:r>
              <a:rPr lang="sl-SI" dirty="0"/>
              <a:t> </a:t>
            </a:r>
            <a:r>
              <a:rPr lang="sl-SI" dirty="0" err="1"/>
              <a:t>for</a:t>
            </a:r>
            <a:r>
              <a:rPr lang="sl-SI" dirty="0"/>
              <a:t> </a:t>
            </a:r>
            <a:r>
              <a:rPr lang="sl-SI" dirty="0" err="1"/>
              <a:t>your</a:t>
            </a:r>
            <a:r>
              <a:rPr lang="sl-SI" dirty="0"/>
              <a:t> </a:t>
            </a:r>
            <a:r>
              <a:rPr lang="sl-SI" dirty="0" err="1"/>
              <a:t>attention</a:t>
            </a:r>
            <a:r>
              <a:rPr lang="sl-SI" dirty="0"/>
              <a:t>.</a:t>
            </a:r>
            <a:endParaRPr lang="en-US" dirty="0"/>
          </a:p>
        </p:txBody>
      </p:sp>
      <p:sp>
        <p:nvSpPr>
          <p:cNvPr id="4" name="Slide Number Placeholder 3"/>
          <p:cNvSpPr>
            <a:spLocks noGrp="1"/>
          </p:cNvSpPr>
          <p:nvPr>
            <p:ph type="sldNum" sz="quarter" idx="10"/>
          </p:nvPr>
        </p:nvSpPr>
        <p:spPr/>
        <p:txBody>
          <a:bodyPr/>
          <a:lstStyle/>
          <a:p>
            <a:fld id="{0D2CBEA8-E45E-4AE4-91AE-A1DC017AEAD2}" type="slidenum">
              <a:rPr lang="en-GB" smtClean="0"/>
              <a:pPr/>
              <a:t>10</a:t>
            </a:fld>
            <a:endParaRPr lang="en-GB"/>
          </a:p>
        </p:txBody>
      </p:sp>
    </p:spTree>
    <p:extLst>
      <p:ext uri="{BB962C8B-B14F-4D97-AF65-F5344CB8AC3E}">
        <p14:creationId xmlns:p14="http://schemas.microsoft.com/office/powerpoint/2010/main" val="191965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err="1"/>
              <a:t>FerroČrtalič</a:t>
            </a:r>
            <a:r>
              <a:rPr lang="en-US" dirty="0"/>
              <a:t> is one the leading manufacturers of surface treatment systems world-wide. Our quality is based on more than 50 years of know-how, and a  tradition of innovation and excellence. </a:t>
            </a:r>
            <a:r>
              <a:rPr lang="sl-SI" dirty="0"/>
              <a:t>As a </a:t>
            </a:r>
            <a:r>
              <a:rPr lang="sl-SI" dirty="0" err="1"/>
              <a:t>socially</a:t>
            </a:r>
            <a:r>
              <a:rPr lang="sl-SI" dirty="0"/>
              <a:t> </a:t>
            </a:r>
            <a:r>
              <a:rPr lang="sl-SI" dirty="0" err="1"/>
              <a:t>responsible</a:t>
            </a:r>
            <a:r>
              <a:rPr lang="sl-SI" dirty="0"/>
              <a:t> </a:t>
            </a:r>
            <a:r>
              <a:rPr lang="sl-SI" dirty="0" err="1"/>
              <a:t>company</a:t>
            </a:r>
            <a:r>
              <a:rPr lang="sl-SI" dirty="0"/>
              <a:t>, </a:t>
            </a:r>
            <a:r>
              <a:rPr lang="sl-SI" dirty="0" err="1"/>
              <a:t>we</a:t>
            </a:r>
            <a:r>
              <a:rPr lang="sl-SI" dirty="0"/>
              <a:t> </a:t>
            </a:r>
            <a:r>
              <a:rPr lang="sl-SI" dirty="0" err="1"/>
              <a:t>incorporated</a:t>
            </a:r>
            <a:r>
              <a:rPr lang="sl-SI" dirty="0"/>
              <a:t> </a:t>
            </a:r>
            <a:r>
              <a:rPr lang="sl-SI" dirty="0" err="1"/>
              <a:t>the</a:t>
            </a:r>
            <a:r>
              <a:rPr lang="sl-SI" dirty="0"/>
              <a:t> </a:t>
            </a:r>
            <a:r>
              <a:rPr lang="sl-SI" dirty="0" err="1"/>
              <a:t>idea</a:t>
            </a:r>
            <a:r>
              <a:rPr lang="sl-SI" dirty="0"/>
              <a:t> </a:t>
            </a:r>
            <a:r>
              <a:rPr lang="sl-SI" dirty="0" err="1"/>
              <a:t>of</a:t>
            </a:r>
            <a:r>
              <a:rPr lang="sl-SI" dirty="0"/>
              <a:t> </a:t>
            </a:r>
            <a:r>
              <a:rPr lang="sl-SI" dirty="0" err="1"/>
              <a:t>sustainable</a:t>
            </a:r>
            <a:r>
              <a:rPr lang="sl-SI" dirty="0"/>
              <a:t> </a:t>
            </a:r>
            <a:r>
              <a:rPr lang="sl-SI" dirty="0" err="1"/>
              <a:t>development</a:t>
            </a:r>
            <a:r>
              <a:rPr lang="sl-SI" dirty="0"/>
              <a:t> </a:t>
            </a:r>
            <a:r>
              <a:rPr lang="sl-SI" dirty="0" err="1"/>
              <a:t>into</a:t>
            </a:r>
            <a:r>
              <a:rPr lang="sl-SI" dirty="0"/>
              <a:t> </a:t>
            </a:r>
            <a:r>
              <a:rPr lang="sl-SI" dirty="0" err="1"/>
              <a:t>our</a:t>
            </a:r>
            <a:r>
              <a:rPr lang="sl-SI" dirty="0"/>
              <a:t> business model.</a:t>
            </a:r>
            <a:endParaRPr lang="en-US" dirty="0"/>
          </a:p>
          <a:p>
            <a:r>
              <a:rPr lang="en-GB" dirty="0"/>
              <a:t>We are a leading name in developing solutions and production</a:t>
            </a:r>
            <a:r>
              <a:rPr lang="en-US" dirty="0"/>
              <a:t>  </a:t>
            </a:r>
            <a:r>
              <a:rPr lang="en-GB" dirty="0"/>
              <a:t>machinery for surface treatment technologies.</a:t>
            </a:r>
            <a:r>
              <a:rPr lang="en-US" dirty="0"/>
              <a:t> </a:t>
            </a:r>
          </a:p>
          <a:p>
            <a:endParaRPr lang="en-US" dirty="0"/>
          </a:p>
          <a:p>
            <a:r>
              <a:rPr lang="en-US" dirty="0"/>
              <a:t>FerroČrtalič is your R&amp;D partner for high-tech solutions in the field of surface treatment in advanced industries.</a:t>
            </a:r>
          </a:p>
        </p:txBody>
      </p:sp>
    </p:spTree>
    <p:extLst>
      <p:ext uri="{BB962C8B-B14F-4D97-AF65-F5344CB8AC3E}">
        <p14:creationId xmlns:p14="http://schemas.microsoft.com/office/powerpoint/2010/main" val="104811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defTabSz="915680">
              <a:defRPr/>
            </a:pPr>
            <a:r>
              <a:rPr lang="en-GB" dirty="0"/>
              <a:t>We provide research, application development, engineering and manufacturing of special purpose machines and surface treatment technologies for our worldwide customers.</a:t>
            </a:r>
            <a:endParaRPr lang="sl-SI" dirty="0"/>
          </a:p>
          <a:p>
            <a:endParaRPr lang="sl-SI" dirty="0"/>
          </a:p>
          <a:p>
            <a:r>
              <a:rPr lang="en-US" dirty="0"/>
              <a:t>With constant research and development we improve the quality of our machines and safety at work</a:t>
            </a:r>
            <a:r>
              <a:rPr lang="sl-SI" dirty="0"/>
              <a:t>. W</a:t>
            </a:r>
            <a:r>
              <a:rPr lang="en-US" dirty="0" err="1"/>
              <a:t>ith</a:t>
            </a:r>
            <a:r>
              <a:rPr lang="en-US" dirty="0"/>
              <a:t> blast machines by optimizing working processes and by choosing the best solution and material we enable our customers to be one step ahead of their competition</a:t>
            </a:r>
            <a:r>
              <a:rPr lang="sl-SI" dirty="0"/>
              <a:t> </a:t>
            </a:r>
            <a:r>
              <a:rPr lang="sl-SI" dirty="0" err="1"/>
              <a:t>and</a:t>
            </a:r>
            <a:r>
              <a:rPr lang="sl-SI" dirty="0"/>
              <a:t> in line </a:t>
            </a:r>
            <a:r>
              <a:rPr lang="sl-SI" dirty="0" err="1"/>
              <a:t>with</a:t>
            </a:r>
            <a:r>
              <a:rPr lang="sl-SI" dirty="0"/>
              <a:t> </a:t>
            </a:r>
            <a:r>
              <a:rPr lang="sl-SI" dirty="0" err="1"/>
              <a:t>the</a:t>
            </a:r>
            <a:r>
              <a:rPr lang="sl-SI" dirty="0"/>
              <a:t> </a:t>
            </a:r>
            <a:r>
              <a:rPr lang="sl-SI" dirty="0" err="1"/>
              <a:t>concept</a:t>
            </a:r>
            <a:r>
              <a:rPr lang="sl-SI" dirty="0"/>
              <a:t> </a:t>
            </a:r>
            <a:r>
              <a:rPr lang="sl-SI" dirty="0" err="1"/>
              <a:t>of</a:t>
            </a:r>
            <a:r>
              <a:rPr lang="sl-SI" dirty="0"/>
              <a:t> </a:t>
            </a:r>
            <a:r>
              <a:rPr lang="sl-SI" dirty="0" err="1"/>
              <a:t>sustainable</a:t>
            </a:r>
            <a:r>
              <a:rPr lang="sl-SI" dirty="0"/>
              <a:t> </a:t>
            </a:r>
            <a:r>
              <a:rPr lang="sl-SI" dirty="0" err="1"/>
              <a:t>development</a:t>
            </a:r>
            <a:r>
              <a:rPr lang="sl-SI" dirty="0"/>
              <a:t>. </a:t>
            </a:r>
            <a:endParaRPr lang="en-US" dirty="0"/>
          </a:p>
          <a:p>
            <a:endParaRPr lang="sl-SI" dirty="0"/>
          </a:p>
          <a:p>
            <a:r>
              <a:rPr lang="en-US" dirty="0"/>
              <a:t>Improving the system of quality control and excellent aftersales activities assure our customers that they will receive the most advantageous products, thus enabling us to stay the top supplier in the global market.</a:t>
            </a:r>
          </a:p>
        </p:txBody>
      </p:sp>
      <p:sp>
        <p:nvSpPr>
          <p:cNvPr id="4" name="Ograda številke diapozitiva 3"/>
          <p:cNvSpPr>
            <a:spLocks noGrp="1"/>
          </p:cNvSpPr>
          <p:nvPr>
            <p:ph type="sldNum" sz="quarter" idx="10"/>
          </p:nvPr>
        </p:nvSpPr>
        <p:spPr/>
        <p:txBody>
          <a:bodyPr/>
          <a:lstStyle/>
          <a:p>
            <a:fld id="{0D2CBEA8-E45E-4AE4-91AE-A1DC017AEAD2}" type="slidenum">
              <a:rPr lang="en-GB" smtClean="0"/>
              <a:pPr/>
              <a:t>3</a:t>
            </a:fld>
            <a:endParaRPr lang="en-GB" dirty="0"/>
          </a:p>
        </p:txBody>
      </p:sp>
    </p:spTree>
    <p:extLst>
      <p:ext uri="{BB962C8B-B14F-4D97-AF65-F5344CB8AC3E}">
        <p14:creationId xmlns:p14="http://schemas.microsoft.com/office/powerpoint/2010/main" val="407904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defTabSz="915680">
              <a:defRPr/>
            </a:pPr>
            <a:r>
              <a:rPr lang="en-US" dirty="0"/>
              <a:t>Custom-made robotic and automated solutions for complete ecological surface treatment installations are a guarantee for the optimum surface treatment quality with the highest level of economic feasibility. </a:t>
            </a:r>
          </a:p>
          <a:p>
            <a:r>
              <a:rPr lang="en-US" dirty="0"/>
              <a:t>We provide innovative, user-friendly solutions for surface treatment by</a:t>
            </a:r>
            <a:r>
              <a:rPr lang="sl-SI" dirty="0"/>
              <a:t> </a:t>
            </a:r>
            <a:r>
              <a:rPr lang="sl-SI" dirty="0" err="1"/>
              <a:t>incorporateing</a:t>
            </a:r>
            <a:r>
              <a:rPr lang="sl-SI" dirty="0"/>
              <a:t> </a:t>
            </a:r>
            <a:r>
              <a:rPr lang="sl-SI" dirty="0" err="1"/>
              <a:t>all</a:t>
            </a:r>
            <a:r>
              <a:rPr lang="sl-SI" dirty="0"/>
              <a:t> </a:t>
            </a:r>
            <a:r>
              <a:rPr lang="sl-SI" dirty="0" err="1"/>
              <a:t>regulatory</a:t>
            </a:r>
            <a:r>
              <a:rPr lang="sl-SI" dirty="0"/>
              <a:t>, </a:t>
            </a:r>
            <a:r>
              <a:rPr lang="sl-SI" dirty="0" err="1"/>
              <a:t>environmenta</a:t>
            </a:r>
            <a:r>
              <a:rPr lang="sl-SI" dirty="0"/>
              <a:t> </a:t>
            </a:r>
            <a:r>
              <a:rPr lang="sl-SI" dirty="0" err="1"/>
              <a:t>and</a:t>
            </a:r>
            <a:r>
              <a:rPr lang="sl-SI" dirty="0"/>
              <a:t> </a:t>
            </a:r>
            <a:r>
              <a:rPr lang="sl-SI" dirty="0" err="1"/>
              <a:t>health</a:t>
            </a:r>
            <a:r>
              <a:rPr lang="sl-SI" dirty="0"/>
              <a:t> </a:t>
            </a:r>
            <a:r>
              <a:rPr lang="sl-SI" dirty="0" err="1"/>
              <a:t>requirements</a:t>
            </a:r>
            <a:r>
              <a:rPr lang="sl-SI" dirty="0"/>
              <a:t> in to </a:t>
            </a:r>
            <a:r>
              <a:rPr lang="sl-SI" dirty="0" err="1"/>
              <a:t>our</a:t>
            </a:r>
            <a:r>
              <a:rPr lang="sl-SI" dirty="0"/>
              <a:t> </a:t>
            </a:r>
            <a:r>
              <a:rPr lang="en-US" dirty="0"/>
              <a:t>sandblasting, shot peening, cleaning with dry ice and soda, 3-D prints cleaning, Ultra High Pressure (UHP) cleaning and especially DRY and UHP nuclear decontamination complete solutions.</a:t>
            </a:r>
            <a:endParaRPr lang="sl-SI" dirty="0"/>
          </a:p>
          <a:p>
            <a:endParaRPr lang="en-US" dirty="0"/>
          </a:p>
          <a:p>
            <a:r>
              <a:rPr lang="en-US" dirty="0"/>
              <a:t>We always use sound absorbing materials for our products and we always follow strict health regulations to provide a safe working environment for the operators.</a:t>
            </a:r>
          </a:p>
          <a:p>
            <a:pPr algn="just">
              <a:defRPr/>
            </a:pPr>
            <a:endParaRPr lang="sl-SI" b="1" dirty="0">
              <a:cs typeface="Times New Roman" pitchFamily="18" charset="0"/>
            </a:endParaRPr>
          </a:p>
        </p:txBody>
      </p:sp>
    </p:spTree>
    <p:extLst>
      <p:ext uri="{BB962C8B-B14F-4D97-AF65-F5344CB8AC3E}">
        <p14:creationId xmlns:p14="http://schemas.microsoft.com/office/powerpoint/2010/main" val="205671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err="1"/>
              <a:t>FerroECOBlast</a:t>
            </a:r>
            <a:r>
              <a:rPr lang="en-US" dirty="0"/>
              <a:t> provides ongoing service and support for your surface treatment equipment throughout its life cycle and beyond. Our objective is to maintain a long term relationship and become a trustworthy partner in the event of required support for different reasons in order to solve a problem, with the view to reduce deadlock time to the minimum.</a:t>
            </a:r>
          </a:p>
          <a:p>
            <a:pPr eaLnBrk="1" hangingPunct="1"/>
            <a:endParaRPr lang="en-US" dirty="0"/>
          </a:p>
        </p:txBody>
      </p:sp>
    </p:spTree>
    <p:extLst>
      <p:ext uri="{BB962C8B-B14F-4D97-AF65-F5344CB8AC3E}">
        <p14:creationId xmlns:p14="http://schemas.microsoft.com/office/powerpoint/2010/main" val="5653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a:t>Automotive business find many solutions on our field of custom-made robotic and automated solutions for complete ecological surface treatment installations are a guarantee for the optimum surface treatment quality with the highest level of economic feasibility. </a:t>
            </a:r>
          </a:p>
        </p:txBody>
      </p:sp>
    </p:spTree>
    <p:extLst>
      <p:ext uri="{BB962C8B-B14F-4D97-AF65-F5344CB8AC3E}">
        <p14:creationId xmlns:p14="http://schemas.microsoft.com/office/powerpoint/2010/main" val="129317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06074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523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a:t>Solutions</a:t>
            </a:r>
            <a:r>
              <a:rPr lang="en-US" baseline="0" dirty="0"/>
              <a:t> that are dedicated to every day humane life are our valuable references. Such as railway industry, food and pharmaceutical and medical implants technology.</a:t>
            </a:r>
            <a:endParaRPr lang="en-US" dirty="0"/>
          </a:p>
        </p:txBody>
      </p:sp>
    </p:spTree>
    <p:extLst>
      <p:ext uri="{BB962C8B-B14F-4D97-AF65-F5344CB8AC3E}">
        <p14:creationId xmlns:p14="http://schemas.microsoft.com/office/powerpoint/2010/main" val="1377049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340205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356835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323337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270226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73892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231837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199234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126701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91482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126110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D25C13A-BDB4-4C70-81F2-760CD7361676}" type="slidenum">
              <a:rPr lang="sl-SI" smtClean="0"/>
              <a:pPr/>
              <a:t>‹#›</a:t>
            </a:fld>
            <a:endParaRPr lang="sl-SI"/>
          </a:p>
        </p:txBody>
      </p:sp>
    </p:spTree>
    <p:extLst>
      <p:ext uri="{BB962C8B-B14F-4D97-AF65-F5344CB8AC3E}">
        <p14:creationId xmlns:p14="http://schemas.microsoft.com/office/powerpoint/2010/main" val="134468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5C13A-BDB4-4C70-81F2-760CD7361676}" type="slidenum">
              <a:rPr lang="sl-SI" smtClean="0"/>
              <a:pPr/>
              <a:t>‹#›</a:t>
            </a:fld>
            <a:endParaRPr lang="sl-SI"/>
          </a:p>
        </p:txBody>
      </p:sp>
    </p:spTree>
    <p:extLst>
      <p:ext uri="{BB962C8B-B14F-4D97-AF65-F5344CB8AC3E}">
        <p14:creationId xmlns:p14="http://schemas.microsoft.com/office/powerpoint/2010/main" val="137499408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fade/>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10.png"/><Relationship Id="rId4" Type="http://schemas.openxmlformats.org/officeDocument/2006/relationships/image" Target="../media/image16.emf"/><Relationship Id="rId9"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3" cstate="print"/>
          <a:srcRect l="14345" t="13564" r="40446" b="12734"/>
          <a:stretch>
            <a:fillRect/>
          </a:stretch>
        </p:blipFill>
        <p:spPr bwMode="auto">
          <a:xfrm>
            <a:off x="6084168" y="1052736"/>
            <a:ext cx="2880320" cy="3960440"/>
          </a:xfrm>
          <a:prstGeom prst="rect">
            <a:avLst/>
          </a:prstGeom>
          <a:noFill/>
          <a:ln w="9525">
            <a:noFill/>
            <a:miter lim="800000"/>
            <a:headEnd/>
            <a:tailEnd/>
          </a:ln>
        </p:spPr>
      </p:pic>
      <p:pic>
        <p:nvPicPr>
          <p:cNvPr id="3" name="Slika 2"/>
          <p:cNvPicPr/>
          <p:nvPr/>
        </p:nvPicPr>
        <p:blipFill>
          <a:blip r:embed="rId4" cstate="print"/>
          <a:srcRect l="4611" t="11985" r="34521" b="8118"/>
          <a:stretch>
            <a:fillRect/>
          </a:stretch>
        </p:blipFill>
        <p:spPr bwMode="auto">
          <a:xfrm>
            <a:off x="1864435" y="1"/>
            <a:ext cx="7279564" cy="5949280"/>
          </a:xfrm>
          <a:prstGeom prst="rect">
            <a:avLst/>
          </a:prstGeom>
          <a:noFill/>
          <a:ln>
            <a:noFill/>
          </a:ln>
        </p:spPr>
      </p:pic>
      <p:pic>
        <p:nvPicPr>
          <p:cNvPr id="5" name="Slika 4"/>
          <p:cNvPicPr/>
          <p:nvPr/>
        </p:nvPicPr>
        <p:blipFill>
          <a:blip r:embed="rId3" cstate="print"/>
          <a:srcRect l="14345" t="13564" r="40446" b="12734"/>
          <a:stretch>
            <a:fillRect/>
          </a:stretch>
        </p:blipFill>
        <p:spPr bwMode="auto">
          <a:xfrm>
            <a:off x="7029375" y="152654"/>
            <a:ext cx="2123009" cy="5439127"/>
          </a:xfrm>
          <a:prstGeom prst="rect">
            <a:avLst/>
          </a:prstGeom>
          <a:noFill/>
          <a:ln w="9525">
            <a:noFill/>
            <a:miter lim="800000"/>
            <a:headEnd/>
            <a:tailEnd/>
          </a:ln>
        </p:spPr>
      </p:pic>
      <p:pic>
        <p:nvPicPr>
          <p:cNvPr id="6" name="Slika 5"/>
          <p:cNvPicPr/>
          <p:nvPr/>
        </p:nvPicPr>
        <p:blipFill>
          <a:blip r:embed="rId3" cstate="print"/>
          <a:srcRect l="14345" t="13564" r="40446" b="12734"/>
          <a:stretch>
            <a:fillRect/>
          </a:stretch>
        </p:blipFill>
        <p:spPr bwMode="auto">
          <a:xfrm>
            <a:off x="-2" y="0"/>
            <a:ext cx="5148064" cy="1268760"/>
          </a:xfrm>
          <a:prstGeom prst="rect">
            <a:avLst/>
          </a:prstGeom>
          <a:noFill/>
          <a:ln w="9525">
            <a:noFill/>
            <a:miter lim="800000"/>
            <a:headEnd/>
            <a:tailEnd/>
          </a:ln>
        </p:spPr>
      </p:pic>
      <p:pic>
        <p:nvPicPr>
          <p:cNvPr id="7" name="Slika 6"/>
          <p:cNvPicPr/>
          <p:nvPr/>
        </p:nvPicPr>
        <p:blipFill>
          <a:blip r:embed="rId3" cstate="print"/>
          <a:srcRect l="14345" t="13564" r="40446" b="12734"/>
          <a:stretch>
            <a:fillRect/>
          </a:stretch>
        </p:blipFill>
        <p:spPr bwMode="auto">
          <a:xfrm>
            <a:off x="-1" y="692696"/>
            <a:ext cx="1864435" cy="6165303"/>
          </a:xfrm>
          <a:prstGeom prst="rect">
            <a:avLst/>
          </a:prstGeom>
          <a:noFill/>
          <a:ln w="9525">
            <a:noFill/>
            <a:miter lim="800000"/>
            <a:headEnd/>
            <a:tailEnd/>
          </a:ln>
        </p:spPr>
      </p:pic>
      <p:pic>
        <p:nvPicPr>
          <p:cNvPr id="34" name="Slika 4"/>
          <p:cNvPicPr/>
          <p:nvPr/>
        </p:nvPicPr>
        <p:blipFill>
          <a:blip r:embed="rId3" cstate="print"/>
          <a:srcRect l="14345" t="13564" r="40446" b="12734"/>
          <a:stretch>
            <a:fillRect/>
          </a:stretch>
        </p:blipFill>
        <p:spPr bwMode="auto">
          <a:xfrm>
            <a:off x="-2" y="5810346"/>
            <a:ext cx="9144001" cy="983119"/>
          </a:xfrm>
          <a:prstGeom prst="rect">
            <a:avLst/>
          </a:prstGeom>
          <a:noFill/>
          <a:ln w="9525">
            <a:noFill/>
            <a:miter lim="800000"/>
            <a:headEnd/>
            <a:tailEnd/>
          </a:ln>
        </p:spPr>
      </p:pic>
      <p:pic>
        <p:nvPicPr>
          <p:cNvPr id="8" name="Slika 7"/>
          <p:cNvPicPr/>
          <p:nvPr/>
        </p:nvPicPr>
        <p:blipFill>
          <a:blip r:embed="rId3" cstate="print"/>
          <a:srcRect l="14345" t="13564" r="40446" b="12734"/>
          <a:stretch>
            <a:fillRect/>
          </a:stretch>
        </p:blipFill>
        <p:spPr bwMode="auto">
          <a:xfrm>
            <a:off x="907976" y="6281936"/>
            <a:ext cx="8236024" cy="576063"/>
          </a:xfrm>
          <a:prstGeom prst="rect">
            <a:avLst/>
          </a:prstGeom>
          <a:noFill/>
          <a:ln w="9525">
            <a:noFill/>
            <a:miter lim="800000"/>
            <a:headEnd/>
            <a:tailEnd/>
          </a:ln>
        </p:spPr>
      </p:pic>
      <p:sp>
        <p:nvSpPr>
          <p:cNvPr id="11" name="PoljeZBesedilom 10"/>
          <p:cNvSpPr txBox="1"/>
          <p:nvPr/>
        </p:nvSpPr>
        <p:spPr bwMode="auto">
          <a:xfrm>
            <a:off x="426821" y="2129295"/>
            <a:ext cx="6675435" cy="2308324"/>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lvl="0">
              <a:lnSpc>
                <a:spcPct val="150000"/>
              </a:lnSpc>
            </a:pPr>
            <a:r>
              <a:rPr lang="ru-RU" b="1" dirty="0" smtClean="0">
                <a:solidFill>
                  <a:srgbClr val="C00000"/>
                </a:solidFill>
                <a:latin typeface="Arial" panose="020B0604020202020204" pitchFamily="34" charset="0"/>
                <a:cs typeface="Arial" panose="020B0604020202020204" pitchFamily="34" charset="0"/>
              </a:rPr>
              <a:t>ТЕХНОЛОГИЯ </a:t>
            </a:r>
            <a:r>
              <a:rPr lang="en-US" b="1" dirty="0" smtClean="0">
                <a:solidFill>
                  <a:srgbClr val="C00000"/>
                </a:solidFill>
                <a:latin typeface="Arial" panose="020B0604020202020204" pitchFamily="34" charset="0"/>
                <a:cs typeface="Arial" panose="020B0604020202020204" pitchFamily="34" charset="0"/>
              </a:rPr>
              <a:t>FERROECOBLAST</a:t>
            </a:r>
            <a:r>
              <a:rPr lang="ru-RU" b="1" dirty="0">
                <a:solidFill>
                  <a:srgbClr val="C00000"/>
                </a:solidFill>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a:t>
            </a:r>
            <a:endParaRPr lang="ru-RU" b="1" dirty="0" smtClean="0">
              <a:solidFill>
                <a:srgbClr val="C00000"/>
              </a:solidFill>
              <a:latin typeface="Arial" panose="020B0604020202020204" pitchFamily="34" charset="0"/>
              <a:cs typeface="Arial" panose="020B0604020202020204" pitchFamily="34" charset="0"/>
            </a:endParaRPr>
          </a:p>
          <a:p>
            <a:pPr lvl="0">
              <a:lnSpc>
                <a:spcPct val="150000"/>
              </a:lnSpc>
            </a:pPr>
            <a:r>
              <a:rPr lang="ru-RU" b="1" dirty="0" smtClean="0">
                <a:solidFill>
                  <a:srgbClr val="C00000"/>
                </a:solidFill>
                <a:latin typeface="Arial" panose="020B0604020202020204" pitchFamily="34" charset="0"/>
                <a:cs typeface="Arial" panose="020B0604020202020204" pitchFamily="34" charset="0"/>
              </a:rPr>
              <a:t>УСТОЙЧИВОЕ РЕШЕНИЕ ДЛЯ ОБРАБОТКИ</a:t>
            </a:r>
            <a:r>
              <a:rPr lang="en-US" b="1" dirty="0" smtClean="0">
                <a:solidFill>
                  <a:srgbClr val="C00000"/>
                </a:solidFill>
                <a:latin typeface="Arial" panose="020B0604020202020204" pitchFamily="34" charset="0"/>
                <a:cs typeface="Arial" panose="020B0604020202020204" pitchFamily="34" charset="0"/>
              </a:rPr>
              <a:t> </a:t>
            </a:r>
            <a:endParaRPr lang="sl-SI" b="1" dirty="0">
              <a:solidFill>
                <a:srgbClr val="C00000"/>
              </a:solidFill>
              <a:latin typeface="Arial" panose="020B0604020202020204" pitchFamily="34" charset="0"/>
              <a:cs typeface="Arial" panose="020B0604020202020204" pitchFamily="34" charset="0"/>
            </a:endParaRPr>
          </a:p>
          <a:p>
            <a:pPr lvl="0">
              <a:lnSpc>
                <a:spcPct val="150000"/>
              </a:lnSpc>
            </a:pPr>
            <a:r>
              <a:rPr lang="ru-RU" b="1" dirty="0" smtClean="0">
                <a:solidFill>
                  <a:srgbClr val="C00000"/>
                </a:solidFill>
                <a:latin typeface="Arial" panose="020B0604020202020204" pitchFamily="34" charset="0"/>
                <a:cs typeface="Arial" panose="020B0604020202020204" pitchFamily="34" charset="0"/>
              </a:rPr>
              <a:t>МЕТАЛЛИЧЕСКИХ И ДРУГИХ ПОВЕРХНОСТЕЙ</a:t>
            </a:r>
            <a:r>
              <a:rPr lang="sl-SI" b="1" dirty="0" smtClean="0">
                <a:solidFill>
                  <a:srgbClr val="C00000"/>
                </a:solidFill>
                <a:latin typeface="Arial" panose="020B0604020202020204" pitchFamily="34" charset="0"/>
                <a:cs typeface="Arial" panose="020B0604020202020204" pitchFamily="34" charset="0"/>
              </a:rPr>
              <a:t> </a:t>
            </a:r>
            <a:endParaRPr lang="sl-SI" sz="3300" dirty="0">
              <a:solidFill>
                <a:srgbClr val="C00000"/>
              </a:solidFill>
              <a:latin typeface="Arial" panose="020B0604020202020204" pitchFamily="34" charset="0"/>
              <a:cs typeface="Arial" panose="020B0604020202020204" pitchFamily="34" charset="0"/>
            </a:endParaRPr>
          </a:p>
        </p:txBody>
      </p:sp>
      <p:pic>
        <p:nvPicPr>
          <p:cNvPr id="13" name="Slika 12"/>
          <p:cNvPicPr/>
          <p:nvPr/>
        </p:nvPicPr>
        <p:blipFill>
          <a:blip r:embed="rId3" cstate="print"/>
          <a:srcRect l="14345" t="13564" r="40446" b="12734"/>
          <a:stretch>
            <a:fillRect/>
          </a:stretch>
        </p:blipFill>
        <p:spPr bwMode="auto">
          <a:xfrm>
            <a:off x="6156176" y="836712"/>
            <a:ext cx="2699792" cy="567680"/>
          </a:xfrm>
          <a:prstGeom prst="rect">
            <a:avLst/>
          </a:prstGeom>
          <a:noFill/>
          <a:ln w="9525">
            <a:noFill/>
            <a:miter lim="800000"/>
            <a:headEnd/>
            <a:tailEnd/>
          </a:ln>
        </p:spPr>
      </p:pic>
      <p:pic>
        <p:nvPicPr>
          <p:cNvPr id="24" name="Picture 23"/>
          <p:cNvPicPr/>
          <p:nvPr/>
        </p:nvPicPr>
        <p:blipFill rotWithShape="1">
          <a:blip r:embed="rId5" cstate="print"/>
          <a:srcRect l="552" t="63108" r="3525" b="18504"/>
          <a:stretch/>
        </p:blipFill>
        <p:spPr bwMode="auto">
          <a:xfrm>
            <a:off x="-3" y="5812539"/>
            <a:ext cx="9144002" cy="1031409"/>
          </a:xfrm>
          <a:prstGeom prst="rect">
            <a:avLst/>
          </a:prstGeom>
          <a:ln>
            <a:noFill/>
          </a:ln>
          <a:extLst>
            <a:ext uri="{53640926-AAD7-44D8-BBD7-CCE9431645EC}">
              <a14:shadowObscured xmlns:a14="http://schemas.microsoft.com/office/drawing/2010/main"/>
            </a:ext>
          </a:extLst>
        </p:spPr>
      </p:pic>
      <p:pic>
        <p:nvPicPr>
          <p:cNvPr id="19" name="Slika 18"/>
          <p:cNvPicPr/>
          <p:nvPr/>
        </p:nvPicPr>
        <p:blipFill>
          <a:blip r:embed="rId6" cstate="print"/>
          <a:srcRect l="14345" t="13564" r="40446" b="12734"/>
          <a:stretch>
            <a:fillRect/>
          </a:stretch>
        </p:blipFill>
        <p:spPr bwMode="auto">
          <a:xfrm>
            <a:off x="8676456" y="4941168"/>
            <a:ext cx="467544" cy="432048"/>
          </a:xfrm>
          <a:prstGeom prst="rect">
            <a:avLst/>
          </a:prstGeom>
          <a:noFill/>
          <a:ln w="9525">
            <a:noFill/>
            <a:miter lim="800000"/>
            <a:headEnd/>
            <a:tailEnd/>
          </a:ln>
        </p:spPr>
      </p:pic>
      <p:pic>
        <p:nvPicPr>
          <p:cNvPr id="25" name="Picture 24"/>
          <p:cNvPicPr/>
          <p:nvPr/>
        </p:nvPicPr>
        <p:blipFill rotWithShape="1">
          <a:blip r:embed="rId7" cstate="print"/>
          <a:srcRect l="2145" t="33589" r="49166" b="36291"/>
          <a:stretch/>
        </p:blipFill>
        <p:spPr bwMode="auto">
          <a:xfrm>
            <a:off x="77638" y="124212"/>
            <a:ext cx="2633371" cy="916370"/>
          </a:xfrm>
          <a:prstGeom prst="rect">
            <a:avLst/>
          </a:prstGeom>
          <a:ln>
            <a:noFill/>
          </a:ln>
          <a:extLst>
            <a:ext uri="{53640926-AAD7-44D8-BBD7-CCE9431645EC}">
              <a14:shadowObscured xmlns:a14="http://schemas.microsoft.com/office/drawing/2010/main"/>
            </a:ext>
          </a:extLst>
        </p:spPr>
      </p:pic>
      <p:cxnSp>
        <p:nvCxnSpPr>
          <p:cNvPr id="29" name="Straight Connector 21"/>
          <p:cNvCxnSpPr/>
          <p:nvPr/>
        </p:nvCxnSpPr>
        <p:spPr bwMode="auto">
          <a:xfrm>
            <a:off x="-2" y="1151869"/>
            <a:ext cx="5148064" cy="0"/>
          </a:xfrm>
          <a:prstGeom prst="line">
            <a:avLst/>
          </a:prstGeom>
          <a:solidFill>
            <a:schemeClr val="accent1"/>
          </a:solidFill>
          <a:ln w="6350" cap="flat" cmpd="sng" algn="ctr">
            <a:solidFill>
              <a:srgbClr val="C00000"/>
            </a:solidFill>
            <a:prstDash val="solid"/>
            <a:miter lim="800000"/>
            <a:headEnd type="none" w="med" len="med"/>
            <a:tailEnd type="none" w="med" len="med"/>
          </a:ln>
          <a:effectLst/>
        </p:spPr>
      </p:cxnSp>
      <p:cxnSp>
        <p:nvCxnSpPr>
          <p:cNvPr id="32" name="Straight Connector 21"/>
          <p:cNvCxnSpPr/>
          <p:nvPr/>
        </p:nvCxnSpPr>
        <p:spPr bwMode="auto">
          <a:xfrm>
            <a:off x="6281936" y="1151869"/>
            <a:ext cx="2862064" cy="0"/>
          </a:xfrm>
          <a:prstGeom prst="line">
            <a:avLst/>
          </a:prstGeom>
          <a:solidFill>
            <a:schemeClr val="accent1"/>
          </a:solidFill>
          <a:ln w="6350" cap="flat" cmpd="sng" algn="ctr">
            <a:solidFill>
              <a:srgbClr val="C00000"/>
            </a:solidFill>
            <a:prstDash val="solid"/>
            <a:miter lim="800000"/>
            <a:headEnd type="none" w="med" len="med"/>
            <a:tailEnd type="none" w="med" len="med"/>
          </a:ln>
          <a:effectLst/>
        </p:spPr>
      </p:cxnSp>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23" y="124212"/>
            <a:ext cx="2485604" cy="91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a:extLst>
              <a:ext uri="{FF2B5EF4-FFF2-40B4-BE49-F238E27FC236}">
                <a16:creationId xmlns:a16="http://schemas.microsoft.com/office/drawing/2014/main" xmlns="" id="{E1D44254-D23A-400A-8064-50FBA2D10BC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63864" y1="34046" x2="63864" y2="34046"/>
                      </a14:backgroundRemoval>
                    </a14:imgEffect>
                  </a14:imgLayer>
                </a14:imgProps>
              </a:ext>
              <a:ext uri="{28A0092B-C50C-407E-A947-70E740481C1C}">
                <a14:useLocalDpi xmlns:a14="http://schemas.microsoft.com/office/drawing/2010/main" val="0"/>
              </a:ext>
            </a:extLst>
          </a:blip>
          <a:srcRect/>
          <a:stretch>
            <a:fillRect/>
          </a:stretch>
        </p:blipFill>
        <p:spPr bwMode="auto">
          <a:xfrm>
            <a:off x="7102257" y="2420888"/>
            <a:ext cx="1430183" cy="14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ctangle 33"/>
          <p:cNvSpPr/>
          <p:nvPr/>
        </p:nvSpPr>
        <p:spPr>
          <a:xfrm>
            <a:off x="0" y="6412250"/>
            <a:ext cx="9144000" cy="432048"/>
          </a:xfrm>
          <a:prstGeom prst="rect">
            <a:avLst/>
          </a:prstGeom>
          <a:solidFill>
            <a:srgbClr val="E7E7E9"/>
          </a:solidFill>
          <a:ln>
            <a:solidFill>
              <a:srgbClr val="E7E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Škarnice 12"/>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20" name="Petkotnik 13"/>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21" name="Picture 13" descr="FC-eco-logo.png"/>
          <p:cNvPicPr>
            <a:picLocks noChangeAspect="1"/>
          </p:cNvPicPr>
          <p:nvPr/>
        </p:nvPicPr>
        <p:blipFill>
          <a:blip r:embed="rId3" cstate="screen"/>
          <a:stretch>
            <a:fillRect/>
          </a:stretch>
        </p:blipFill>
        <p:spPr>
          <a:xfrm>
            <a:off x="7236296" y="193260"/>
            <a:ext cx="1800199" cy="294032"/>
          </a:xfrm>
          <a:prstGeom prst="rect">
            <a:avLst/>
          </a:prstGeom>
        </p:spPr>
      </p:pic>
      <p:sp>
        <p:nvSpPr>
          <p:cNvPr id="22" name="PoljeZBesedilom 19"/>
          <p:cNvSpPr txBox="1"/>
          <p:nvPr/>
        </p:nvSpPr>
        <p:spPr bwMode="auto">
          <a:xfrm>
            <a:off x="107504" y="44624"/>
            <a:ext cx="4536503"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r>
              <a:rPr lang="ru-RU" sz="2800" dirty="0" smtClean="0">
                <a:solidFill>
                  <a:schemeClr val="bg1"/>
                </a:solidFill>
                <a:latin typeface="Arial" panose="020B0604020202020204" pitchFamily="34" charset="0"/>
                <a:cs typeface="Arial" panose="020B0604020202020204" pitchFamily="34" charset="0"/>
              </a:rPr>
              <a:t>ИНТЕРЕСЫ В РОССИИ</a:t>
            </a:r>
            <a:endParaRPr lang="sl-SI" sz="2800" b="1" dirty="0">
              <a:solidFill>
                <a:schemeClr val="bg1"/>
              </a:solidFill>
              <a:latin typeface="Arial" panose="020B0604020202020204" pitchFamily="34" charset="0"/>
              <a:cs typeface="Arial" panose="020B0604020202020204" pitchFamily="34" charset="0"/>
            </a:endParaRPr>
          </a:p>
        </p:txBody>
      </p:sp>
      <p:sp>
        <p:nvSpPr>
          <p:cNvPr id="23" name="PoljeZBesedilom 16"/>
          <p:cNvSpPr txBox="1"/>
          <p:nvPr/>
        </p:nvSpPr>
        <p:spPr bwMode="auto">
          <a:xfrm>
            <a:off x="5076056" y="128726"/>
            <a:ext cx="1853841" cy="30777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p:txBody>
      </p:sp>
      <p:sp>
        <p:nvSpPr>
          <p:cNvPr id="29" name="TextBox 28"/>
          <p:cNvSpPr txBox="1"/>
          <p:nvPr/>
        </p:nvSpPr>
        <p:spPr>
          <a:xfrm>
            <a:off x="356908" y="4780276"/>
            <a:ext cx="8607579" cy="584775"/>
          </a:xfrm>
          <a:prstGeom prst="rect">
            <a:avLst/>
          </a:prstGeom>
          <a:noFill/>
        </p:spPr>
        <p:txBody>
          <a:bodyPr wrap="square" rtlCol="0">
            <a:spAutoFit/>
          </a:bodyPr>
          <a:lstStyle/>
          <a:p>
            <a:r>
              <a:rPr lang="ru-RU" sz="3200" b="1" dirty="0" smtClean="0">
                <a:solidFill>
                  <a:srgbClr val="C00000"/>
                </a:solidFill>
                <a:latin typeface="Arial" panose="020B0604020202020204" pitchFamily="34" charset="0"/>
                <a:cs typeface="Arial" panose="020B0604020202020204" pitchFamily="34" charset="0"/>
              </a:rPr>
              <a:t>СПАСИБО</a:t>
            </a:r>
            <a:r>
              <a:rPr lang="sl-SI" sz="3200" b="1" dirty="0" smtClean="0">
                <a:solidFill>
                  <a:srgbClr val="C00000"/>
                </a:solidFill>
                <a:latin typeface="Arial" panose="020B0604020202020204" pitchFamily="34" charset="0"/>
                <a:cs typeface="Arial" panose="020B0604020202020204" pitchFamily="34" charset="0"/>
              </a:rPr>
              <a:t> </a:t>
            </a:r>
            <a:r>
              <a:rPr lang="ru-RU" sz="3200" dirty="0" smtClean="0">
                <a:solidFill>
                  <a:srgbClr val="C00000"/>
                </a:solidFill>
                <a:latin typeface="Arial" panose="020B0604020202020204" pitchFamily="34" charset="0"/>
                <a:cs typeface="Arial" panose="020B0604020202020204" pitchFamily="34" charset="0"/>
              </a:rPr>
              <a:t>ЗА ВАШЕ ВНИМАНИЕ</a:t>
            </a:r>
            <a:endParaRPr lang="sl-SI" sz="3200" dirty="0">
              <a:solidFill>
                <a:srgbClr val="C00000"/>
              </a:solidFill>
              <a:latin typeface="Arial" panose="020B0604020202020204" pitchFamily="34" charset="0"/>
              <a:cs typeface="Arial" panose="020B0604020202020204" pitchFamily="34" charset="0"/>
            </a:endParaRPr>
          </a:p>
        </p:txBody>
      </p:sp>
      <p:pic>
        <p:nvPicPr>
          <p:cNvPr id="12" name="Picture 2" descr="https://atad.vn/wp-content/uploads/2015/09/banner-3-1.jpg">
            <a:extLst>
              <a:ext uri="{FF2B5EF4-FFF2-40B4-BE49-F238E27FC236}">
                <a16:creationId xmlns:a16="http://schemas.microsoft.com/office/drawing/2014/main" xmlns="" id="{8584FF63-73C6-47FD-86F1-C13F0E6991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258578"/>
            <a:ext cx="5626191" cy="21098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3864" y1="34046" x2="63864" y2="34046"/>
                      </a14:backgroundRemoval>
                    </a14:imgEffect>
                  </a14:imgLayer>
                </a14:imgProps>
              </a:ext>
              <a:ext uri="{28A0092B-C50C-407E-A947-70E740481C1C}">
                <a14:useLocalDpi xmlns:a14="http://schemas.microsoft.com/office/drawing/2010/main" val="0"/>
              </a:ext>
            </a:extLst>
          </a:blip>
          <a:srcRect/>
          <a:stretch>
            <a:fillRect/>
          </a:stretch>
        </p:blipFill>
        <p:spPr bwMode="auto">
          <a:xfrm>
            <a:off x="7102257" y="2420888"/>
            <a:ext cx="1430183" cy="143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3">
            <a:extLst>
              <a:ext uri="{FF2B5EF4-FFF2-40B4-BE49-F238E27FC236}">
                <a16:creationId xmlns:a16="http://schemas.microsoft.com/office/drawing/2014/main" xmlns="" id="{EC643E92-C887-46A2-81F0-E12F89BDF4F3}"/>
              </a:ext>
            </a:extLst>
          </p:cNvPr>
          <p:cNvPicPr>
            <a:picLocks noChangeAspect="1"/>
          </p:cNvPicPr>
          <p:nvPr/>
        </p:nvPicPr>
        <p:blipFill>
          <a:blip r:embed="rId7" cstate="print"/>
          <a:stretch>
            <a:fillRect/>
          </a:stretch>
        </p:blipFill>
        <p:spPr>
          <a:xfrm>
            <a:off x="0" y="1307743"/>
            <a:ext cx="342000" cy="462000"/>
          </a:xfrm>
          <a:prstGeom prst="rect">
            <a:avLst/>
          </a:prstGeom>
        </p:spPr>
      </p:pic>
      <p:sp>
        <p:nvSpPr>
          <p:cNvPr id="13" name="TextBox 27">
            <a:extLst>
              <a:ext uri="{FF2B5EF4-FFF2-40B4-BE49-F238E27FC236}">
                <a16:creationId xmlns:a16="http://schemas.microsoft.com/office/drawing/2014/main" xmlns="" id="{3AACBC8F-6C38-4636-97B9-23EC9724900E}"/>
              </a:ext>
            </a:extLst>
          </p:cNvPr>
          <p:cNvSpPr txBox="1"/>
          <p:nvPr/>
        </p:nvSpPr>
        <p:spPr>
          <a:xfrm>
            <a:off x="356908" y="1198493"/>
            <a:ext cx="7815492" cy="923330"/>
          </a:xfrm>
          <a:prstGeom prst="rect">
            <a:avLst/>
          </a:prstGeom>
          <a:noFill/>
        </p:spPr>
        <p:txBody>
          <a:bodyPr wrap="square" rtlCol="0">
            <a:spAutoFit/>
          </a:bodyPr>
          <a:lstStyle/>
          <a:p>
            <a:r>
              <a:rPr lang="ru-RU" sz="1800" dirty="0" smtClean="0">
                <a:solidFill>
                  <a:srgbClr val="95191C"/>
                </a:solidFill>
                <a:latin typeface="Arial" panose="020B0604020202020204" pitchFamily="34" charset="0"/>
                <a:cs typeface="Arial" panose="020B0604020202020204" pitchFamily="34" charset="0"/>
              </a:rPr>
              <a:t>Мы ищем аналогичные компании с хорошими знаниями и инновациями, </a:t>
            </a:r>
            <a:r>
              <a:rPr lang="ru-RU" sz="1800" dirty="0" smtClean="0">
                <a:solidFill>
                  <a:srgbClr val="95191C"/>
                </a:solidFill>
                <a:latin typeface="Arial" panose="020B0604020202020204" pitchFamily="34" charset="0"/>
                <a:cs typeface="Arial" panose="020B0604020202020204" pitchFamily="34" charset="0"/>
              </a:rPr>
              <a:t>активно присутствующие на рынке Российской Федерации.</a:t>
            </a:r>
            <a:endParaRPr lang="ru-RU" sz="1800" dirty="0" smtClean="0">
              <a:solidFill>
                <a:srgbClr val="95191C"/>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rotWithShape="1">
          <a:blip r:embed="rId3"/>
          <a:srcRect l="1832" t="34731" r="1163" b="28360"/>
          <a:stretch/>
        </p:blipFill>
        <p:spPr bwMode="auto">
          <a:xfrm>
            <a:off x="0" y="4901764"/>
            <a:ext cx="9144000" cy="1956236"/>
          </a:xfrm>
          <a:prstGeom prst="rect">
            <a:avLst/>
          </a:prstGeom>
          <a:ln>
            <a:noFill/>
          </a:ln>
          <a:extLst>
            <a:ext uri="{53640926-AAD7-44D8-BBD7-CCE9431645EC}">
              <a14:shadowObscured xmlns:a14="http://schemas.microsoft.com/office/drawing/2010/main"/>
            </a:ext>
          </a:extLst>
        </p:spPr>
      </p:pic>
      <p:pic>
        <p:nvPicPr>
          <p:cNvPr id="44" name="Picture 43"/>
          <p:cNvPicPr/>
          <p:nvPr/>
        </p:nvPicPr>
        <p:blipFill rotWithShape="1">
          <a:blip r:embed="rId4"/>
          <a:srcRect l="11516" t="8531" r="24384" b="17970"/>
          <a:stretch/>
        </p:blipFill>
        <p:spPr bwMode="auto">
          <a:xfrm>
            <a:off x="356910" y="868782"/>
            <a:ext cx="5472608" cy="3396691"/>
          </a:xfrm>
          <a:prstGeom prst="rect">
            <a:avLst/>
          </a:prstGeom>
          <a:ln>
            <a:noFill/>
          </a:ln>
          <a:extLst>
            <a:ext uri="{53640926-AAD7-44D8-BBD7-CCE9431645EC}">
              <a14:shadowObscured xmlns:a14="http://schemas.microsoft.com/office/drawing/2010/main"/>
            </a:ext>
          </a:extLst>
        </p:spPr>
      </p:pic>
      <p:sp>
        <p:nvSpPr>
          <p:cNvPr id="15" name="Škarnice 12"/>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6" name="Petkotnik 13"/>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17" name="Picture 13" descr="FC-eco-logo.png"/>
          <p:cNvPicPr>
            <a:picLocks noChangeAspect="1"/>
          </p:cNvPicPr>
          <p:nvPr/>
        </p:nvPicPr>
        <p:blipFill>
          <a:blip r:embed="rId5" cstate="screen"/>
          <a:stretch>
            <a:fillRect/>
          </a:stretch>
        </p:blipFill>
        <p:spPr>
          <a:xfrm>
            <a:off x="7236296" y="193260"/>
            <a:ext cx="1800199" cy="294032"/>
          </a:xfrm>
          <a:prstGeom prst="rect">
            <a:avLst/>
          </a:prstGeom>
        </p:spPr>
      </p:pic>
      <p:sp>
        <p:nvSpPr>
          <p:cNvPr id="19" name="PoljeZBesedilom 19"/>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2200" dirty="0">
                <a:solidFill>
                  <a:schemeClr val="bg1"/>
                </a:solidFill>
                <a:latin typeface="Arial" panose="020B0604020202020204" pitchFamily="34" charset="0"/>
                <a:cs typeface="Arial" panose="020B0604020202020204" pitchFamily="34" charset="0"/>
              </a:rPr>
              <a:t>   </a:t>
            </a:r>
            <a:r>
              <a:rPr lang="ru-RU" sz="2200" dirty="0" smtClean="0">
                <a:solidFill>
                  <a:schemeClr val="bg1"/>
                </a:solidFill>
                <a:latin typeface="Arial" panose="020B0604020202020204" pitchFamily="34" charset="0"/>
                <a:cs typeface="Arial" panose="020B0604020202020204" pitchFamily="34" charset="0"/>
              </a:rPr>
              <a:t>УСТОЙЧИВАЯ КОМПАНИЯ</a:t>
            </a:r>
            <a:endParaRPr lang="sl-SI" sz="2200" dirty="0">
              <a:solidFill>
                <a:schemeClr val="bg1"/>
              </a:solidFill>
              <a:latin typeface="Arial" panose="020B0604020202020204" pitchFamily="34" charset="0"/>
              <a:cs typeface="Arial" panose="020B0604020202020204" pitchFamily="34" charset="0"/>
            </a:endParaRPr>
          </a:p>
        </p:txBody>
      </p:sp>
      <p:sp>
        <p:nvSpPr>
          <p:cNvPr id="20" name="PoljeZBesedilom 16"/>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sp>
        <p:nvSpPr>
          <p:cNvPr id="22" name="Rectangle 2"/>
          <p:cNvSpPr>
            <a:spLocks noChangeArrowheads="1"/>
          </p:cNvSpPr>
          <p:nvPr/>
        </p:nvSpPr>
        <p:spPr bwMode="auto">
          <a:xfrm>
            <a:off x="5829518" y="228293"/>
            <a:ext cx="3064854" cy="4206240"/>
          </a:xfrm>
          <a:prstGeom prst="round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endParaRPr lang="sl-SI" sz="1400" dirty="0">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lang="sl-SI" sz="1400" dirty="0">
              <a:latin typeface="Arial" panose="020B0604020202020204" pitchFamily="34" charset="0"/>
              <a:cs typeface="Arial" panose="020B0604020202020204" pitchFamily="34" charset="0"/>
            </a:endParaRPr>
          </a:p>
          <a:p>
            <a:pPr marL="0" marR="0" lvl="0" indent="0" algn="ctr" defTabSz="914400" rtl="0" eaLnBrk="1" fontAlgn="base" latinLnBrk="0" hangingPunct="1">
              <a:spcBef>
                <a:spcPct val="0"/>
              </a:spcBef>
              <a:spcAft>
                <a:spcPct val="0"/>
              </a:spcAft>
              <a:buClrTx/>
              <a:buSzTx/>
              <a:buFontTx/>
              <a:buNone/>
              <a:tabLst/>
            </a:pPr>
            <a:endParaRPr lang="sl-SI" sz="1600" dirty="0">
              <a:latin typeface="Arial" panose="020B0604020202020204" pitchFamily="34" charset="0"/>
              <a:cs typeface="Arial" panose="020B0604020202020204" pitchFamily="34" charset="0"/>
            </a:endParaRPr>
          </a:p>
          <a:p>
            <a:pPr marL="0" marR="0" lvl="0" indent="0" algn="r" defTabSz="914400" rtl="0" eaLnBrk="1" fontAlgn="base" latinLnBrk="0" hangingPunct="1">
              <a:spcBef>
                <a:spcPct val="0"/>
              </a:spcBef>
              <a:spcAft>
                <a:spcPct val="0"/>
              </a:spcAft>
              <a:buClrTx/>
              <a:buSzTx/>
              <a:buFontTx/>
              <a:buNone/>
              <a:tabLst/>
            </a:pPr>
            <a:r>
              <a:rPr lang="ru-RU" sz="1600" dirty="0" smtClean="0">
                <a:latin typeface="Arial" panose="020B0604020202020204" pitchFamily="34" charset="0"/>
                <a:cs typeface="Arial" panose="020B0604020202020204" pitchFamily="34" charset="0"/>
              </a:rPr>
              <a:t>Торговая марка </a:t>
            </a:r>
            <a:r>
              <a:rPr lang="sl-SI" sz="1600" dirty="0" err="1" smtClean="0">
                <a:latin typeface="Arial" panose="020B0604020202020204" pitchFamily="34" charset="0"/>
                <a:cs typeface="Arial" panose="020B0604020202020204" pitchFamily="34" charset="0"/>
              </a:rPr>
              <a:t>FerroECOBlast</a:t>
            </a:r>
            <a:r>
              <a:rPr lang="sl-SI"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представляет собой</a:t>
            </a:r>
            <a:r>
              <a:rPr lang="ru-RU" sz="1600" dirty="0" smtClean="0">
                <a:latin typeface="Arial" panose="020B0604020202020204" pitchFamily="34" charset="0"/>
                <a:cs typeface="Arial" panose="020B0604020202020204" pitchFamily="34" charset="0"/>
              </a:rPr>
              <a:t> решения для самых сложных задач в области обработки поверхностей. Мы в нашей работе учитываем</a:t>
            </a:r>
          </a:p>
          <a:p>
            <a:pPr marL="0" marR="0" lvl="0" indent="0" algn="r" defTabSz="914400" rtl="0" eaLnBrk="1" fontAlgn="base" latinLnBrk="0" hangingPunct="1">
              <a:spcBef>
                <a:spcPct val="0"/>
              </a:spcBef>
              <a:spcAft>
                <a:spcPct val="0"/>
              </a:spcAft>
              <a:buClrTx/>
              <a:buSzTx/>
              <a:buFontTx/>
              <a:buNone/>
              <a:tabLst/>
            </a:pPr>
            <a:r>
              <a:rPr lang="ru-RU" sz="1600" b="1" i="1" dirty="0" smtClean="0">
                <a:latin typeface="Arial" panose="020B0604020202020204" pitchFamily="34" charset="0"/>
                <a:cs typeface="Arial" panose="020B0604020202020204" pitchFamily="34" charset="0"/>
              </a:rPr>
              <a:t>концепцию устойчивого развития – это наш основной принцип работы</a:t>
            </a:r>
            <a:r>
              <a:rPr lang="ru-RU" sz="1600" dirty="0" smtClean="0">
                <a:latin typeface="Arial" panose="020B0604020202020204" pitchFamily="34" charset="0"/>
                <a:cs typeface="Arial" panose="020B0604020202020204" pitchFamily="34" charset="0"/>
              </a:rPr>
              <a:t>.</a:t>
            </a:r>
          </a:p>
        </p:txBody>
      </p:sp>
      <p:sp>
        <p:nvSpPr>
          <p:cNvPr id="2" name="PoljeZBesedilom 1"/>
          <p:cNvSpPr txBox="1"/>
          <p:nvPr/>
        </p:nvSpPr>
        <p:spPr>
          <a:xfrm>
            <a:off x="239618" y="1363912"/>
            <a:ext cx="3672408" cy="3046988"/>
          </a:xfrm>
          <a:prstGeom prst="rect">
            <a:avLst/>
          </a:prstGeom>
          <a:solidFill>
            <a:schemeClr val="bg2">
              <a:lumMod val="90000"/>
            </a:schemeClr>
          </a:solidFill>
        </p:spPr>
        <p:txBody>
          <a:bodyPr wrap="square" rtlCol="0">
            <a:spAutoFit/>
          </a:bodyPr>
          <a:lstStyle/>
          <a:p>
            <a:r>
              <a:rPr lang="ru-RU" dirty="0"/>
              <a:t>лидирующая компания по разработке решений и производственного оборудования в области технологий для обработки </a:t>
            </a:r>
            <a:r>
              <a:rPr lang="ru-RU" dirty="0" smtClean="0"/>
              <a:t>поверхностей</a:t>
            </a:r>
          </a:p>
          <a:p>
            <a:endParaRPr lang="ru-RU" dirty="0"/>
          </a:p>
          <a:p>
            <a:endParaRPr lang="sl-SI" dirty="0"/>
          </a:p>
        </p:txBody>
      </p:sp>
      <p:sp>
        <p:nvSpPr>
          <p:cNvPr id="3" name="PoljeZBesedilom 2"/>
          <p:cNvSpPr txBox="1"/>
          <p:nvPr/>
        </p:nvSpPr>
        <p:spPr>
          <a:xfrm>
            <a:off x="3995936" y="1373919"/>
            <a:ext cx="2007040" cy="2893100"/>
          </a:xfrm>
          <a:prstGeom prst="rect">
            <a:avLst/>
          </a:prstGeom>
          <a:solidFill>
            <a:schemeClr val="bg1"/>
          </a:solidFill>
        </p:spPr>
        <p:txBody>
          <a:bodyPr wrap="square" rtlCol="0">
            <a:spAutoFit/>
          </a:bodyPr>
          <a:lstStyle/>
          <a:p>
            <a:r>
              <a:rPr lang="ru-RU" sz="1400" dirty="0"/>
              <a:t>- </a:t>
            </a:r>
            <a:r>
              <a:rPr lang="ru-RU" sz="1400" dirty="0" smtClean="0"/>
              <a:t>Благодаря нашим постоянным исследованиям </a:t>
            </a:r>
            <a:r>
              <a:rPr lang="ru-RU" sz="1400" dirty="0"/>
              <a:t>и </a:t>
            </a:r>
            <a:r>
              <a:rPr lang="ru-RU" sz="1400" dirty="0" smtClean="0"/>
              <a:t>разработкам, мы </a:t>
            </a:r>
            <a:r>
              <a:rPr lang="ru-RU" sz="1400" dirty="0"/>
              <a:t>задаем темп развития </a:t>
            </a:r>
            <a:r>
              <a:rPr lang="ru-RU" sz="1400" dirty="0" smtClean="0"/>
              <a:t>отрасли обработки </a:t>
            </a:r>
            <a:r>
              <a:rPr lang="ru-RU" sz="1400" dirty="0"/>
              <a:t>поверхностей</a:t>
            </a:r>
          </a:p>
          <a:p>
            <a:r>
              <a:rPr lang="ru-RU" sz="1400" dirty="0"/>
              <a:t>- Мы решаем проблемы</a:t>
            </a:r>
          </a:p>
          <a:p>
            <a:r>
              <a:rPr lang="ru-RU" sz="1400" dirty="0"/>
              <a:t>- Мы стремимся к самому высокому удовольствию клиентов</a:t>
            </a:r>
            <a:endParaRPr lang="sl-SI" sz="1400" dirty="0"/>
          </a:p>
        </p:txBody>
      </p:sp>
    </p:spTree>
    <p:extLst>
      <p:ext uri="{BB962C8B-B14F-4D97-AF65-F5344CB8AC3E}">
        <p14:creationId xmlns:p14="http://schemas.microsoft.com/office/powerpoint/2010/main" val="217719589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01008"/>
            <a:ext cx="9144000" cy="2906834"/>
          </a:xfrm>
          <a:prstGeom prst="rect">
            <a:avLst/>
          </a:prstGeom>
        </p:spPr>
      </p:pic>
      <p:pic>
        <p:nvPicPr>
          <p:cNvPr id="9" name="Slika 8"/>
          <p:cNvPicPr>
            <a:picLocks noChangeAspect="1"/>
          </p:cNvPicPr>
          <p:nvPr/>
        </p:nvPicPr>
        <p:blipFill>
          <a:blip r:embed="rId4"/>
          <a:stretch>
            <a:fillRect/>
          </a:stretch>
        </p:blipFill>
        <p:spPr>
          <a:xfrm>
            <a:off x="179512" y="1074150"/>
            <a:ext cx="3424920" cy="1973395"/>
          </a:xfrm>
          <a:prstGeom prst="rect">
            <a:avLst/>
          </a:prstGeom>
        </p:spPr>
      </p:pic>
      <p:pic>
        <p:nvPicPr>
          <p:cNvPr id="10" name="Slika 9" descr="E:\FČ Montažna dvorana 06.11.2015\DSC0231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5849" y="1074149"/>
            <a:ext cx="2322615" cy="1961865"/>
          </a:xfrm>
          <a:prstGeom prst="rect">
            <a:avLst/>
          </a:prstGeom>
          <a:noFill/>
          <a:ln>
            <a:noFill/>
          </a:ln>
        </p:spPr>
      </p:pic>
      <p:pic>
        <p:nvPicPr>
          <p:cNvPr id="12" name="Slika 11" descr="Research and development.jpg"/>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40000" contrast="-20000"/>
                    </a14:imgEffect>
                  </a14:imgLayer>
                </a14:imgProps>
              </a:ext>
            </a:extLst>
          </a:blip>
          <a:stretch>
            <a:fillRect/>
          </a:stretch>
        </p:blipFill>
        <p:spPr>
          <a:xfrm>
            <a:off x="3707904" y="1086690"/>
            <a:ext cx="2614473" cy="1960855"/>
          </a:xfrm>
          <a:prstGeom prst="rect">
            <a:avLst/>
          </a:prstGeom>
          <a:ln w="3175">
            <a:noFill/>
          </a:ln>
          <a:effectLst/>
        </p:spPr>
      </p:pic>
      <p:sp>
        <p:nvSpPr>
          <p:cNvPr id="18" name="Škarnice 12">
            <a:extLst>
              <a:ext uri="{FF2B5EF4-FFF2-40B4-BE49-F238E27FC236}">
                <a16:creationId xmlns:a16="http://schemas.microsoft.com/office/drawing/2014/main" xmlns="" id="{1BCE1F5B-A962-4E5F-998D-AB14371660B2}"/>
              </a:ext>
            </a:extLst>
          </p:cNvPr>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9" name="Petkotnik 13">
            <a:extLst>
              <a:ext uri="{FF2B5EF4-FFF2-40B4-BE49-F238E27FC236}">
                <a16:creationId xmlns:a16="http://schemas.microsoft.com/office/drawing/2014/main" xmlns="" id="{75555051-8AA7-493A-B04F-82149FE38320}"/>
              </a:ext>
            </a:extLst>
          </p:cNvPr>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20" name="Picture 13" descr="FC-eco-logo.png">
            <a:extLst>
              <a:ext uri="{FF2B5EF4-FFF2-40B4-BE49-F238E27FC236}">
                <a16:creationId xmlns:a16="http://schemas.microsoft.com/office/drawing/2014/main" xmlns="" id="{7E120C1B-29F8-4711-8258-6E6A1B5B1E84}"/>
              </a:ext>
            </a:extLst>
          </p:cNvPr>
          <p:cNvPicPr>
            <a:picLocks noChangeAspect="1"/>
          </p:cNvPicPr>
          <p:nvPr/>
        </p:nvPicPr>
        <p:blipFill>
          <a:blip r:embed="rId8" cstate="screen"/>
          <a:stretch>
            <a:fillRect/>
          </a:stretch>
        </p:blipFill>
        <p:spPr>
          <a:xfrm>
            <a:off x="7236296" y="193260"/>
            <a:ext cx="1800199" cy="294032"/>
          </a:xfrm>
          <a:prstGeom prst="rect">
            <a:avLst/>
          </a:prstGeom>
        </p:spPr>
      </p:pic>
      <p:sp>
        <p:nvSpPr>
          <p:cNvPr id="21" name="PoljeZBesedilom 19">
            <a:extLst>
              <a:ext uri="{FF2B5EF4-FFF2-40B4-BE49-F238E27FC236}">
                <a16:creationId xmlns:a16="http://schemas.microsoft.com/office/drawing/2014/main" xmlns="" id="{12C03AD4-BD1E-4EEF-9C55-622BC4BF01B7}"/>
              </a:ext>
            </a:extLst>
          </p:cNvPr>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2200" dirty="0">
                <a:solidFill>
                  <a:schemeClr val="bg1"/>
                </a:solidFill>
                <a:latin typeface="Arial" panose="020B0604020202020204" pitchFamily="34" charset="0"/>
                <a:cs typeface="Arial" panose="020B0604020202020204" pitchFamily="34" charset="0"/>
              </a:rPr>
              <a:t>   </a:t>
            </a:r>
            <a:r>
              <a:rPr lang="ru-RU" sz="2200" dirty="0" smtClean="0">
                <a:solidFill>
                  <a:schemeClr val="bg1"/>
                </a:solidFill>
                <a:latin typeface="Arial" panose="020B0604020202020204" pitchFamily="34" charset="0"/>
                <a:cs typeface="Arial" panose="020B0604020202020204" pitchFamily="34" charset="0"/>
              </a:rPr>
              <a:t>ВЫГОДЫ ДЛЯ КЛИЕНТА</a:t>
            </a:r>
            <a:endParaRPr lang="sl-SI" sz="2200" dirty="0">
              <a:solidFill>
                <a:schemeClr val="bg1"/>
              </a:solidFill>
              <a:latin typeface="Arial" panose="020B0604020202020204" pitchFamily="34" charset="0"/>
              <a:cs typeface="Arial" panose="020B0604020202020204" pitchFamily="34" charset="0"/>
            </a:endParaRPr>
          </a:p>
        </p:txBody>
      </p:sp>
      <p:sp>
        <p:nvSpPr>
          <p:cNvPr id="22" name="PoljeZBesedilom 16">
            <a:extLst>
              <a:ext uri="{FF2B5EF4-FFF2-40B4-BE49-F238E27FC236}">
                <a16:creationId xmlns:a16="http://schemas.microsoft.com/office/drawing/2014/main" xmlns="" id="{8EA01771-FD77-47FB-9025-DC283CF4A494}"/>
              </a:ext>
            </a:extLst>
          </p:cNvPr>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sp>
        <p:nvSpPr>
          <p:cNvPr id="2" name="PoljeZBesedilom 1"/>
          <p:cNvSpPr txBox="1"/>
          <p:nvPr/>
        </p:nvSpPr>
        <p:spPr>
          <a:xfrm>
            <a:off x="5015140" y="3933056"/>
            <a:ext cx="3816424" cy="1569660"/>
          </a:xfrm>
          <a:prstGeom prst="rect">
            <a:avLst/>
          </a:prstGeom>
          <a:solidFill>
            <a:schemeClr val="bg1"/>
          </a:solidFill>
        </p:spPr>
        <p:txBody>
          <a:bodyPr wrap="square" rtlCol="0">
            <a:spAutoFit/>
          </a:bodyPr>
          <a:lstStyle/>
          <a:p>
            <a:r>
              <a:rPr lang="ru-RU" sz="1400" b="1" i="1" dirty="0">
                <a:solidFill>
                  <a:srgbClr val="FF0000"/>
                </a:solidFill>
              </a:rPr>
              <a:t>Мы предоставляем полноценное решение, инжиниринг от идеи, испытаний, исследований, развития приложений, </a:t>
            </a:r>
            <a:r>
              <a:rPr lang="ru-RU" sz="1400" b="1" i="1" dirty="0" smtClean="0">
                <a:solidFill>
                  <a:srgbClr val="FF0000"/>
                </a:solidFill>
              </a:rPr>
              <a:t>производства, </a:t>
            </a:r>
            <a:r>
              <a:rPr lang="ru-RU" sz="1400" b="1" i="1" dirty="0">
                <a:solidFill>
                  <a:srgbClr val="FF0000"/>
                </a:solidFill>
              </a:rPr>
              <a:t>до сборки, обучения и послепродажной </a:t>
            </a:r>
            <a:r>
              <a:rPr lang="ru-RU" sz="1400" b="1" i="1" dirty="0" smtClean="0">
                <a:solidFill>
                  <a:srgbClr val="FF0000"/>
                </a:solidFill>
              </a:rPr>
              <a:t>деятельности</a:t>
            </a:r>
          </a:p>
          <a:p>
            <a:endParaRPr lang="sl-SI" sz="1200" b="1" i="1" dirty="0">
              <a:solidFill>
                <a:srgbClr val="FF0000"/>
              </a:solidFill>
            </a:endParaRPr>
          </a:p>
        </p:txBody>
      </p:sp>
      <p:sp>
        <p:nvSpPr>
          <p:cNvPr id="3" name="Pravokotnik 2"/>
          <p:cNvSpPr/>
          <p:nvPr/>
        </p:nvSpPr>
        <p:spPr>
          <a:xfrm>
            <a:off x="1547664" y="3933056"/>
            <a:ext cx="3155040" cy="1723549"/>
          </a:xfrm>
          <a:prstGeom prst="rect">
            <a:avLst/>
          </a:prstGeom>
          <a:solidFill>
            <a:schemeClr val="bg1"/>
          </a:solidFill>
        </p:spPr>
        <p:txBody>
          <a:bodyPr wrap="square">
            <a:spAutoFit/>
          </a:bodyPr>
          <a:lstStyle/>
          <a:p>
            <a:r>
              <a:rPr lang="sl-SI" b="1" dirty="0" err="1">
                <a:solidFill>
                  <a:schemeClr val="bg2">
                    <a:lumMod val="75000"/>
                  </a:schemeClr>
                </a:solidFill>
              </a:rPr>
              <a:t>шагов</a:t>
            </a:r>
            <a:r>
              <a:rPr lang="sl-SI" b="1" dirty="0">
                <a:solidFill>
                  <a:schemeClr val="bg2">
                    <a:lumMod val="75000"/>
                  </a:schemeClr>
                </a:solidFill>
              </a:rPr>
              <a:t> к</a:t>
            </a:r>
          </a:p>
          <a:p>
            <a:r>
              <a:rPr lang="sl-SI" b="1" dirty="0">
                <a:solidFill>
                  <a:schemeClr val="bg2">
                    <a:lumMod val="75000"/>
                  </a:schemeClr>
                </a:solidFill>
              </a:rPr>
              <a:t>ПОЛНОЦЕННОМУ</a:t>
            </a:r>
          </a:p>
          <a:p>
            <a:r>
              <a:rPr lang="sl-SI" b="1" dirty="0" smtClean="0">
                <a:solidFill>
                  <a:schemeClr val="bg2">
                    <a:lumMod val="75000"/>
                  </a:schemeClr>
                </a:solidFill>
              </a:rPr>
              <a:t>РЕШЕНИЮ</a:t>
            </a:r>
            <a:endParaRPr lang="ru-RU" b="1" dirty="0" smtClean="0">
              <a:solidFill>
                <a:schemeClr val="bg2">
                  <a:lumMod val="75000"/>
                </a:schemeClr>
              </a:solidFill>
            </a:endParaRPr>
          </a:p>
          <a:p>
            <a:endParaRPr lang="ru-RU" dirty="0" smtClean="0"/>
          </a:p>
          <a:p>
            <a:endParaRPr lang="sl-SI" sz="1000" dirty="0"/>
          </a:p>
        </p:txBody>
      </p:sp>
      <p:sp>
        <p:nvSpPr>
          <p:cNvPr id="4" name="PoljeZBesedilom 3"/>
          <p:cNvSpPr txBox="1"/>
          <p:nvPr/>
        </p:nvSpPr>
        <p:spPr>
          <a:xfrm>
            <a:off x="1333682" y="6061261"/>
            <a:ext cx="7810317" cy="461665"/>
          </a:xfrm>
          <a:prstGeom prst="rect">
            <a:avLst/>
          </a:prstGeom>
          <a:noFill/>
        </p:spPr>
        <p:txBody>
          <a:bodyPr wrap="square" rtlCol="0">
            <a:spAutoFit/>
          </a:bodyPr>
          <a:lstStyle/>
          <a:p>
            <a:r>
              <a:rPr lang="ru-RU" sz="1200" dirty="0" smtClean="0">
                <a:solidFill>
                  <a:srgbClr val="FF0000"/>
                </a:solidFill>
              </a:rPr>
              <a:t>Идея и испытания </a:t>
            </a:r>
            <a:r>
              <a:rPr lang="ru-RU" sz="1200" dirty="0">
                <a:solidFill>
                  <a:srgbClr val="FF0000"/>
                </a:solidFill>
              </a:rPr>
              <a:t>–</a:t>
            </a:r>
            <a:r>
              <a:rPr lang="ru-RU" sz="1200" dirty="0" smtClean="0">
                <a:solidFill>
                  <a:srgbClr val="FF0000"/>
                </a:solidFill>
              </a:rPr>
              <a:t> исследования и разработка – производство	         – установка и       – послепродажная</a:t>
            </a:r>
          </a:p>
          <a:p>
            <a:r>
              <a:rPr lang="ru-RU" sz="1200" dirty="0">
                <a:solidFill>
                  <a:srgbClr val="FF0000"/>
                </a:solidFill>
              </a:rPr>
              <a:t>	</a:t>
            </a:r>
            <a:r>
              <a:rPr lang="ru-RU" sz="1200" dirty="0" smtClean="0">
                <a:solidFill>
                  <a:srgbClr val="FF0000"/>
                </a:solidFill>
              </a:rPr>
              <a:t>		                   и сборка	            обучение              деятельность</a:t>
            </a:r>
            <a:endParaRPr lang="sl-SI" sz="1200" dirty="0">
              <a:solidFill>
                <a:srgbClr val="FF0000"/>
              </a:solidFill>
            </a:endParaRPr>
          </a:p>
        </p:txBody>
      </p:sp>
    </p:spTree>
    <p:extLst>
      <p:ext uri="{BB962C8B-B14F-4D97-AF65-F5344CB8AC3E}">
        <p14:creationId xmlns:p14="http://schemas.microsoft.com/office/powerpoint/2010/main" val="304418474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Slika 21" descr="HANDO.PNG"/>
          <p:cNvPicPr>
            <a:picLocks noChangeAspect="1"/>
          </p:cNvPicPr>
          <p:nvPr/>
        </p:nvPicPr>
        <p:blipFill rotWithShape="1">
          <a:blip r:embed="rId3" cstate="print"/>
          <a:srcRect r="1202"/>
          <a:stretch/>
        </p:blipFill>
        <p:spPr>
          <a:xfrm>
            <a:off x="4556720" y="1065560"/>
            <a:ext cx="4355976" cy="5073156"/>
          </a:xfrm>
          <a:prstGeom prst="rect">
            <a:avLst/>
          </a:prstGeom>
        </p:spPr>
      </p:pic>
      <p:pic>
        <p:nvPicPr>
          <p:cNvPr id="58" name="Picture 57"/>
          <p:cNvPicPr>
            <a:picLocks noChangeAspect="1"/>
          </p:cNvPicPr>
          <p:nvPr/>
        </p:nvPicPr>
        <p:blipFill>
          <a:blip r:embed="rId4" cstate="print">
            <a:lum bright="-3000" contrast="16000"/>
          </a:blip>
          <a:stretch>
            <a:fillRect/>
          </a:stretch>
        </p:blipFill>
        <p:spPr>
          <a:xfrm>
            <a:off x="325484" y="1231321"/>
            <a:ext cx="2503827" cy="719870"/>
          </a:xfrm>
          <a:prstGeom prst="rect">
            <a:avLst/>
          </a:prstGeom>
        </p:spPr>
      </p:pic>
      <p:pic>
        <p:nvPicPr>
          <p:cNvPr id="59" name="Picture 58"/>
          <p:cNvPicPr>
            <a:picLocks noChangeAspect="1"/>
          </p:cNvPicPr>
          <p:nvPr/>
        </p:nvPicPr>
        <p:blipFill>
          <a:blip r:embed="rId5" cstate="print">
            <a:lum bright="-3000" contrast="16000"/>
          </a:blip>
          <a:stretch>
            <a:fillRect/>
          </a:stretch>
        </p:blipFill>
        <p:spPr>
          <a:xfrm>
            <a:off x="323528" y="3658871"/>
            <a:ext cx="2520065" cy="689761"/>
          </a:xfrm>
          <a:prstGeom prst="rect">
            <a:avLst/>
          </a:prstGeom>
        </p:spPr>
      </p:pic>
      <p:pic>
        <p:nvPicPr>
          <p:cNvPr id="60" name="Picture 59"/>
          <p:cNvPicPr>
            <a:picLocks noChangeAspect="1"/>
          </p:cNvPicPr>
          <p:nvPr/>
        </p:nvPicPr>
        <p:blipFill>
          <a:blip r:embed="rId6" cstate="print">
            <a:lum bright="-3000" contrast="16000"/>
          </a:blip>
          <a:stretch>
            <a:fillRect/>
          </a:stretch>
        </p:blipFill>
        <p:spPr>
          <a:xfrm>
            <a:off x="323528" y="2041322"/>
            <a:ext cx="1799117" cy="725519"/>
          </a:xfrm>
          <a:prstGeom prst="rect">
            <a:avLst/>
          </a:prstGeom>
        </p:spPr>
      </p:pic>
      <p:pic>
        <p:nvPicPr>
          <p:cNvPr id="61" name="Picture 60"/>
          <p:cNvPicPr>
            <a:picLocks noChangeAspect="1"/>
          </p:cNvPicPr>
          <p:nvPr/>
        </p:nvPicPr>
        <p:blipFill>
          <a:blip r:embed="rId7" cstate="print">
            <a:lum bright="-3000" contrast="16000"/>
          </a:blip>
          <a:stretch>
            <a:fillRect/>
          </a:stretch>
        </p:blipFill>
        <p:spPr>
          <a:xfrm>
            <a:off x="323528" y="4449896"/>
            <a:ext cx="3900661" cy="725519"/>
          </a:xfrm>
          <a:prstGeom prst="rect">
            <a:avLst/>
          </a:prstGeom>
        </p:spPr>
      </p:pic>
      <p:pic>
        <p:nvPicPr>
          <p:cNvPr id="62" name="Picture 61"/>
          <p:cNvPicPr>
            <a:picLocks noChangeAspect="1"/>
          </p:cNvPicPr>
          <p:nvPr/>
        </p:nvPicPr>
        <p:blipFill>
          <a:blip r:embed="rId8" cstate="print">
            <a:lum bright="-3000" contrast="16000"/>
          </a:blip>
          <a:stretch>
            <a:fillRect/>
          </a:stretch>
        </p:blipFill>
        <p:spPr>
          <a:xfrm>
            <a:off x="323528" y="2862944"/>
            <a:ext cx="2025317" cy="699824"/>
          </a:xfrm>
          <a:prstGeom prst="rect">
            <a:avLst/>
          </a:prstGeom>
        </p:spPr>
      </p:pic>
      <p:pic>
        <p:nvPicPr>
          <p:cNvPr id="63" name="Picture 62"/>
          <p:cNvPicPr>
            <a:picLocks noChangeAspect="1"/>
          </p:cNvPicPr>
          <p:nvPr/>
        </p:nvPicPr>
        <p:blipFill>
          <a:blip r:embed="rId9" cstate="print">
            <a:lum bright="-3000" contrast="16000"/>
          </a:blip>
          <a:stretch>
            <a:fillRect/>
          </a:stretch>
        </p:blipFill>
        <p:spPr>
          <a:xfrm>
            <a:off x="319436" y="5270448"/>
            <a:ext cx="4053753" cy="717507"/>
          </a:xfrm>
          <a:prstGeom prst="rect">
            <a:avLst/>
          </a:prstGeom>
        </p:spPr>
      </p:pic>
      <p:cxnSp>
        <p:nvCxnSpPr>
          <p:cNvPr id="72" name="Straight Connector 21"/>
          <p:cNvCxnSpPr/>
          <p:nvPr/>
        </p:nvCxnSpPr>
        <p:spPr bwMode="auto">
          <a:xfrm>
            <a:off x="0" y="6597352"/>
            <a:ext cx="9144000" cy="0"/>
          </a:xfrm>
          <a:prstGeom prst="line">
            <a:avLst/>
          </a:prstGeom>
          <a:solidFill>
            <a:schemeClr val="accent1"/>
          </a:solidFill>
          <a:ln w="6350" cap="flat" cmpd="sng" algn="ctr">
            <a:solidFill>
              <a:srgbClr val="C00000"/>
            </a:solidFill>
            <a:prstDash val="solid"/>
            <a:miter lim="800000"/>
            <a:headEnd type="none" w="med" len="med"/>
            <a:tailEnd type="none" w="med" len="med"/>
          </a:ln>
          <a:effectLst/>
        </p:spPr>
      </p:cxnSp>
      <p:sp>
        <p:nvSpPr>
          <p:cNvPr id="74" name="Škarnice 12"/>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75" name="Petkotnik 13"/>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76" name="Picture 13" descr="FC-eco-logo.png"/>
          <p:cNvPicPr>
            <a:picLocks noChangeAspect="1"/>
          </p:cNvPicPr>
          <p:nvPr/>
        </p:nvPicPr>
        <p:blipFill>
          <a:blip r:embed="rId10" cstate="screen"/>
          <a:stretch>
            <a:fillRect/>
          </a:stretch>
        </p:blipFill>
        <p:spPr>
          <a:xfrm>
            <a:off x="7236296" y="193260"/>
            <a:ext cx="1800199" cy="294032"/>
          </a:xfrm>
          <a:prstGeom prst="rect">
            <a:avLst/>
          </a:prstGeom>
        </p:spPr>
      </p:pic>
      <p:sp>
        <p:nvSpPr>
          <p:cNvPr id="77" name="PoljeZBesedilom 19"/>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2200" dirty="0">
                <a:solidFill>
                  <a:schemeClr val="bg1"/>
                </a:solidFill>
                <a:latin typeface="Arial" panose="020B0604020202020204" pitchFamily="34" charset="0"/>
                <a:cs typeface="Arial" panose="020B0604020202020204" pitchFamily="34" charset="0"/>
              </a:rPr>
              <a:t>   </a:t>
            </a:r>
            <a:r>
              <a:rPr lang="ru-RU" sz="2200" dirty="0" smtClean="0">
                <a:solidFill>
                  <a:schemeClr val="bg1"/>
                </a:solidFill>
                <a:latin typeface="Arial" panose="020B0604020202020204" pitchFamily="34" charset="0"/>
                <a:cs typeface="Arial" panose="020B0604020202020204" pitchFamily="34" charset="0"/>
              </a:rPr>
              <a:t>ОБЛАСТИ ПРИМЕНЕНИЯ</a:t>
            </a:r>
            <a:endParaRPr lang="sl-SI" sz="2200" dirty="0">
              <a:solidFill>
                <a:schemeClr val="bg1"/>
              </a:solidFill>
              <a:latin typeface="Arial" panose="020B0604020202020204" pitchFamily="34" charset="0"/>
              <a:cs typeface="Arial" panose="020B0604020202020204" pitchFamily="34" charset="0"/>
            </a:endParaRPr>
          </a:p>
        </p:txBody>
      </p:sp>
      <p:sp>
        <p:nvSpPr>
          <p:cNvPr id="78" name="PoljeZBesedilom 16"/>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sp>
        <p:nvSpPr>
          <p:cNvPr id="2" name="Pravokotnik 1"/>
          <p:cNvSpPr/>
          <p:nvPr/>
        </p:nvSpPr>
        <p:spPr>
          <a:xfrm>
            <a:off x="76200" y="875737"/>
            <a:ext cx="4896036" cy="5262979"/>
          </a:xfrm>
          <a:prstGeom prst="rect">
            <a:avLst/>
          </a:prstGeom>
          <a:solidFill>
            <a:schemeClr val="bg1"/>
          </a:solidFill>
        </p:spPr>
        <p:txBody>
          <a:bodyPr wrap="square">
            <a:spAutoFit/>
          </a:bodyPr>
          <a:lstStyle/>
          <a:p>
            <a:r>
              <a:rPr lang="sl-SI" b="1" dirty="0">
                <a:solidFill>
                  <a:srgbClr val="00B050"/>
                </a:solidFill>
              </a:rPr>
              <a:t>- </a:t>
            </a:r>
            <a:r>
              <a:rPr lang="sl-SI" b="1" dirty="0" err="1">
                <a:solidFill>
                  <a:srgbClr val="00B050"/>
                </a:solidFill>
              </a:rPr>
              <a:t>металлообрабатывающая</a:t>
            </a:r>
            <a:r>
              <a:rPr lang="sl-SI" b="1" dirty="0">
                <a:solidFill>
                  <a:srgbClr val="00B050"/>
                </a:solidFill>
              </a:rPr>
              <a:t> </a:t>
            </a:r>
            <a:r>
              <a:rPr lang="sl-SI" b="1" dirty="0" err="1">
                <a:solidFill>
                  <a:srgbClr val="00B050"/>
                </a:solidFill>
              </a:rPr>
              <a:t>промышленность</a:t>
            </a:r>
            <a:endParaRPr lang="sl-SI" b="1" dirty="0">
              <a:solidFill>
                <a:srgbClr val="00B050"/>
              </a:solidFill>
            </a:endParaRPr>
          </a:p>
          <a:p>
            <a:endParaRPr lang="sl-SI" b="1" dirty="0">
              <a:solidFill>
                <a:srgbClr val="00B050"/>
              </a:solidFill>
            </a:endParaRPr>
          </a:p>
          <a:p>
            <a:r>
              <a:rPr lang="sl-SI" b="1" dirty="0">
                <a:solidFill>
                  <a:srgbClr val="00B050"/>
                </a:solidFill>
              </a:rPr>
              <a:t>- </a:t>
            </a:r>
            <a:r>
              <a:rPr lang="sl-SI" b="1" dirty="0" smtClean="0">
                <a:solidFill>
                  <a:srgbClr val="00B050"/>
                </a:solidFill>
              </a:rPr>
              <a:t>а</a:t>
            </a:r>
            <a:r>
              <a:rPr lang="ru-RU" b="1" dirty="0" smtClean="0">
                <a:solidFill>
                  <a:srgbClr val="00B050"/>
                </a:solidFill>
              </a:rPr>
              <a:t>в</a:t>
            </a:r>
            <a:r>
              <a:rPr lang="sl-SI" b="1" dirty="0" err="1" smtClean="0">
                <a:solidFill>
                  <a:srgbClr val="00B050"/>
                </a:solidFill>
              </a:rPr>
              <a:t>иационный</a:t>
            </a:r>
            <a:r>
              <a:rPr lang="sl-SI" b="1" dirty="0" smtClean="0">
                <a:solidFill>
                  <a:srgbClr val="00B050"/>
                </a:solidFill>
              </a:rPr>
              <a:t> </a:t>
            </a:r>
            <a:r>
              <a:rPr lang="sl-SI" b="1" dirty="0" err="1">
                <a:solidFill>
                  <a:srgbClr val="00B050"/>
                </a:solidFill>
              </a:rPr>
              <a:t>сектор</a:t>
            </a:r>
            <a:endParaRPr lang="sl-SI" b="1" dirty="0">
              <a:solidFill>
                <a:srgbClr val="00B050"/>
              </a:solidFill>
            </a:endParaRPr>
          </a:p>
          <a:p>
            <a:endParaRPr lang="sl-SI" b="1" dirty="0">
              <a:solidFill>
                <a:srgbClr val="00B050"/>
              </a:solidFill>
            </a:endParaRPr>
          </a:p>
          <a:p>
            <a:r>
              <a:rPr lang="sl-SI" b="1" dirty="0">
                <a:solidFill>
                  <a:srgbClr val="00B050"/>
                </a:solidFill>
              </a:rPr>
              <a:t>- </a:t>
            </a:r>
            <a:r>
              <a:rPr lang="sl-SI" b="1" dirty="0" err="1">
                <a:solidFill>
                  <a:srgbClr val="00B050"/>
                </a:solidFill>
              </a:rPr>
              <a:t>автомобильная</a:t>
            </a:r>
            <a:r>
              <a:rPr lang="sl-SI" b="1" dirty="0">
                <a:solidFill>
                  <a:srgbClr val="00B050"/>
                </a:solidFill>
              </a:rPr>
              <a:t> </a:t>
            </a:r>
            <a:r>
              <a:rPr lang="sl-SI" b="1" dirty="0" err="1">
                <a:solidFill>
                  <a:srgbClr val="00B050"/>
                </a:solidFill>
              </a:rPr>
              <a:t>промышленность</a:t>
            </a:r>
            <a:endParaRPr lang="sl-SI" b="1" dirty="0">
              <a:solidFill>
                <a:srgbClr val="00B050"/>
              </a:solidFill>
            </a:endParaRPr>
          </a:p>
          <a:p>
            <a:endParaRPr lang="sl-SI" b="1" dirty="0">
              <a:solidFill>
                <a:srgbClr val="00B050"/>
              </a:solidFill>
            </a:endParaRPr>
          </a:p>
          <a:p>
            <a:r>
              <a:rPr lang="sl-SI" b="1" dirty="0">
                <a:solidFill>
                  <a:srgbClr val="00B050"/>
                </a:solidFill>
              </a:rPr>
              <a:t>- </a:t>
            </a:r>
            <a:r>
              <a:rPr lang="sl-SI" b="1" dirty="0" err="1">
                <a:solidFill>
                  <a:srgbClr val="00B050"/>
                </a:solidFill>
              </a:rPr>
              <a:t>энергетика</a:t>
            </a:r>
            <a:endParaRPr lang="sl-SI" b="1" dirty="0">
              <a:solidFill>
                <a:srgbClr val="00B050"/>
              </a:solidFill>
            </a:endParaRPr>
          </a:p>
          <a:p>
            <a:endParaRPr lang="sl-SI" b="1" dirty="0">
              <a:solidFill>
                <a:srgbClr val="00B050"/>
              </a:solidFill>
            </a:endParaRPr>
          </a:p>
          <a:p>
            <a:r>
              <a:rPr lang="sl-SI" b="1" dirty="0">
                <a:solidFill>
                  <a:srgbClr val="00B050"/>
                </a:solidFill>
              </a:rPr>
              <a:t>- </a:t>
            </a:r>
            <a:r>
              <a:rPr lang="sl-SI" b="1" dirty="0" err="1">
                <a:solidFill>
                  <a:srgbClr val="00B050"/>
                </a:solidFill>
              </a:rPr>
              <a:t>эмалировка</a:t>
            </a:r>
            <a:r>
              <a:rPr lang="sl-SI" b="1" dirty="0">
                <a:solidFill>
                  <a:srgbClr val="00B050"/>
                </a:solidFill>
              </a:rPr>
              <a:t> и </a:t>
            </a:r>
            <a:r>
              <a:rPr lang="sl-SI" b="1" dirty="0" err="1">
                <a:solidFill>
                  <a:srgbClr val="00B050"/>
                </a:solidFill>
              </a:rPr>
              <a:t>покрытия</a:t>
            </a:r>
            <a:endParaRPr lang="sl-SI" b="1" dirty="0">
              <a:solidFill>
                <a:srgbClr val="00B050"/>
              </a:solidFill>
            </a:endParaRPr>
          </a:p>
          <a:p>
            <a:endParaRPr lang="sl-SI" b="1" dirty="0">
              <a:solidFill>
                <a:srgbClr val="00B050"/>
              </a:solidFill>
            </a:endParaRPr>
          </a:p>
          <a:p>
            <a:r>
              <a:rPr lang="sl-SI" b="1" dirty="0">
                <a:solidFill>
                  <a:srgbClr val="00B050"/>
                </a:solidFill>
              </a:rPr>
              <a:t>- </a:t>
            </a:r>
            <a:r>
              <a:rPr lang="sl-SI" b="1" dirty="0" err="1">
                <a:solidFill>
                  <a:srgbClr val="00B050"/>
                </a:solidFill>
              </a:rPr>
              <a:t>другие</a:t>
            </a:r>
            <a:r>
              <a:rPr lang="sl-SI" b="1" dirty="0">
                <a:solidFill>
                  <a:srgbClr val="00B050"/>
                </a:solidFill>
              </a:rPr>
              <a:t> </a:t>
            </a:r>
            <a:r>
              <a:rPr lang="sl-SI" b="1" dirty="0" err="1">
                <a:solidFill>
                  <a:srgbClr val="00B050"/>
                </a:solidFill>
              </a:rPr>
              <a:t>промышленные</a:t>
            </a:r>
            <a:r>
              <a:rPr lang="sl-SI" b="1" dirty="0">
                <a:solidFill>
                  <a:srgbClr val="00B050"/>
                </a:solidFill>
              </a:rPr>
              <a:t> </a:t>
            </a:r>
            <a:r>
              <a:rPr lang="sl-SI" b="1" dirty="0" err="1">
                <a:solidFill>
                  <a:srgbClr val="00B050"/>
                </a:solidFill>
              </a:rPr>
              <a:t>решения</a:t>
            </a:r>
            <a:endParaRPr lang="sl-SI" b="1" dirty="0">
              <a:solidFill>
                <a:srgbClr val="00B050"/>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auto">
          <a:xfrm>
            <a:off x="209496" y="2337891"/>
            <a:ext cx="5400600" cy="4520109"/>
          </a:xfrm>
          <a:prstGeom prst="rect">
            <a:avLst/>
          </a:prstGeom>
          <a:noFill/>
          <a:ln w="9525">
            <a:noFill/>
            <a:miter lim="800000"/>
            <a:headEnd/>
            <a:tailEnd/>
          </a:ln>
        </p:spPr>
        <p:txBody>
          <a:bodyPr wrap="square" lIns="87272" tIns="43637" rIns="87272" bIns="43637">
            <a:spAutoFit/>
          </a:bodyPr>
          <a:lstStyle/>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СНЯТИЕ КРАСОК</a:t>
            </a:r>
            <a:endParaRPr lang="en-US" sz="1800" b="1"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Экологическое снятие красок с использованием технологии сода-бластинг под высоким давлением</a:t>
            </a:r>
          </a:p>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ОЧИСТКА ВНУТРЕННИХ ПОВЕРХНОСТЕЙ</a:t>
            </a:r>
            <a:endParaRPr lang="en-US" sz="1800" b="1"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Очистка внутренних поверхностей сухим льдом,</a:t>
            </a: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без использования воды и химических веществ</a:t>
            </a:r>
            <a:endParaRPr lang="ru-RU" sz="1800" dirty="0" smtClean="0">
              <a:latin typeface="Arial" panose="020B0604020202020204" pitchFamily="34" charset="0"/>
              <a:ea typeface="Meiryo UI" panose="020B0604030504040204" pitchFamily="34" charset="-128"/>
              <a:cs typeface="Arial" panose="020B0604020202020204" pitchFamily="34" charset="0"/>
            </a:endParaRPr>
          </a:p>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УПРОЧНЕНИЕ «</a:t>
            </a:r>
            <a:r>
              <a:rPr lang="en-US" sz="1800" b="1" dirty="0" smtClean="0">
                <a:latin typeface="Arial" panose="020B0604020202020204" pitchFamily="34" charset="0"/>
                <a:ea typeface="Meiryo UI" panose="020B0604030504040204" pitchFamily="34" charset="-128"/>
                <a:cs typeface="Arial" panose="020B0604020202020204" pitchFamily="34" charset="0"/>
              </a:rPr>
              <a:t>SHOT PEENING</a:t>
            </a:r>
            <a:r>
              <a:rPr lang="ru-RU" sz="1800" b="1" dirty="0" smtClean="0">
                <a:latin typeface="Arial" panose="020B0604020202020204" pitchFamily="34" charset="0"/>
                <a:ea typeface="Meiryo UI" panose="020B0604030504040204" pitchFamily="34" charset="-128"/>
                <a:cs typeface="Arial" panose="020B0604020202020204" pitchFamily="34" charset="0"/>
              </a:rPr>
              <a:t>»</a:t>
            </a:r>
            <a:endParaRPr lang="en-US" sz="1800" b="1"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Обработка поверхности компонентов шасси</a:t>
            </a: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Обработка поверхности турбинных лопаток и компонентов</a:t>
            </a:r>
            <a:endParaRPr lang="en-US" sz="1800" dirty="0">
              <a:latin typeface="Arial" panose="020B0604020202020204" pitchFamily="34" charset="0"/>
              <a:ea typeface="Meiryo UI" panose="020B0604030504040204" pitchFamily="34" charset="-128"/>
              <a:cs typeface="Arial" panose="020B0604020202020204" pitchFamily="34" charset="0"/>
            </a:endParaRPr>
          </a:p>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ДРОБЕСТРУЙНОЕ ФОРМООБРАЗОВАНИЕ</a:t>
            </a:r>
            <a:endParaRPr lang="en-US" sz="1800" b="1"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Формообразование обшивок крылья и фюзеляжей</a:t>
            </a:r>
          </a:p>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ОЧИСТКА ПЕРЕД ВОССТАНОВЛЕНИЕМ ДЕТАЛЕЙ</a:t>
            </a:r>
            <a:endParaRPr lang="en-US" sz="1800" dirty="0">
              <a:latin typeface="Arial" panose="020B0604020202020204" pitchFamily="34" charset="0"/>
              <a:ea typeface="Meiryo UI" panose="020B0604030504040204" pitchFamily="34" charset="-128"/>
              <a:cs typeface="Arial" panose="020B0604020202020204" pitchFamily="34" charset="0"/>
            </a:endParaRPr>
          </a:p>
        </p:txBody>
      </p:sp>
      <p:pic>
        <p:nvPicPr>
          <p:cNvPr id="6146" name="Picture 2" descr="http://www.danobatgroup.com/files/aerosp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9309" y="2100798"/>
            <a:ext cx="3420379" cy="4275474"/>
          </a:xfrm>
          <a:prstGeom prst="rect">
            <a:avLst/>
          </a:prstGeom>
          <a:noFill/>
          <a:extLst>
            <a:ext uri="{909E8E84-426E-40DD-AFC4-6F175D3DCCD1}">
              <a14:hiddenFill xmlns:a14="http://schemas.microsoft.com/office/drawing/2010/main">
                <a:solidFill>
                  <a:srgbClr val="FFFFFF"/>
                </a:solidFill>
              </a14:hiddenFill>
            </a:ext>
          </a:extLst>
        </p:spPr>
      </p:pic>
      <p:sp>
        <p:nvSpPr>
          <p:cNvPr id="11" name="Škarnice 12">
            <a:extLst>
              <a:ext uri="{FF2B5EF4-FFF2-40B4-BE49-F238E27FC236}">
                <a16:creationId xmlns:a16="http://schemas.microsoft.com/office/drawing/2014/main" xmlns="" id="{868DF82B-D04F-4622-88D9-4A547D5EC498}"/>
              </a:ext>
            </a:extLst>
          </p:cNvPr>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6" name="Petkotnik 13">
            <a:extLst>
              <a:ext uri="{FF2B5EF4-FFF2-40B4-BE49-F238E27FC236}">
                <a16:creationId xmlns:a16="http://schemas.microsoft.com/office/drawing/2014/main" xmlns="" id="{0667D3A6-5D90-461A-B2D5-0876A05242FB}"/>
              </a:ext>
            </a:extLst>
          </p:cNvPr>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18" name="Picture 13" descr="FC-eco-logo.png">
            <a:extLst>
              <a:ext uri="{FF2B5EF4-FFF2-40B4-BE49-F238E27FC236}">
                <a16:creationId xmlns:a16="http://schemas.microsoft.com/office/drawing/2014/main" xmlns="" id="{ED88E066-5F7A-4C95-9E6A-CDE74FF232D7}"/>
              </a:ext>
            </a:extLst>
          </p:cNvPr>
          <p:cNvPicPr>
            <a:picLocks noChangeAspect="1"/>
          </p:cNvPicPr>
          <p:nvPr/>
        </p:nvPicPr>
        <p:blipFill>
          <a:blip r:embed="rId4" cstate="screen"/>
          <a:stretch>
            <a:fillRect/>
          </a:stretch>
        </p:blipFill>
        <p:spPr>
          <a:xfrm>
            <a:off x="7236296" y="193260"/>
            <a:ext cx="1800199" cy="294032"/>
          </a:xfrm>
          <a:prstGeom prst="rect">
            <a:avLst/>
          </a:prstGeom>
        </p:spPr>
      </p:pic>
      <p:sp>
        <p:nvSpPr>
          <p:cNvPr id="19" name="PoljeZBesedilom 19">
            <a:extLst>
              <a:ext uri="{FF2B5EF4-FFF2-40B4-BE49-F238E27FC236}">
                <a16:creationId xmlns:a16="http://schemas.microsoft.com/office/drawing/2014/main" xmlns="" id="{55610A1A-A190-41F2-B964-08743FE87B67}"/>
              </a:ext>
            </a:extLst>
          </p:cNvPr>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2200" dirty="0">
                <a:solidFill>
                  <a:schemeClr val="bg1"/>
                </a:solidFill>
                <a:latin typeface="Arial" panose="020B0604020202020204" pitchFamily="34" charset="0"/>
                <a:cs typeface="Arial" panose="020B0604020202020204" pitchFamily="34" charset="0"/>
              </a:rPr>
              <a:t> </a:t>
            </a:r>
            <a:r>
              <a:rPr lang="ru-RU" sz="2200" dirty="0">
                <a:solidFill>
                  <a:schemeClr val="bg1"/>
                </a:solidFill>
                <a:latin typeface="Arial" panose="020B0604020202020204" pitchFamily="34" charset="0"/>
                <a:cs typeface="Arial" panose="020B0604020202020204" pitchFamily="34" charset="0"/>
              </a:rPr>
              <a:t>ОБЛАСТИ ПРИМЕНЕНИЯ</a:t>
            </a:r>
            <a:endParaRPr lang="sl-SI" sz="2200" dirty="0">
              <a:solidFill>
                <a:schemeClr val="bg1"/>
              </a:solidFill>
              <a:latin typeface="Arial" panose="020B0604020202020204" pitchFamily="34" charset="0"/>
              <a:cs typeface="Arial" panose="020B0604020202020204" pitchFamily="34" charset="0"/>
            </a:endParaRPr>
          </a:p>
        </p:txBody>
      </p:sp>
      <p:sp>
        <p:nvSpPr>
          <p:cNvPr id="21" name="PoljeZBesedilom 16">
            <a:extLst>
              <a:ext uri="{FF2B5EF4-FFF2-40B4-BE49-F238E27FC236}">
                <a16:creationId xmlns:a16="http://schemas.microsoft.com/office/drawing/2014/main" xmlns="" id="{09CC0032-F3D6-4221-893F-24277D3E9832}"/>
              </a:ext>
            </a:extLst>
          </p:cNvPr>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pic>
        <p:nvPicPr>
          <p:cNvPr id="22" name="Slika 21" descr="REF.PNG">
            <a:extLst>
              <a:ext uri="{FF2B5EF4-FFF2-40B4-BE49-F238E27FC236}">
                <a16:creationId xmlns:a16="http://schemas.microsoft.com/office/drawing/2014/main" xmlns="" id="{2821ABF7-33FC-4836-B0FA-060E19B87202}"/>
              </a:ext>
            </a:extLst>
          </p:cNvPr>
          <p:cNvPicPr>
            <a:picLocks noChangeAspect="1"/>
          </p:cNvPicPr>
          <p:nvPr/>
        </p:nvPicPr>
        <p:blipFill>
          <a:blip r:embed="rId5" cstate="print"/>
          <a:srcRect t="15151" r="-399" b="21213"/>
          <a:stretch>
            <a:fillRect/>
          </a:stretch>
        </p:blipFill>
        <p:spPr>
          <a:xfrm>
            <a:off x="3696" y="620688"/>
            <a:ext cx="9180512" cy="1512168"/>
          </a:xfrm>
          <a:prstGeom prst="rect">
            <a:avLst/>
          </a:prstGeom>
        </p:spPr>
      </p:pic>
      <p:sp>
        <p:nvSpPr>
          <p:cNvPr id="23" name="TextBox 27">
            <a:extLst>
              <a:ext uri="{FF2B5EF4-FFF2-40B4-BE49-F238E27FC236}">
                <a16:creationId xmlns:a16="http://schemas.microsoft.com/office/drawing/2014/main" xmlns="" id="{4CB5348F-1B2B-4B23-BEFD-471D62FCF8DA}"/>
              </a:ext>
            </a:extLst>
          </p:cNvPr>
          <p:cNvSpPr txBox="1"/>
          <p:nvPr/>
        </p:nvSpPr>
        <p:spPr>
          <a:xfrm>
            <a:off x="0" y="1196752"/>
            <a:ext cx="1741182" cy="461665"/>
          </a:xfrm>
          <a:prstGeom prst="rect">
            <a:avLst/>
          </a:prstGeom>
          <a:solidFill>
            <a:schemeClr val="bg1">
              <a:lumMod val="95000"/>
              <a:alpha val="60000"/>
            </a:schemeClr>
          </a:solidFill>
          <a:effectLst>
            <a:outerShdw blurRad="50800" dist="38100" dir="2700000" algn="tl" rotWithShape="0">
              <a:prstClr val="black">
                <a:alpha val="40000"/>
              </a:prstClr>
            </a:outerShdw>
          </a:effectLst>
        </p:spPr>
        <p:txBody>
          <a:bodyPr wrap="none" rtlCol="0">
            <a:spAutoFit/>
          </a:bodyPr>
          <a:lstStyle/>
          <a:p>
            <a:r>
              <a:rPr lang="ru-RU" b="1" dirty="0" smtClean="0">
                <a:solidFill>
                  <a:srgbClr val="95191C"/>
                </a:solidFill>
                <a:latin typeface="Arial" panose="020B0604020202020204" pitchFamily="34" charset="0"/>
                <a:cs typeface="Arial" panose="020B0604020202020204" pitchFamily="34" charset="0"/>
              </a:rPr>
              <a:t>АВИАЦИЯ</a:t>
            </a:r>
            <a:endParaRPr lang="en-US" b="1" dirty="0">
              <a:solidFill>
                <a:srgbClr val="9519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14480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ivesource.com/sites/default/files/images/Automoti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423" y="2123683"/>
            <a:ext cx="3942073" cy="2956555"/>
          </a:xfrm>
          <a:prstGeom prst="rect">
            <a:avLst/>
          </a:prstGeom>
          <a:noFill/>
          <a:extLst>
            <a:ext uri="{909E8E84-426E-40DD-AFC4-6F175D3DCCD1}">
              <a14:hiddenFill xmlns:a14="http://schemas.microsoft.com/office/drawing/2010/main">
                <a:solidFill>
                  <a:srgbClr val="FFFFFF"/>
                </a:solidFill>
              </a14:hiddenFill>
            </a:ext>
          </a:extLst>
        </p:spPr>
      </p:pic>
      <p:sp>
        <p:nvSpPr>
          <p:cNvPr id="12" name="Škarnice 12">
            <a:extLst>
              <a:ext uri="{FF2B5EF4-FFF2-40B4-BE49-F238E27FC236}">
                <a16:creationId xmlns:a16="http://schemas.microsoft.com/office/drawing/2014/main" xmlns="" id="{416DAA47-3AB3-488C-BC53-54277E9583AC}"/>
              </a:ext>
            </a:extLst>
          </p:cNvPr>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6" name="Petkotnik 13">
            <a:extLst>
              <a:ext uri="{FF2B5EF4-FFF2-40B4-BE49-F238E27FC236}">
                <a16:creationId xmlns:a16="http://schemas.microsoft.com/office/drawing/2014/main" xmlns="" id="{9D3E8B41-FE2F-49CA-9DA2-53E6386323F0}"/>
              </a:ext>
            </a:extLst>
          </p:cNvPr>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18" name="Picture 13" descr="FC-eco-logo.png">
            <a:extLst>
              <a:ext uri="{FF2B5EF4-FFF2-40B4-BE49-F238E27FC236}">
                <a16:creationId xmlns:a16="http://schemas.microsoft.com/office/drawing/2014/main" xmlns="" id="{5FC1827A-66CB-48A7-B021-8053ED7EA13C}"/>
              </a:ext>
            </a:extLst>
          </p:cNvPr>
          <p:cNvPicPr>
            <a:picLocks noChangeAspect="1"/>
          </p:cNvPicPr>
          <p:nvPr/>
        </p:nvPicPr>
        <p:blipFill>
          <a:blip r:embed="rId4" cstate="screen"/>
          <a:stretch>
            <a:fillRect/>
          </a:stretch>
        </p:blipFill>
        <p:spPr>
          <a:xfrm>
            <a:off x="7236296" y="193260"/>
            <a:ext cx="1800199" cy="294032"/>
          </a:xfrm>
          <a:prstGeom prst="rect">
            <a:avLst/>
          </a:prstGeom>
        </p:spPr>
      </p:pic>
      <p:sp>
        <p:nvSpPr>
          <p:cNvPr id="19" name="PoljeZBesedilom 19">
            <a:extLst>
              <a:ext uri="{FF2B5EF4-FFF2-40B4-BE49-F238E27FC236}">
                <a16:creationId xmlns:a16="http://schemas.microsoft.com/office/drawing/2014/main" xmlns="" id="{E532E469-121B-4AF7-A077-4811F48D05B0}"/>
              </a:ext>
            </a:extLst>
          </p:cNvPr>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ru-RU" sz="2200" dirty="0">
                <a:solidFill>
                  <a:schemeClr val="bg1"/>
                </a:solidFill>
                <a:latin typeface="Arial" panose="020B0604020202020204" pitchFamily="34" charset="0"/>
                <a:cs typeface="Arial" panose="020B0604020202020204" pitchFamily="34" charset="0"/>
              </a:rPr>
              <a:t>ОБЛАСТИ ПРИМЕНЕНИЯ</a:t>
            </a:r>
            <a:endParaRPr lang="sl-SI" sz="2200" dirty="0">
              <a:solidFill>
                <a:schemeClr val="bg1"/>
              </a:solidFill>
              <a:latin typeface="Arial" panose="020B0604020202020204" pitchFamily="34" charset="0"/>
              <a:cs typeface="Arial" panose="020B0604020202020204" pitchFamily="34" charset="0"/>
            </a:endParaRPr>
          </a:p>
        </p:txBody>
      </p:sp>
      <p:sp>
        <p:nvSpPr>
          <p:cNvPr id="21" name="PoljeZBesedilom 16">
            <a:extLst>
              <a:ext uri="{FF2B5EF4-FFF2-40B4-BE49-F238E27FC236}">
                <a16:creationId xmlns:a16="http://schemas.microsoft.com/office/drawing/2014/main" xmlns="" id="{9933ACBD-B4D1-4100-8BC7-EDED28AB05CE}"/>
              </a:ext>
            </a:extLst>
          </p:cNvPr>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pic>
        <p:nvPicPr>
          <p:cNvPr id="24" name="Slika 23" descr="REF.PNG">
            <a:extLst>
              <a:ext uri="{FF2B5EF4-FFF2-40B4-BE49-F238E27FC236}">
                <a16:creationId xmlns:a16="http://schemas.microsoft.com/office/drawing/2014/main" xmlns="" id="{3EEBCF21-31D7-49E8-A856-A6161037EEDD}"/>
              </a:ext>
            </a:extLst>
          </p:cNvPr>
          <p:cNvPicPr>
            <a:picLocks noChangeAspect="1"/>
          </p:cNvPicPr>
          <p:nvPr/>
        </p:nvPicPr>
        <p:blipFill>
          <a:blip r:embed="rId5" cstate="print"/>
          <a:srcRect t="15151" r="-399" b="21213"/>
          <a:stretch>
            <a:fillRect/>
          </a:stretch>
        </p:blipFill>
        <p:spPr>
          <a:xfrm>
            <a:off x="3696" y="620688"/>
            <a:ext cx="9180512" cy="1512168"/>
          </a:xfrm>
          <a:prstGeom prst="rect">
            <a:avLst/>
          </a:prstGeom>
        </p:spPr>
      </p:pic>
      <p:sp>
        <p:nvSpPr>
          <p:cNvPr id="25" name="TextBox 27">
            <a:extLst>
              <a:ext uri="{FF2B5EF4-FFF2-40B4-BE49-F238E27FC236}">
                <a16:creationId xmlns:a16="http://schemas.microsoft.com/office/drawing/2014/main" xmlns="" id="{2244E78F-40F2-4EE2-8870-7F4AEEBAC820}"/>
              </a:ext>
            </a:extLst>
          </p:cNvPr>
          <p:cNvSpPr txBox="1"/>
          <p:nvPr/>
        </p:nvSpPr>
        <p:spPr>
          <a:xfrm>
            <a:off x="0" y="1196752"/>
            <a:ext cx="1954959" cy="461665"/>
          </a:xfrm>
          <a:prstGeom prst="rect">
            <a:avLst/>
          </a:prstGeom>
          <a:solidFill>
            <a:schemeClr val="bg1">
              <a:lumMod val="95000"/>
              <a:alpha val="60000"/>
            </a:schemeClr>
          </a:solidFill>
          <a:effectLst>
            <a:outerShdw blurRad="50800" dist="38100" dir="2700000" algn="tl" rotWithShape="0">
              <a:prstClr val="black">
                <a:alpha val="40000"/>
              </a:prstClr>
            </a:outerShdw>
          </a:effectLst>
        </p:spPr>
        <p:txBody>
          <a:bodyPr wrap="none" rtlCol="0">
            <a:spAutoFit/>
          </a:bodyPr>
          <a:lstStyle/>
          <a:p>
            <a:r>
              <a:rPr lang="ru-RU" b="1" dirty="0" smtClean="0">
                <a:solidFill>
                  <a:srgbClr val="95191C"/>
                </a:solidFill>
                <a:latin typeface="Arial" panose="020B0604020202020204" pitchFamily="34" charset="0"/>
                <a:cs typeface="Arial" panose="020B0604020202020204" pitchFamily="34" charset="0"/>
              </a:rPr>
              <a:t>АВТОПРОМ</a:t>
            </a:r>
            <a:endParaRPr lang="en-US" b="1" dirty="0">
              <a:solidFill>
                <a:srgbClr val="95191C"/>
              </a:solidFill>
              <a:latin typeface="Arial" panose="020B0604020202020204" pitchFamily="34" charset="0"/>
              <a:cs typeface="Arial" panose="020B0604020202020204" pitchFamily="34" charset="0"/>
            </a:endParaRPr>
          </a:p>
        </p:txBody>
      </p:sp>
      <p:sp>
        <p:nvSpPr>
          <p:cNvPr id="39" name="Text Box 12"/>
          <p:cNvSpPr txBox="1">
            <a:spLocks noChangeArrowheads="1"/>
          </p:cNvSpPr>
          <p:nvPr/>
        </p:nvSpPr>
        <p:spPr bwMode="auto">
          <a:xfrm>
            <a:off x="167687" y="1844824"/>
            <a:ext cx="4896544" cy="4935607"/>
          </a:xfrm>
          <a:prstGeom prst="rect">
            <a:avLst/>
          </a:prstGeom>
          <a:solidFill>
            <a:schemeClr val="bg1"/>
          </a:solidFill>
          <a:ln w="9525">
            <a:noFill/>
            <a:miter lim="800000"/>
            <a:headEnd/>
            <a:tailEnd/>
          </a:ln>
        </p:spPr>
        <p:txBody>
          <a:bodyPr wrap="square" lIns="87272" tIns="43637" rIns="87272" bIns="43637">
            <a:spAutoFit/>
          </a:bodyPr>
          <a:lstStyle/>
          <a:p>
            <a:pPr marL="285750" indent="-285750">
              <a:buClr>
                <a:srgbClr val="C00000"/>
              </a:buClr>
              <a:buFont typeface="Arial" panose="020B0604020202020204" pitchFamily="34" charset="0"/>
              <a:buChar char="•"/>
            </a:pPr>
            <a:r>
              <a:rPr lang="ru-RU" sz="1750" b="1" dirty="0" smtClean="0">
                <a:latin typeface="Arial" panose="020B0604020202020204" pitchFamily="34" charset="0"/>
                <a:cs typeface="Arial" panose="020B0604020202020204" pitchFamily="34" charset="0"/>
              </a:rPr>
              <a:t>ОЧИСТКА ОТЛИВОК</a:t>
            </a:r>
            <a:endParaRPr lang="en-US" sz="1750" b="1" dirty="0">
              <a:latin typeface="Arial" panose="020B0604020202020204" pitchFamily="34" charset="0"/>
              <a:cs typeface="Arial" panose="020B0604020202020204" pitchFamily="34" charset="0"/>
            </a:endParaRPr>
          </a:p>
          <a:p>
            <a:r>
              <a:rPr lang="ru-RU" sz="1750" dirty="0" smtClean="0">
                <a:latin typeface="Arial" panose="020B0604020202020204" pitchFamily="34" charset="0"/>
                <a:cs typeface="Arial" panose="020B0604020202020204" pitchFamily="34" charset="0"/>
              </a:rPr>
              <a:t>Очистка литейных изделий для нужд</a:t>
            </a:r>
          </a:p>
          <a:p>
            <a:r>
              <a:rPr lang="ru-RU" sz="1750" dirty="0" smtClean="0">
                <a:latin typeface="Arial" panose="020B0604020202020204" pitchFamily="34" charset="0"/>
                <a:cs typeface="Arial" panose="020B0604020202020204" pitchFamily="34" charset="0"/>
              </a:rPr>
              <a:t>автомобильной промышленности</a:t>
            </a:r>
            <a:endParaRPr lang="ru-RU" sz="1750" dirty="0" smtClean="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ru-RU" sz="1750" b="1" dirty="0" smtClean="0">
                <a:latin typeface="Arial" panose="020B0604020202020204" pitchFamily="34" charset="0"/>
                <a:cs typeface="Arial" panose="020B0604020202020204" pitchFamily="34" charset="0"/>
              </a:rPr>
              <a:t>СНЯТИЕ ЗАУСЕНЦЕВ У </a:t>
            </a:r>
            <a:r>
              <a:rPr lang="ru-RU" sz="1750" b="1" dirty="0" smtClean="0">
                <a:latin typeface="Arial" panose="020B0604020202020204" pitchFamily="34" charset="0"/>
                <a:cs typeface="Arial" panose="020B0604020202020204" pitchFamily="34" charset="0"/>
              </a:rPr>
              <a:t>ПЛАСТМАССОВЫХ КОМПОНЕНТОВ</a:t>
            </a:r>
            <a:endParaRPr lang="ru-RU" sz="1750" b="1" dirty="0" smtClean="0">
              <a:latin typeface="Arial" panose="020B0604020202020204" pitchFamily="34" charset="0"/>
              <a:cs typeface="Arial" panose="020B0604020202020204" pitchFamily="34" charset="0"/>
            </a:endParaRPr>
          </a:p>
          <a:p>
            <a:r>
              <a:rPr lang="ru-RU" sz="1750" dirty="0" smtClean="0">
                <a:latin typeface="Arial" panose="020B0604020202020204" pitchFamily="34" charset="0"/>
                <a:cs typeface="Arial" panose="020B0604020202020204" pitchFamily="34" charset="0"/>
              </a:rPr>
              <a:t>Обработка чувствительных и точных деталей с использованием сухого льда и сухого снега</a:t>
            </a:r>
            <a:endParaRPr lang="ru-RU" sz="1750" dirty="0" smtClean="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ru-RU" sz="1750" b="1" dirty="0" smtClean="0">
                <a:latin typeface="Arial" panose="020B0604020202020204" pitchFamily="34" charset="0"/>
                <a:cs typeface="Arial" panose="020B0604020202020204" pitchFamily="34" charset="0"/>
              </a:rPr>
              <a:t>ВОССТАНОВЛЕНИЕ ДЕТАЛЕЙ</a:t>
            </a:r>
            <a:endParaRPr lang="en-US" sz="1750" b="1" dirty="0">
              <a:latin typeface="Arial" panose="020B0604020202020204" pitchFamily="34" charset="0"/>
              <a:cs typeface="Arial" panose="020B0604020202020204" pitchFamily="34" charset="0"/>
            </a:endParaRPr>
          </a:p>
          <a:p>
            <a:r>
              <a:rPr lang="ru-RU" sz="1750" dirty="0" smtClean="0">
                <a:latin typeface="Arial" panose="020B0604020202020204" pitchFamily="34" charset="0"/>
                <a:cs typeface="Arial" panose="020B0604020202020204" pitchFamily="34" charset="0"/>
              </a:rPr>
              <a:t>Восстановление деталей посредством очистки сухим льдом и методом «сода-бластинг»</a:t>
            </a:r>
          </a:p>
          <a:p>
            <a:pPr marL="285750" indent="-285750">
              <a:buClr>
                <a:srgbClr val="C00000"/>
              </a:buClr>
              <a:buFont typeface="Arial" panose="020B0604020202020204" pitchFamily="34" charset="0"/>
              <a:buChar char="•"/>
            </a:pPr>
            <a:r>
              <a:rPr lang="ru-RU" sz="1750" b="1" dirty="0" smtClean="0">
                <a:latin typeface="Arial" panose="020B0604020202020204" pitchFamily="34" charset="0"/>
                <a:cs typeface="Arial" panose="020B0604020202020204" pitchFamily="34" charset="0"/>
              </a:rPr>
              <a:t>ВОССТАНОВЛЕНИЕ ОЛДТАЙМЕРОВ</a:t>
            </a:r>
            <a:endParaRPr lang="en-US" sz="1750" b="1" dirty="0">
              <a:latin typeface="Arial" panose="020B0604020202020204" pitchFamily="34" charset="0"/>
              <a:cs typeface="Arial" panose="020B0604020202020204" pitchFamily="34" charset="0"/>
            </a:endParaRPr>
          </a:p>
          <a:p>
            <a:r>
              <a:rPr lang="ru-RU" sz="1750" dirty="0" smtClean="0">
                <a:latin typeface="Arial" panose="020B0604020202020204" pitchFamily="34" charset="0"/>
                <a:cs typeface="Arial" panose="020B0604020202020204" pitchFamily="34" charset="0"/>
              </a:rPr>
              <a:t>Восстановление автомобилей пескоструйной обработкой, очисткой сухим льдом и методом сода-бластинг</a:t>
            </a:r>
            <a:endParaRPr lang="en-US" sz="175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ru-RU" sz="1750" b="1" dirty="0" smtClean="0">
                <a:latin typeface="Arial" panose="020B0604020202020204" pitchFamily="34" charset="0"/>
                <a:cs typeface="Arial" panose="020B0604020202020204" pitchFamily="34" charset="0"/>
              </a:rPr>
              <a:t>ПЕСКОСТРУЙНАЯ ОБРАБОТКА</a:t>
            </a:r>
            <a:r>
              <a:rPr lang="en-US" sz="1750" b="1" dirty="0" smtClean="0">
                <a:latin typeface="Arial" panose="020B0604020202020204" pitchFamily="34" charset="0"/>
                <a:cs typeface="Arial" panose="020B0604020202020204" pitchFamily="34" charset="0"/>
              </a:rPr>
              <a:t> </a:t>
            </a:r>
            <a:r>
              <a:rPr lang="en-US" sz="1750" b="1" dirty="0">
                <a:latin typeface="Arial" panose="020B0604020202020204" pitchFamily="34" charset="0"/>
                <a:cs typeface="Arial" panose="020B0604020202020204" pitchFamily="34" charset="0"/>
              </a:rPr>
              <a:t>/ </a:t>
            </a:r>
            <a:r>
              <a:rPr lang="ru-RU" sz="1750" b="1" dirty="0" smtClean="0">
                <a:latin typeface="Arial" panose="020B0604020202020204" pitchFamily="34" charset="0"/>
                <a:cs typeface="Arial" panose="020B0604020202020204" pitchFamily="34" charset="0"/>
              </a:rPr>
              <a:t>ОЧИСТКА ЗАУСЕНЕЦ</a:t>
            </a:r>
            <a:endParaRPr lang="en-US" sz="1750" b="1" dirty="0">
              <a:latin typeface="Arial" panose="020B0604020202020204" pitchFamily="34" charset="0"/>
              <a:cs typeface="Arial" panose="020B0604020202020204" pitchFamily="34" charset="0"/>
            </a:endParaRPr>
          </a:p>
          <a:p>
            <a:r>
              <a:rPr lang="ru-RU" sz="1750" dirty="0" smtClean="0">
                <a:latin typeface="Arial" panose="020B0604020202020204" pitchFamily="34" charset="0"/>
                <a:cs typeface="Arial" panose="020B0604020202020204" pitchFamily="34" charset="0"/>
              </a:rPr>
              <a:t>Обработка точных отливок</a:t>
            </a:r>
            <a:endParaRPr lang="en-US" sz="1750" dirty="0">
              <a:latin typeface="Arial" panose="020B0604020202020204" pitchFamily="34" charset="0"/>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28925482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auto">
          <a:xfrm>
            <a:off x="395536" y="2420888"/>
            <a:ext cx="3960440" cy="4243110"/>
          </a:xfrm>
          <a:prstGeom prst="rect">
            <a:avLst/>
          </a:prstGeom>
          <a:noFill/>
          <a:ln w="9525">
            <a:noFill/>
            <a:miter lim="800000"/>
            <a:headEnd/>
            <a:tailEnd/>
          </a:ln>
        </p:spPr>
        <p:txBody>
          <a:bodyPr wrap="square" lIns="87272" tIns="43637" rIns="87272" bIns="43637">
            <a:spAutoFit/>
          </a:bodyPr>
          <a:lstStyle/>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ПЕСКОСТРУЙНАЯ / ДРОБЕСТРУЙНАЯ ОБРАБОТКА</a:t>
            </a:r>
            <a:endParaRPr lang="en-US" sz="1800" b="1"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Удаление ржавчины, старых слоев с металлических поверхностей перед окраской</a:t>
            </a:r>
          </a:p>
          <a:p>
            <a:pPr>
              <a:buClr>
                <a:srgbClr val="FF0000"/>
              </a:buClr>
            </a:pPr>
            <a:endParaRPr lang="ru-RU" sz="1800" dirty="0" smtClean="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Подготовка металлических поверхностей для проведения соединений/приклеиваний, прорезинивания, вулканизации</a:t>
            </a:r>
            <a:endParaRPr lang="sl-SI" sz="1800"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endParaRPr lang="en-US" sz="1800" dirty="0">
              <a:latin typeface="Arial" panose="020B0604020202020204" pitchFamily="34" charset="0"/>
              <a:ea typeface="Meiryo UI" panose="020B0604030504040204" pitchFamily="34" charset="-128"/>
              <a:cs typeface="Arial" panose="020B0604020202020204" pitchFamily="34" charset="0"/>
            </a:endParaRPr>
          </a:p>
          <a:p>
            <a:pPr marL="285750" indent="-285750">
              <a:buClr>
                <a:srgbClr val="FF0000"/>
              </a:buClr>
              <a:buFont typeface="Arial" panose="020B0604020202020204" pitchFamily="34" charset="0"/>
              <a:buChar char="•"/>
            </a:pPr>
            <a:r>
              <a:rPr lang="ru-RU" sz="1800" b="1" dirty="0" smtClean="0">
                <a:latin typeface="Arial" panose="020B0604020202020204" pitchFamily="34" charset="0"/>
                <a:ea typeface="Meiryo UI" panose="020B0604030504040204" pitchFamily="34" charset="-128"/>
                <a:cs typeface="Arial" panose="020B0604020202020204" pitchFamily="34" charset="0"/>
              </a:rPr>
              <a:t>ЛЕГКАЯ АБРАЗИВНАЯ ОЧИСТКА</a:t>
            </a:r>
            <a:endParaRPr lang="sl-SI" sz="1800" b="1" dirty="0">
              <a:latin typeface="Arial" panose="020B0604020202020204" pitchFamily="34" charset="0"/>
              <a:ea typeface="Meiryo UI" panose="020B0604030504040204" pitchFamily="34" charset="-128"/>
              <a:cs typeface="Arial" panose="020B0604020202020204" pitchFamily="34" charset="0"/>
            </a:endParaRPr>
          </a:p>
          <a:p>
            <a:pPr>
              <a:buClr>
                <a:srgbClr val="FF0000"/>
              </a:buClr>
            </a:pPr>
            <a:r>
              <a:rPr lang="ru-RU" sz="1800" dirty="0" smtClean="0">
                <a:latin typeface="Arial" panose="020B0604020202020204" pitchFamily="34" charset="0"/>
                <a:ea typeface="Meiryo UI" panose="020B0604030504040204" pitchFamily="34" charset="-128"/>
                <a:cs typeface="Arial" panose="020B0604020202020204" pitchFamily="34" charset="0"/>
              </a:rPr>
              <a:t>Приборы и модули для очистки</a:t>
            </a:r>
            <a:endParaRPr lang="en-US" sz="1800" dirty="0">
              <a:latin typeface="Arial" panose="020B0604020202020204" pitchFamily="34" charset="0"/>
              <a:ea typeface="Meiryo UI" panose="020B0604030504040204" pitchFamily="34" charset="-128"/>
              <a:cs typeface="Arial" panose="020B0604020202020204" pitchFamily="34" charset="0"/>
            </a:endParaRPr>
          </a:p>
        </p:txBody>
      </p:sp>
      <p:pic>
        <p:nvPicPr>
          <p:cNvPr id="3078" name="Picture 6" descr="http://eco-cents.com/wp-content/uploads/2010/04/industrytren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34390"/>
            <a:ext cx="4433204" cy="3041178"/>
          </a:xfrm>
          <a:prstGeom prst="rect">
            <a:avLst/>
          </a:prstGeom>
          <a:noFill/>
          <a:extLst>
            <a:ext uri="{909E8E84-426E-40DD-AFC4-6F175D3DCCD1}">
              <a14:hiddenFill xmlns:a14="http://schemas.microsoft.com/office/drawing/2010/main">
                <a:solidFill>
                  <a:srgbClr val="FFFFFF"/>
                </a:solidFill>
              </a14:hiddenFill>
            </a:ext>
          </a:extLst>
        </p:spPr>
      </p:pic>
      <p:sp>
        <p:nvSpPr>
          <p:cNvPr id="11" name="Škarnice 12">
            <a:extLst>
              <a:ext uri="{FF2B5EF4-FFF2-40B4-BE49-F238E27FC236}">
                <a16:creationId xmlns:a16="http://schemas.microsoft.com/office/drawing/2014/main" xmlns="" id="{5D0ADF8F-71B2-4691-BDEA-59444BAE30F9}"/>
              </a:ext>
            </a:extLst>
          </p:cNvPr>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2" name="Petkotnik 13">
            <a:extLst>
              <a:ext uri="{FF2B5EF4-FFF2-40B4-BE49-F238E27FC236}">
                <a16:creationId xmlns:a16="http://schemas.microsoft.com/office/drawing/2014/main" xmlns="" id="{3F6CA584-A112-47C0-9E29-78FFCF73D8C2}"/>
              </a:ext>
            </a:extLst>
          </p:cNvPr>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18" name="Picture 13" descr="FC-eco-logo.png">
            <a:extLst>
              <a:ext uri="{FF2B5EF4-FFF2-40B4-BE49-F238E27FC236}">
                <a16:creationId xmlns:a16="http://schemas.microsoft.com/office/drawing/2014/main" xmlns="" id="{211C93C4-5930-41C6-ACED-DA37F5D0C7E5}"/>
              </a:ext>
            </a:extLst>
          </p:cNvPr>
          <p:cNvPicPr>
            <a:picLocks noChangeAspect="1"/>
          </p:cNvPicPr>
          <p:nvPr/>
        </p:nvPicPr>
        <p:blipFill>
          <a:blip r:embed="rId4" cstate="screen"/>
          <a:stretch>
            <a:fillRect/>
          </a:stretch>
        </p:blipFill>
        <p:spPr>
          <a:xfrm>
            <a:off x="7236296" y="193260"/>
            <a:ext cx="1800199" cy="294032"/>
          </a:xfrm>
          <a:prstGeom prst="rect">
            <a:avLst/>
          </a:prstGeom>
        </p:spPr>
      </p:pic>
      <p:sp>
        <p:nvSpPr>
          <p:cNvPr id="19" name="PoljeZBesedilom 19">
            <a:extLst>
              <a:ext uri="{FF2B5EF4-FFF2-40B4-BE49-F238E27FC236}">
                <a16:creationId xmlns:a16="http://schemas.microsoft.com/office/drawing/2014/main" xmlns="" id="{2999089F-03B7-43D1-B600-68E878F559B4}"/>
              </a:ext>
            </a:extLst>
          </p:cNvPr>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ru-RU" sz="2200" dirty="0">
                <a:solidFill>
                  <a:schemeClr val="bg1"/>
                </a:solidFill>
                <a:latin typeface="Arial" panose="020B0604020202020204" pitchFamily="34" charset="0"/>
                <a:cs typeface="Arial" panose="020B0604020202020204" pitchFamily="34" charset="0"/>
              </a:rPr>
              <a:t>ОБЛАСТИ ПРИМЕНЕНИЯ</a:t>
            </a:r>
            <a:endParaRPr lang="sl-SI" sz="2200" dirty="0">
              <a:solidFill>
                <a:schemeClr val="bg1"/>
              </a:solidFill>
              <a:latin typeface="Arial" panose="020B0604020202020204" pitchFamily="34" charset="0"/>
              <a:cs typeface="Arial" panose="020B0604020202020204" pitchFamily="34" charset="0"/>
            </a:endParaRPr>
          </a:p>
        </p:txBody>
      </p:sp>
      <p:sp>
        <p:nvSpPr>
          <p:cNvPr id="21" name="PoljeZBesedilom 16">
            <a:extLst>
              <a:ext uri="{FF2B5EF4-FFF2-40B4-BE49-F238E27FC236}">
                <a16:creationId xmlns:a16="http://schemas.microsoft.com/office/drawing/2014/main" xmlns="" id="{FC699E28-37C3-4A19-9C0C-1B74538E6F4C}"/>
              </a:ext>
            </a:extLst>
          </p:cNvPr>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pic>
        <p:nvPicPr>
          <p:cNvPr id="22" name="Slika 21" descr="REF.PNG">
            <a:extLst>
              <a:ext uri="{FF2B5EF4-FFF2-40B4-BE49-F238E27FC236}">
                <a16:creationId xmlns:a16="http://schemas.microsoft.com/office/drawing/2014/main" xmlns="" id="{DEE3129F-22C2-4BC5-9ECF-7EC0258213DE}"/>
              </a:ext>
            </a:extLst>
          </p:cNvPr>
          <p:cNvPicPr>
            <a:picLocks noChangeAspect="1"/>
          </p:cNvPicPr>
          <p:nvPr/>
        </p:nvPicPr>
        <p:blipFill>
          <a:blip r:embed="rId5" cstate="print"/>
          <a:srcRect t="15151" r="-399" b="21213"/>
          <a:stretch>
            <a:fillRect/>
          </a:stretch>
        </p:blipFill>
        <p:spPr>
          <a:xfrm>
            <a:off x="3696" y="620688"/>
            <a:ext cx="9180512" cy="1512168"/>
          </a:xfrm>
          <a:prstGeom prst="rect">
            <a:avLst/>
          </a:prstGeom>
        </p:spPr>
      </p:pic>
      <p:sp>
        <p:nvSpPr>
          <p:cNvPr id="23" name="TextBox 27">
            <a:extLst>
              <a:ext uri="{FF2B5EF4-FFF2-40B4-BE49-F238E27FC236}">
                <a16:creationId xmlns:a16="http://schemas.microsoft.com/office/drawing/2014/main" xmlns="" id="{1305FEEF-E846-479E-B8BD-8F7AFAF21370}"/>
              </a:ext>
            </a:extLst>
          </p:cNvPr>
          <p:cNvSpPr txBox="1"/>
          <p:nvPr/>
        </p:nvSpPr>
        <p:spPr>
          <a:xfrm>
            <a:off x="0" y="1196752"/>
            <a:ext cx="5246436" cy="461665"/>
          </a:xfrm>
          <a:prstGeom prst="rect">
            <a:avLst/>
          </a:prstGeom>
          <a:solidFill>
            <a:schemeClr val="bg1">
              <a:lumMod val="95000"/>
              <a:alpha val="60000"/>
            </a:schemeClr>
          </a:solidFill>
          <a:effectLst>
            <a:outerShdw blurRad="50800" dist="38100" dir="2700000" algn="tl" rotWithShape="0">
              <a:prstClr val="black">
                <a:alpha val="40000"/>
              </a:prstClr>
            </a:outerShdw>
          </a:effectLst>
        </p:spPr>
        <p:txBody>
          <a:bodyPr wrap="none" rtlCol="0">
            <a:spAutoFit/>
          </a:bodyPr>
          <a:lstStyle/>
          <a:p>
            <a:r>
              <a:rPr lang="ru-RU" b="1" dirty="0" smtClean="0">
                <a:solidFill>
                  <a:srgbClr val="95191C"/>
                </a:solidFill>
                <a:latin typeface="Arial" panose="020B0604020202020204" pitchFamily="34" charset="0"/>
                <a:cs typeface="Arial" panose="020B0604020202020204" pitchFamily="34" charset="0"/>
              </a:rPr>
              <a:t>ЛИТЕЙНАЯ ПРОМЫШЛЕННОСТЬ</a:t>
            </a:r>
            <a:endParaRPr lang="en-US" b="1" dirty="0">
              <a:solidFill>
                <a:srgbClr val="9519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34727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p:cNvSpPr txBox="1">
            <a:spLocks noChangeArrowheads="1"/>
          </p:cNvSpPr>
          <p:nvPr/>
        </p:nvSpPr>
        <p:spPr bwMode="auto">
          <a:xfrm>
            <a:off x="263352" y="2393081"/>
            <a:ext cx="4812704" cy="4520109"/>
          </a:xfrm>
          <a:prstGeom prst="rect">
            <a:avLst/>
          </a:prstGeom>
          <a:noFill/>
          <a:ln w="9525">
            <a:noFill/>
            <a:miter lim="800000"/>
            <a:headEnd/>
            <a:tailEnd/>
          </a:ln>
        </p:spPr>
        <p:txBody>
          <a:bodyPr wrap="square" lIns="87272" tIns="43637" rIns="87272" bIns="43637">
            <a:spAutoFit/>
          </a:bodyPr>
          <a:lstStyle/>
          <a:p>
            <a:pPr marL="285750" indent="-285750">
              <a:buClr>
                <a:srgbClr val="C00000"/>
              </a:buClr>
              <a:buFont typeface="Arial" panose="020B0604020202020204" pitchFamily="34" charset="0"/>
              <a:buChar char="•"/>
            </a:pPr>
            <a:r>
              <a:rPr lang="ru-RU" sz="1800" b="1" dirty="0" smtClean="0">
                <a:latin typeface="Arial" panose="020B0604020202020204" pitchFamily="34" charset="0"/>
                <a:cs typeface="Arial" panose="020B0604020202020204" pitchFamily="34" charset="0"/>
              </a:rPr>
              <a:t>ПРЕДВАРИТЕЛЬНАЯ ОБРАБОТКА БОЙЛЕРОВ</a:t>
            </a:r>
            <a:endParaRPr lang="en-US" sz="1800" b="1" dirty="0">
              <a:latin typeface="Arial" panose="020B0604020202020204" pitchFamily="34" charset="0"/>
              <a:cs typeface="Arial" panose="020B0604020202020204" pitchFamily="34" charset="0"/>
            </a:endParaRPr>
          </a:p>
          <a:p>
            <a:pPr>
              <a:buClr>
                <a:srgbClr val="C00000"/>
              </a:buClr>
            </a:pPr>
            <a:r>
              <a:rPr lang="ru-RU" sz="1800" dirty="0" smtClean="0">
                <a:latin typeface="Arial" panose="020B0604020202020204" pitchFamily="34" charset="0"/>
                <a:cs typeface="Arial" panose="020B0604020202020204" pitchFamily="34" charset="0"/>
              </a:rPr>
              <a:t>Автоматическая пескоструйная обработка бойлеров перед нанесением эмалевого покрытия</a:t>
            </a:r>
            <a:endParaRPr lang="en-US" sz="18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ru-RU" sz="1800" b="1" dirty="0" smtClean="0">
                <a:latin typeface="Arial" panose="020B0604020202020204" pitchFamily="34" charset="0"/>
                <a:cs typeface="Arial" panose="020B0604020202020204" pitchFamily="34" charset="0"/>
              </a:rPr>
              <a:t>СТАНКИ ДЛЯ АВТОМАТИЧЕСКОЙ ПРЕДВАРИТЕЛЬНОЙ ОБРАБОТКИ БОЙЛЕРОВ</a:t>
            </a:r>
            <a:endParaRPr lang="en-US" sz="1800" b="1" dirty="0">
              <a:latin typeface="Arial" panose="020B0604020202020204" pitchFamily="34" charset="0"/>
              <a:cs typeface="Arial" panose="020B0604020202020204" pitchFamily="34" charset="0"/>
            </a:endParaRPr>
          </a:p>
          <a:p>
            <a:pPr>
              <a:buClr>
                <a:srgbClr val="C00000"/>
              </a:buClr>
            </a:pPr>
            <a:r>
              <a:rPr lang="ru-RU" sz="1800" dirty="0">
                <a:latin typeface="Arial" panose="020B0604020202020204" pitchFamily="34" charset="0"/>
                <a:cs typeface="Arial" panose="020B0604020202020204" pitchFamily="34" charset="0"/>
              </a:rPr>
              <a:t>Автоматическая пескоструйная </a:t>
            </a:r>
            <a:r>
              <a:rPr lang="ru-RU" sz="1800" dirty="0" smtClean="0">
                <a:latin typeface="Arial" panose="020B0604020202020204" pitchFamily="34" charset="0"/>
                <a:cs typeface="Arial" panose="020B0604020202020204" pitchFamily="34" charset="0"/>
              </a:rPr>
              <a:t>обработка бойлеров </a:t>
            </a:r>
            <a:r>
              <a:rPr lang="ru-RU" sz="1800" dirty="0">
                <a:latin typeface="Arial" panose="020B0604020202020204" pitchFamily="34" charset="0"/>
                <a:cs typeface="Arial" panose="020B0604020202020204" pitchFamily="34" charset="0"/>
              </a:rPr>
              <a:t>перед нанесением эмалевого </a:t>
            </a:r>
            <a:r>
              <a:rPr lang="ru-RU" sz="1800" dirty="0" smtClean="0">
                <a:latin typeface="Arial" panose="020B0604020202020204" pitchFamily="34" charset="0"/>
                <a:cs typeface="Arial" panose="020B0604020202020204" pitchFamily="34" charset="0"/>
              </a:rPr>
              <a:t>покрытия</a:t>
            </a:r>
            <a:endParaRPr lang="ru-RU" sz="1800" dirty="0" smtClean="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ru-RU" sz="1800" b="1" dirty="0" smtClean="0">
                <a:latin typeface="Arial" panose="020B0604020202020204" pitchFamily="34" charset="0"/>
                <a:cs typeface="Arial" panose="020B0604020202020204" pitchFamily="34" charset="0"/>
              </a:rPr>
              <a:t>СТАНКИ ОРБИТАЛЬНОЙ ОБРАБОТКИ, ЛИНЕЙНЫЕ МАШИНЫ</a:t>
            </a:r>
            <a:endParaRPr lang="sl-SI" sz="1800" b="1" dirty="0">
              <a:latin typeface="Arial" panose="020B0604020202020204" pitchFamily="34" charset="0"/>
              <a:cs typeface="Arial" panose="020B0604020202020204" pitchFamily="34" charset="0"/>
            </a:endParaRPr>
          </a:p>
          <a:p>
            <a:pPr>
              <a:buClr>
                <a:srgbClr val="C00000"/>
              </a:buClr>
            </a:pPr>
            <a:r>
              <a:rPr lang="ru-RU" sz="1800" dirty="0" smtClean="0">
                <a:latin typeface="Arial" panose="020B0604020202020204" pitchFamily="34" charset="0"/>
                <a:cs typeface="Arial" panose="020B0604020202020204" pitchFamily="34" charset="0"/>
              </a:rPr>
              <a:t>Для обработки поверхностей перед нанесением покрытий от тефлона и керамики</a:t>
            </a:r>
            <a:endParaRPr lang="en-US" sz="1800" dirty="0">
              <a:latin typeface="Arial" panose="020B0604020202020204" pitchFamily="34" charset="0"/>
              <a:ea typeface="Meiryo UI" panose="020B0604030504040204" pitchFamily="34" charset="-128"/>
              <a:cs typeface="Arial" panose="020B0604020202020204" pitchFamily="34" charset="0"/>
            </a:endParaRPr>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20072" y="2105777"/>
            <a:ext cx="3524769" cy="254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http://cookwareshoppingguides.com/wp-content/uploads/2013/01/enameled-cast-iron-cookw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3" y="4896239"/>
            <a:ext cx="3487282" cy="1701113"/>
          </a:xfrm>
          <a:prstGeom prst="rect">
            <a:avLst/>
          </a:prstGeom>
          <a:noFill/>
          <a:extLst>
            <a:ext uri="{909E8E84-426E-40DD-AFC4-6F175D3DCCD1}">
              <a14:hiddenFill xmlns:a14="http://schemas.microsoft.com/office/drawing/2010/main">
                <a:solidFill>
                  <a:srgbClr val="FFFFFF"/>
                </a:solidFill>
              </a14:hiddenFill>
            </a:ext>
          </a:extLst>
        </p:spPr>
      </p:pic>
      <p:sp>
        <p:nvSpPr>
          <p:cNvPr id="16" name="Škarnice 12">
            <a:extLst>
              <a:ext uri="{FF2B5EF4-FFF2-40B4-BE49-F238E27FC236}">
                <a16:creationId xmlns:a16="http://schemas.microsoft.com/office/drawing/2014/main" xmlns="" id="{55975A21-061D-49D2-B882-97DCBCA8E9AD}"/>
              </a:ext>
            </a:extLst>
          </p:cNvPr>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8" name="Petkotnik 13">
            <a:extLst>
              <a:ext uri="{FF2B5EF4-FFF2-40B4-BE49-F238E27FC236}">
                <a16:creationId xmlns:a16="http://schemas.microsoft.com/office/drawing/2014/main" xmlns="" id="{AD6E3D06-9D52-4646-86BE-BBC2296F2619}"/>
              </a:ext>
            </a:extLst>
          </p:cNvPr>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19" name="Picture 13" descr="FC-eco-logo.png">
            <a:extLst>
              <a:ext uri="{FF2B5EF4-FFF2-40B4-BE49-F238E27FC236}">
                <a16:creationId xmlns:a16="http://schemas.microsoft.com/office/drawing/2014/main" xmlns="" id="{803DC132-E4E2-46F1-AF42-9D9CA1026E0B}"/>
              </a:ext>
            </a:extLst>
          </p:cNvPr>
          <p:cNvPicPr>
            <a:picLocks noChangeAspect="1"/>
          </p:cNvPicPr>
          <p:nvPr/>
        </p:nvPicPr>
        <p:blipFill>
          <a:blip r:embed="rId5" cstate="screen"/>
          <a:stretch>
            <a:fillRect/>
          </a:stretch>
        </p:blipFill>
        <p:spPr>
          <a:xfrm>
            <a:off x="7236296" y="193260"/>
            <a:ext cx="1800199" cy="294032"/>
          </a:xfrm>
          <a:prstGeom prst="rect">
            <a:avLst/>
          </a:prstGeom>
        </p:spPr>
      </p:pic>
      <p:sp>
        <p:nvSpPr>
          <p:cNvPr id="21" name="PoljeZBesedilom 19">
            <a:extLst>
              <a:ext uri="{FF2B5EF4-FFF2-40B4-BE49-F238E27FC236}">
                <a16:creationId xmlns:a16="http://schemas.microsoft.com/office/drawing/2014/main" xmlns="" id="{55418AC6-035F-48FF-9D6C-23127B2EC1A5}"/>
              </a:ext>
            </a:extLst>
          </p:cNvPr>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ru-RU" sz="2200" dirty="0">
                <a:solidFill>
                  <a:schemeClr val="bg1"/>
                </a:solidFill>
                <a:latin typeface="Arial" panose="020B0604020202020204" pitchFamily="34" charset="0"/>
                <a:cs typeface="Arial" panose="020B0604020202020204" pitchFamily="34" charset="0"/>
              </a:rPr>
              <a:t>ОБЛАСТИ ПРИМЕНЕНИЯ</a:t>
            </a:r>
            <a:endParaRPr lang="sl-SI" sz="2200" dirty="0">
              <a:solidFill>
                <a:schemeClr val="bg1"/>
              </a:solidFill>
              <a:latin typeface="Arial" panose="020B0604020202020204" pitchFamily="34" charset="0"/>
              <a:cs typeface="Arial" panose="020B0604020202020204" pitchFamily="34" charset="0"/>
            </a:endParaRPr>
          </a:p>
        </p:txBody>
      </p:sp>
      <p:sp>
        <p:nvSpPr>
          <p:cNvPr id="22" name="PoljeZBesedilom 16">
            <a:extLst>
              <a:ext uri="{FF2B5EF4-FFF2-40B4-BE49-F238E27FC236}">
                <a16:creationId xmlns:a16="http://schemas.microsoft.com/office/drawing/2014/main" xmlns="" id="{4E083919-005A-41CB-8616-04FB78CB8CA5}"/>
              </a:ext>
            </a:extLst>
          </p:cNvPr>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pic>
        <p:nvPicPr>
          <p:cNvPr id="23" name="Slika 22" descr="REF.PNG">
            <a:extLst>
              <a:ext uri="{FF2B5EF4-FFF2-40B4-BE49-F238E27FC236}">
                <a16:creationId xmlns:a16="http://schemas.microsoft.com/office/drawing/2014/main" xmlns="" id="{3DE9F543-3B69-4086-B0EA-DF145312A452}"/>
              </a:ext>
            </a:extLst>
          </p:cNvPr>
          <p:cNvPicPr>
            <a:picLocks noChangeAspect="1"/>
          </p:cNvPicPr>
          <p:nvPr/>
        </p:nvPicPr>
        <p:blipFill>
          <a:blip r:embed="rId6" cstate="print"/>
          <a:srcRect t="15151" r="-399" b="21213"/>
          <a:stretch>
            <a:fillRect/>
          </a:stretch>
        </p:blipFill>
        <p:spPr>
          <a:xfrm>
            <a:off x="3696" y="620688"/>
            <a:ext cx="9180512" cy="1512168"/>
          </a:xfrm>
          <a:prstGeom prst="rect">
            <a:avLst/>
          </a:prstGeom>
        </p:spPr>
      </p:pic>
      <p:sp>
        <p:nvSpPr>
          <p:cNvPr id="24" name="TextBox 27">
            <a:extLst>
              <a:ext uri="{FF2B5EF4-FFF2-40B4-BE49-F238E27FC236}">
                <a16:creationId xmlns:a16="http://schemas.microsoft.com/office/drawing/2014/main" xmlns="" id="{B15F65DC-BCF2-4CCC-BFF3-03689A7483C3}"/>
              </a:ext>
            </a:extLst>
          </p:cNvPr>
          <p:cNvSpPr txBox="1"/>
          <p:nvPr/>
        </p:nvSpPr>
        <p:spPr>
          <a:xfrm>
            <a:off x="0" y="1196752"/>
            <a:ext cx="4573431" cy="461665"/>
          </a:xfrm>
          <a:prstGeom prst="rect">
            <a:avLst/>
          </a:prstGeom>
          <a:solidFill>
            <a:schemeClr val="bg1">
              <a:lumMod val="95000"/>
              <a:alpha val="60000"/>
            </a:schemeClr>
          </a:solidFill>
          <a:effectLst>
            <a:outerShdw blurRad="50800" dist="38100" dir="2700000" algn="tl" rotWithShape="0">
              <a:prstClr val="black">
                <a:alpha val="40000"/>
              </a:prstClr>
            </a:outerShdw>
          </a:effectLst>
        </p:spPr>
        <p:txBody>
          <a:bodyPr wrap="none" rtlCol="0">
            <a:spAutoFit/>
          </a:bodyPr>
          <a:lstStyle/>
          <a:p>
            <a:r>
              <a:rPr lang="ru-RU" b="1" dirty="0" smtClean="0">
                <a:solidFill>
                  <a:srgbClr val="95191C"/>
                </a:solidFill>
                <a:latin typeface="Arial" panose="020B0604020202020204" pitchFamily="34" charset="0"/>
                <a:cs typeface="Arial" panose="020B0604020202020204" pitchFamily="34" charset="0"/>
              </a:rPr>
              <a:t>ЭМАЛИРОВКА И ПОКРЫТИЯ</a:t>
            </a:r>
            <a:endParaRPr lang="en-US" b="1" dirty="0">
              <a:solidFill>
                <a:srgbClr val="9519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9292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www.constructionweekonline.in/pictures/Railway%20track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94321" y="2060848"/>
            <a:ext cx="3510127" cy="1672060"/>
          </a:xfrm>
          <a:prstGeom prst="rect">
            <a:avLst/>
          </a:prstGeom>
          <a:noFill/>
          <a:extLst>
            <a:ext uri="{909E8E84-426E-40DD-AFC4-6F175D3DCCD1}">
              <a14:hiddenFill xmlns:a14="http://schemas.microsoft.com/office/drawing/2010/main">
                <a:solidFill>
                  <a:srgbClr val="FFFFFF"/>
                </a:solidFill>
              </a14:hiddenFill>
            </a:ext>
          </a:extLst>
        </p:spPr>
      </p:pic>
      <p:sp>
        <p:nvSpPr>
          <p:cNvPr id="6" name="Ograda številke diapozitiva 5"/>
          <p:cNvSpPr>
            <a:spLocks noGrp="1"/>
          </p:cNvSpPr>
          <p:nvPr>
            <p:ph type="sldNum" sz="quarter" idx="12"/>
          </p:nvPr>
        </p:nvSpPr>
        <p:spPr>
          <a:xfrm>
            <a:off x="6781800" y="6133257"/>
            <a:ext cx="1905000" cy="457200"/>
          </a:xfrm>
        </p:spPr>
        <p:txBody>
          <a:bodyPr/>
          <a:lstStyle/>
          <a:p>
            <a:fld id="{382E4EAF-28D9-4C90-8137-A7C1A4C11BBC}" type="slidenum">
              <a:rPr lang="sl-SI" smtClean="0"/>
              <a:pPr/>
              <a:t>9</a:t>
            </a:fld>
            <a:endParaRPr lang="sl-SI" dirty="0"/>
          </a:p>
        </p:txBody>
      </p:sp>
      <p:sp>
        <p:nvSpPr>
          <p:cNvPr id="39" name="Text Box 12"/>
          <p:cNvSpPr txBox="1">
            <a:spLocks noChangeArrowheads="1"/>
          </p:cNvSpPr>
          <p:nvPr/>
        </p:nvSpPr>
        <p:spPr bwMode="auto">
          <a:xfrm>
            <a:off x="169776" y="2203223"/>
            <a:ext cx="4923028" cy="4520109"/>
          </a:xfrm>
          <a:prstGeom prst="rect">
            <a:avLst/>
          </a:prstGeom>
          <a:noFill/>
          <a:ln w="9525">
            <a:noFill/>
            <a:miter lim="800000"/>
            <a:headEnd/>
            <a:tailEnd/>
          </a:ln>
        </p:spPr>
        <p:txBody>
          <a:bodyPr wrap="square" lIns="87272" tIns="43637" rIns="87272" bIns="43637">
            <a:spAutoFit/>
          </a:bodyPr>
          <a:lstStyle/>
          <a:p>
            <a:pPr marL="285750" indent="-285750">
              <a:buClr>
                <a:srgbClr val="C00000"/>
              </a:buClr>
              <a:buFont typeface="Arial" panose="020B0604020202020204" pitchFamily="34" charset="0"/>
              <a:buChar char="•"/>
            </a:pPr>
            <a:r>
              <a:rPr lang="ru-RU" sz="1800" b="1" dirty="0" smtClean="0">
                <a:latin typeface="Arial" panose="020B0604020202020204" pitchFamily="34" charset="0"/>
                <a:cs typeface="Arial" panose="020B0604020202020204" pitchFamily="34" charset="0"/>
              </a:rPr>
              <a:t>ОБСЛУЖИВАНИЕ ЖЕЛЕЗНЫХ ДОРОГ</a:t>
            </a:r>
            <a:endParaRPr lang="en-US" sz="1800" b="1" dirty="0">
              <a:latin typeface="Arial" panose="020B0604020202020204" pitchFamily="34" charset="0"/>
              <a:cs typeface="Arial" panose="020B0604020202020204" pitchFamily="34" charset="0"/>
            </a:endParaRPr>
          </a:p>
          <a:p>
            <a:pPr>
              <a:buClr>
                <a:srgbClr val="C00000"/>
              </a:buClr>
            </a:pPr>
            <a:r>
              <a:rPr lang="ru-RU" sz="1800" dirty="0" smtClean="0">
                <a:latin typeface="Arial" panose="020B0604020202020204" pitchFamily="34" charset="0"/>
                <a:cs typeface="Arial" panose="020B0604020202020204" pitchFamily="34" charset="0"/>
              </a:rPr>
              <a:t>Пескоструйные камеры – совершенный</a:t>
            </a:r>
          </a:p>
          <a:p>
            <a:pPr>
              <a:buClr>
                <a:srgbClr val="C00000"/>
              </a:buClr>
            </a:pPr>
            <a:r>
              <a:rPr lang="ru-RU" sz="1800" dirty="0" smtClean="0">
                <a:latin typeface="Arial" panose="020B0604020202020204" pitchFamily="34" charset="0"/>
                <a:cs typeface="Arial" panose="020B0604020202020204" pitchFamily="34" charset="0"/>
              </a:rPr>
              <a:t>способ подготовки крупных металлических</a:t>
            </a:r>
          </a:p>
          <a:p>
            <a:pPr>
              <a:buClr>
                <a:srgbClr val="C00000"/>
              </a:buClr>
            </a:pPr>
            <a:r>
              <a:rPr lang="ru-RU" sz="1800" dirty="0" smtClean="0">
                <a:latin typeface="Arial" panose="020B0604020202020204" pitchFamily="34" charset="0"/>
                <a:cs typeface="Arial" panose="020B0604020202020204" pitchFamily="34" charset="0"/>
              </a:rPr>
              <a:t>поверхностей (вагонов) перед нанесением</a:t>
            </a:r>
          </a:p>
          <a:p>
            <a:pPr>
              <a:buClr>
                <a:srgbClr val="C00000"/>
              </a:buClr>
            </a:pPr>
            <a:r>
              <a:rPr lang="ru-RU" sz="1800" dirty="0" smtClean="0">
                <a:latin typeface="Arial" panose="020B0604020202020204" pitchFamily="34" charset="0"/>
                <a:cs typeface="Arial" panose="020B0604020202020204" pitchFamily="34" charset="0"/>
              </a:rPr>
              <a:t>покрытий</a:t>
            </a:r>
            <a:endParaRPr lang="ru-RU" sz="1800" dirty="0">
              <a:latin typeface="Arial" panose="020B0604020202020204" pitchFamily="34" charset="0"/>
              <a:cs typeface="Arial" panose="020B0604020202020204" pitchFamily="34" charset="0"/>
            </a:endParaRPr>
          </a:p>
          <a:p>
            <a:pPr>
              <a:buClr>
                <a:srgbClr val="C00000"/>
              </a:buClr>
            </a:pPr>
            <a:r>
              <a:rPr lang="ru-RU" sz="1800" dirty="0" smtClean="0">
                <a:latin typeface="Arial" panose="020B0604020202020204" pitchFamily="34" charset="0"/>
                <a:cs typeface="Arial" panose="020B0604020202020204" pitchFamily="34" charset="0"/>
              </a:rPr>
              <a:t>Экологичная очистка железнодорожных осей перед магнитным контролем</a:t>
            </a:r>
            <a:endParaRPr lang="en-US" sz="1800" dirty="0">
              <a:latin typeface="Arial" panose="020B0604020202020204" pitchFamily="34" charset="0"/>
              <a:cs typeface="Arial" panose="020B0604020202020204" pitchFamily="34" charset="0"/>
            </a:endParaRPr>
          </a:p>
          <a:p>
            <a:pPr>
              <a:buClr>
                <a:srgbClr val="C00000"/>
              </a:buClr>
            </a:pPr>
            <a:endParaRPr lang="sl-SI" sz="1800" dirty="0">
              <a:latin typeface="Arial" panose="020B0604020202020204" pitchFamily="34" charset="0"/>
              <a:ea typeface="Meiryo UI" panose="020B0604030504040204" pitchFamily="34" charset="-128"/>
              <a:cs typeface="Arial" panose="020B0604020202020204" pitchFamily="34" charset="0"/>
            </a:endParaRPr>
          </a:p>
          <a:p>
            <a:pPr marL="285750" indent="-285750">
              <a:buClr>
                <a:srgbClr val="C00000"/>
              </a:buClr>
              <a:buFont typeface="Arial" panose="020B0604020202020204" pitchFamily="34" charset="0"/>
              <a:buChar char="•"/>
            </a:pPr>
            <a:r>
              <a:rPr lang="ru-RU" sz="1800" b="1" dirty="0" smtClean="0">
                <a:latin typeface="Arial" panose="020B0604020202020204" pitchFamily="34" charset="0"/>
                <a:cs typeface="Arial" panose="020B0604020202020204" pitchFamily="34" charset="0"/>
              </a:rPr>
              <a:t>ПИЩЕВАЯ И ФАРМАЦЕВТИЧЕСКАЯ П.</a:t>
            </a:r>
          </a:p>
          <a:p>
            <a:pPr>
              <a:buClr>
                <a:srgbClr val="C00000"/>
              </a:buClr>
            </a:pPr>
            <a:r>
              <a:rPr lang="ru-RU" sz="1800" dirty="0" smtClean="0">
                <a:latin typeface="Arial" panose="020B0604020202020204" pitchFamily="34" charset="0"/>
                <a:cs typeface="Arial" panose="020B0604020202020204" pitchFamily="34" charset="0"/>
              </a:rPr>
              <a:t>Специальное применение методов очистки</a:t>
            </a:r>
          </a:p>
          <a:p>
            <a:pPr>
              <a:buClr>
                <a:srgbClr val="C00000"/>
              </a:buClr>
            </a:pPr>
            <a:r>
              <a:rPr lang="ru-RU" sz="1800" dirty="0" smtClean="0">
                <a:latin typeface="Arial" panose="020B0604020202020204" pitchFamily="34" charset="0"/>
                <a:cs typeface="Arial" panose="020B0604020202020204" pitchFamily="34" charset="0"/>
              </a:rPr>
              <a:t>сода-бластинг и очистки сухим льдом</a:t>
            </a:r>
            <a:endParaRPr lang="ru-RU" sz="1800" dirty="0" smtClean="0">
              <a:latin typeface="Arial" panose="020B0604020202020204" pitchFamily="34" charset="0"/>
              <a:cs typeface="Arial" panose="020B0604020202020204" pitchFamily="34" charset="0"/>
            </a:endParaRPr>
          </a:p>
          <a:p>
            <a:pPr>
              <a:buClr>
                <a:srgbClr val="C00000"/>
              </a:buClr>
            </a:pPr>
            <a:endParaRPr lang="sl-SI" sz="1800" dirty="0">
              <a:latin typeface="Arial" panose="020B0604020202020204" pitchFamily="34" charset="0"/>
              <a:cs typeface="Arial" panose="020B0604020202020204" pitchFamily="34" charset="0"/>
            </a:endParaRPr>
          </a:p>
          <a:p>
            <a:pPr marL="285750" indent="-285750">
              <a:buClr>
                <a:srgbClr val="C00000"/>
              </a:buClr>
              <a:buFont typeface="Arial" panose="020B0604020202020204" pitchFamily="34" charset="0"/>
              <a:buChar char="•"/>
            </a:pPr>
            <a:r>
              <a:rPr lang="ru-RU" sz="1800" b="1" dirty="0" smtClean="0">
                <a:latin typeface="Arial" panose="020B0604020202020204" pitchFamily="34" charset="0"/>
                <a:cs typeface="Arial" panose="020B0604020202020204" pitchFamily="34" charset="0"/>
              </a:rPr>
              <a:t>МЕДИЦИНА, ЗУБНЫЕ ИМПЛАНТАНТЫ</a:t>
            </a:r>
          </a:p>
          <a:p>
            <a:pPr>
              <a:buClr>
                <a:srgbClr val="C00000"/>
              </a:buClr>
            </a:pPr>
            <a:r>
              <a:rPr lang="ru-RU" sz="1800" dirty="0" smtClean="0">
                <a:latin typeface="Arial" panose="020B0604020202020204" pitchFamily="34" charset="0"/>
                <a:ea typeface="Meiryo UI" panose="020B0604030504040204" pitchFamily="34" charset="-128"/>
                <a:cs typeface="Arial" panose="020B0604020202020204" pitchFamily="34" charset="0"/>
              </a:rPr>
              <a:t>Аккуратная и точная подготовка медицинских и зубных имплантантов специальной обработкой титана</a:t>
            </a:r>
          </a:p>
        </p:txBody>
      </p:sp>
      <p:pic>
        <p:nvPicPr>
          <p:cNvPr id="9218" name="Picture 2" descr="http://www.alsglobal.com/~/media/Images/Divisions/Life%20Sciences/Food%20and%20Pharmaceutical/Pharma%2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76057" y="3378908"/>
            <a:ext cx="3526874" cy="17062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aterresolution.com/site/wp-content/uploads/2010/08/medical-implant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076057" y="4957604"/>
            <a:ext cx="3543715" cy="1711756"/>
          </a:xfrm>
          <a:prstGeom prst="rect">
            <a:avLst/>
          </a:prstGeom>
          <a:noFill/>
          <a:extLst>
            <a:ext uri="{909E8E84-426E-40DD-AFC4-6F175D3DCCD1}">
              <a14:hiddenFill xmlns:a14="http://schemas.microsoft.com/office/drawing/2010/main">
                <a:solidFill>
                  <a:srgbClr val="FFFFFF"/>
                </a:solidFill>
              </a14:hiddenFill>
            </a:ext>
          </a:extLst>
        </p:spPr>
      </p:pic>
      <p:sp>
        <p:nvSpPr>
          <p:cNvPr id="16" name="Škarnice 12">
            <a:extLst>
              <a:ext uri="{FF2B5EF4-FFF2-40B4-BE49-F238E27FC236}">
                <a16:creationId xmlns:a16="http://schemas.microsoft.com/office/drawing/2014/main" xmlns="" id="{0DE71028-0207-49BF-92A6-FBCEACB11B1E}"/>
              </a:ext>
            </a:extLst>
          </p:cNvPr>
          <p:cNvSpPr/>
          <p:nvPr/>
        </p:nvSpPr>
        <p:spPr bwMode="auto">
          <a:xfrm>
            <a:off x="4644008" y="0"/>
            <a:ext cx="2448272" cy="620688"/>
          </a:xfrm>
          <a:prstGeom prst="chevron">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kumimoji="0" lang="sl-SI" sz="1100" b="0" i="0" u="none" strike="noStrike" cap="none" normalizeH="0" baseline="0" dirty="0">
              <a:ln>
                <a:noFill/>
              </a:ln>
              <a:solidFill>
                <a:schemeClr val="tx1"/>
              </a:solidFill>
              <a:effectLst/>
              <a:latin typeface="Tahoma" pitchFamily="34" charset="0"/>
            </a:endParaRPr>
          </a:p>
        </p:txBody>
      </p:sp>
      <p:sp>
        <p:nvSpPr>
          <p:cNvPr id="18" name="Petkotnik 13">
            <a:extLst>
              <a:ext uri="{FF2B5EF4-FFF2-40B4-BE49-F238E27FC236}">
                <a16:creationId xmlns:a16="http://schemas.microsoft.com/office/drawing/2014/main" xmlns="" id="{218FCBE9-E709-4D46-95C1-E2129760C13B}"/>
              </a:ext>
            </a:extLst>
          </p:cNvPr>
          <p:cNvSpPr/>
          <p:nvPr/>
        </p:nvSpPr>
        <p:spPr bwMode="auto">
          <a:xfrm>
            <a:off x="0" y="0"/>
            <a:ext cx="4932040" cy="620688"/>
          </a:xfrm>
          <a:prstGeom prst="homePlate">
            <a:avLst/>
          </a:prstGeom>
          <a:solidFill>
            <a:srgbClr val="C4151B"/>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sl-SI" dirty="0"/>
          </a:p>
        </p:txBody>
      </p:sp>
      <p:pic>
        <p:nvPicPr>
          <p:cNvPr id="19" name="Picture 13" descr="FC-eco-logo.png">
            <a:extLst>
              <a:ext uri="{FF2B5EF4-FFF2-40B4-BE49-F238E27FC236}">
                <a16:creationId xmlns:a16="http://schemas.microsoft.com/office/drawing/2014/main" xmlns="" id="{DF99A734-7CDA-4931-8E60-DF2D88F0048B}"/>
              </a:ext>
            </a:extLst>
          </p:cNvPr>
          <p:cNvPicPr>
            <a:picLocks noChangeAspect="1"/>
          </p:cNvPicPr>
          <p:nvPr/>
        </p:nvPicPr>
        <p:blipFill>
          <a:blip r:embed="rId6" cstate="screen"/>
          <a:stretch>
            <a:fillRect/>
          </a:stretch>
        </p:blipFill>
        <p:spPr>
          <a:xfrm>
            <a:off x="7236296" y="193260"/>
            <a:ext cx="1800199" cy="294032"/>
          </a:xfrm>
          <a:prstGeom prst="rect">
            <a:avLst/>
          </a:prstGeom>
        </p:spPr>
      </p:pic>
      <p:sp>
        <p:nvSpPr>
          <p:cNvPr id="21" name="PoljeZBesedilom 19">
            <a:extLst>
              <a:ext uri="{FF2B5EF4-FFF2-40B4-BE49-F238E27FC236}">
                <a16:creationId xmlns:a16="http://schemas.microsoft.com/office/drawing/2014/main" xmlns="" id="{0EFC622B-1F8E-49CB-8376-C6462E3043BA}"/>
              </a:ext>
            </a:extLst>
          </p:cNvPr>
          <p:cNvSpPr txBox="1"/>
          <p:nvPr/>
        </p:nvSpPr>
        <p:spPr bwMode="auto">
          <a:xfrm>
            <a:off x="76200" y="77142"/>
            <a:ext cx="4999856" cy="430887"/>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ru-RU" sz="2200" dirty="0">
                <a:solidFill>
                  <a:schemeClr val="bg1"/>
                </a:solidFill>
                <a:latin typeface="Arial" panose="020B0604020202020204" pitchFamily="34" charset="0"/>
                <a:cs typeface="Arial" panose="020B0604020202020204" pitchFamily="34" charset="0"/>
              </a:rPr>
              <a:t>ОБЛАСТИ ПРИМЕНЕНИЯ</a:t>
            </a:r>
            <a:endParaRPr lang="sl-SI" sz="2200" dirty="0">
              <a:solidFill>
                <a:schemeClr val="bg1"/>
              </a:solidFill>
              <a:latin typeface="Arial" panose="020B0604020202020204" pitchFamily="34" charset="0"/>
              <a:cs typeface="Arial" panose="020B0604020202020204" pitchFamily="34" charset="0"/>
            </a:endParaRPr>
          </a:p>
        </p:txBody>
      </p:sp>
      <p:sp>
        <p:nvSpPr>
          <p:cNvPr id="22" name="PoljeZBesedilom 16">
            <a:extLst>
              <a:ext uri="{FF2B5EF4-FFF2-40B4-BE49-F238E27FC236}">
                <a16:creationId xmlns:a16="http://schemas.microsoft.com/office/drawing/2014/main" xmlns="" id="{06F0C02D-5F89-415D-83BF-836F0D4B8F2E}"/>
              </a:ext>
            </a:extLst>
          </p:cNvPr>
          <p:cNvSpPr txBox="1"/>
          <p:nvPr/>
        </p:nvSpPr>
        <p:spPr bwMode="auto">
          <a:xfrm>
            <a:off x="5076056" y="128726"/>
            <a:ext cx="1853841" cy="523220"/>
          </a:xfrm>
          <a:prstGeom prst="rect">
            <a:avLst/>
          </a:prstGeom>
          <a:noFill/>
          <a:ln w="31750" cmpd="thinThick">
            <a:noFill/>
            <a:miter lim="800000"/>
            <a:headEnd/>
            <a:tailEnd/>
          </a:ln>
          <a:effectLst>
            <a:outerShdw blurRad="63500" sx="102000" sy="102000" algn="ctr" rotWithShape="0">
              <a:prstClr val="black">
                <a:alpha val="40000"/>
              </a:prstClr>
            </a:outerShdw>
          </a:effectLst>
        </p:spPr>
        <p:txBody>
          <a:bodyPr wrap="square" rtlCol="0">
            <a:spAutoFit/>
          </a:bodyPr>
          <a:lstStyle/>
          <a:p>
            <a:pPr algn="just"/>
            <a:r>
              <a:rPr lang="sl-SI" sz="1400" dirty="0">
                <a:solidFill>
                  <a:schemeClr val="bg1">
                    <a:lumMod val="95000"/>
                  </a:schemeClr>
                </a:solidFill>
                <a:latin typeface="Arial" panose="020B0604020202020204" pitchFamily="34" charset="0"/>
                <a:cs typeface="Arial" panose="020B0604020202020204" pitchFamily="34" charset="0"/>
              </a:rPr>
              <a:t>ferroecoblast.com</a:t>
            </a:r>
          </a:p>
          <a:p>
            <a:pPr algn="just"/>
            <a:endParaRPr lang="sl-SI" sz="1400" dirty="0">
              <a:latin typeface="Arial" panose="020B0604020202020204" pitchFamily="34" charset="0"/>
              <a:cs typeface="Arial" panose="020B0604020202020204" pitchFamily="34" charset="0"/>
            </a:endParaRPr>
          </a:p>
        </p:txBody>
      </p:sp>
      <p:pic>
        <p:nvPicPr>
          <p:cNvPr id="23" name="Slika 22" descr="REF.PNG">
            <a:extLst>
              <a:ext uri="{FF2B5EF4-FFF2-40B4-BE49-F238E27FC236}">
                <a16:creationId xmlns:a16="http://schemas.microsoft.com/office/drawing/2014/main" xmlns="" id="{C6D85634-D6C1-4A27-A3E2-2913B51F4B38}"/>
              </a:ext>
            </a:extLst>
          </p:cNvPr>
          <p:cNvPicPr>
            <a:picLocks noChangeAspect="1"/>
          </p:cNvPicPr>
          <p:nvPr/>
        </p:nvPicPr>
        <p:blipFill>
          <a:blip r:embed="rId7" cstate="print"/>
          <a:srcRect t="15151" r="-399" b="21213"/>
          <a:stretch>
            <a:fillRect/>
          </a:stretch>
        </p:blipFill>
        <p:spPr>
          <a:xfrm>
            <a:off x="3696" y="620688"/>
            <a:ext cx="9180512" cy="1512168"/>
          </a:xfrm>
          <a:prstGeom prst="rect">
            <a:avLst/>
          </a:prstGeom>
        </p:spPr>
      </p:pic>
      <p:sp>
        <p:nvSpPr>
          <p:cNvPr id="24" name="TextBox 27">
            <a:extLst>
              <a:ext uri="{FF2B5EF4-FFF2-40B4-BE49-F238E27FC236}">
                <a16:creationId xmlns:a16="http://schemas.microsoft.com/office/drawing/2014/main" xmlns="" id="{6EF5FB67-8911-4F55-A2BC-E11AA0FD1B65}"/>
              </a:ext>
            </a:extLst>
          </p:cNvPr>
          <p:cNvSpPr txBox="1"/>
          <p:nvPr/>
        </p:nvSpPr>
        <p:spPr>
          <a:xfrm>
            <a:off x="0" y="1196752"/>
            <a:ext cx="8920519" cy="461665"/>
          </a:xfrm>
          <a:prstGeom prst="rect">
            <a:avLst/>
          </a:prstGeom>
          <a:solidFill>
            <a:schemeClr val="bg1">
              <a:lumMod val="95000"/>
              <a:alpha val="60000"/>
            </a:schemeClr>
          </a:solidFill>
          <a:effectLst>
            <a:outerShdw blurRad="50800" dist="38100" dir="2700000" algn="tl" rotWithShape="0">
              <a:prstClr val="black">
                <a:alpha val="40000"/>
              </a:prstClr>
            </a:outerShdw>
          </a:effectLst>
        </p:spPr>
        <p:txBody>
          <a:bodyPr wrap="none" rtlCol="0">
            <a:spAutoFit/>
          </a:bodyPr>
          <a:lstStyle/>
          <a:p>
            <a:r>
              <a:rPr lang="ru-RU" b="1" dirty="0" smtClean="0">
                <a:solidFill>
                  <a:srgbClr val="95191C"/>
                </a:solidFill>
                <a:latin typeface="Arial" panose="020B0604020202020204" pitchFamily="34" charset="0"/>
                <a:cs typeface="Arial" panose="020B0604020202020204" pitchFamily="34" charset="0"/>
              </a:rPr>
              <a:t>РЕШЕНИЯ ДЛЯ ДРУГИХ ОТРАСЛЕЙ ПРОМЫШЛЕННОСТИ</a:t>
            </a:r>
            <a:endParaRPr lang="en-US" b="1" dirty="0">
              <a:solidFill>
                <a:srgbClr val="95191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254495"/>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5c4454c31f7fe974c876aeba3f737b16b3b8e3"/>
  <p:tag name="ISPRING_SCORM_RATE_SLIDES" val="1"/>
  <p:tag name="ISPRING_SCORM_RATE_QUIZZES" val="0"/>
  <p:tag name="ISPRING_SCORM_PASSING_SCORE" val="100.0000000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911</Words>
  <Application>Microsoft Office PowerPoint</Application>
  <PresentationFormat>Diaprojekcija na zaslonu (4:3)</PresentationFormat>
  <Paragraphs>128</Paragraphs>
  <Slides>10</Slides>
  <Notes>10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vt:i4>
      </vt:variant>
    </vt:vector>
  </HeadingPairs>
  <TitlesOfParts>
    <vt:vector size="17" baseType="lpstr">
      <vt:lpstr>Meiryo UI</vt:lpstr>
      <vt:lpstr>Arial</vt:lpstr>
      <vt:lpstr>Calibri</vt:lpstr>
      <vt:lpstr>Calibri Light</vt:lpstr>
      <vt:lpstr>Tahoma</vt:lpstr>
      <vt:lpstr>Times New Roman</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2017-11-17T09:55:32Z</dcterms:created>
  <dcterms:modified xsi:type="dcterms:W3CDTF">2018-09-13T07:27:41Z</dcterms:modified>
</cp:coreProperties>
</file>