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9" r:id="rId5"/>
    <p:sldId id="266" r:id="rId6"/>
    <p:sldId id="260" r:id="rId7"/>
    <p:sldId id="267" r:id="rId8"/>
    <p:sldId id="270" r:id="rId9"/>
    <p:sldId id="27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4" autoAdjust="0"/>
    <p:restoredTop sz="94554" autoAdjust="0"/>
  </p:normalViewPr>
  <p:slideViewPr>
    <p:cSldViewPr>
      <p:cViewPr varScale="1">
        <p:scale>
          <a:sx n="110" d="100"/>
          <a:sy n="110" d="100"/>
        </p:scale>
        <p:origin x="18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65918850495665"/>
          <c:y val="0.38035531553726482"/>
          <c:w val="0.69623019902580363"/>
          <c:h val="0.469773156855057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118 583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135 255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2024 год</c:v>
                </c:pt>
                <c:pt idx="1">
                  <c:v>2025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118583</c:v>
                </c:pt>
                <c:pt idx="1">
                  <c:v>135255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Общественная палата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63240236953052E-2"/>
                  <c:y val="-2.08156417072615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7594573121093236E-3"/>
                  <c:y val="-2.77541889430152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2024 год</c:v>
                </c:pt>
                <c:pt idx="1">
                  <c:v>2025 год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84</c:v>
                </c:pt>
                <c:pt idx="1">
                  <c:v>96</c:v>
                </c:pt>
              </c:numCache>
            </c:numRef>
          </c:val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518914624218648E-3"/>
                  <c:y val="-1.618994355009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830263398749837E-2"/>
                  <c:y val="-2.3128490785846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2024 год</c:v>
                </c:pt>
                <c:pt idx="1">
                  <c:v>2025 год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39786</c:v>
                </c:pt>
                <c:pt idx="1">
                  <c:v>52611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350144"/>
        <c:axId val="109347008"/>
        <c:axId val="0"/>
      </c:bar3DChart>
      <c:catAx>
        <c:axId val="10935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9347008"/>
        <c:crosses val="autoZero"/>
        <c:auto val="1"/>
        <c:lblAlgn val="ctr"/>
        <c:lblOffset val="100"/>
        <c:noMultiLvlLbl val="0"/>
      </c:catAx>
      <c:valAx>
        <c:axId val="1093470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935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76619496497979"/>
          <c:y val="1.2920995442958863E-3"/>
          <c:w val="0.3365781306477546"/>
          <c:h val="0.456208934408510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6134484082676"/>
          <c:y val="0.27587925172056926"/>
          <c:w val="0.79371712109960457"/>
          <c:h val="0.5811642273665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412971658119856E-3"/>
                  <c:y val="-3.94510259094018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376792442165352E-2"/>
                  <c:y val="-1.85651886632479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255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2024 год</c:v>
                </c:pt>
                <c:pt idx="1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118583</c:v>
                </c:pt>
                <c:pt idx="1">
                  <c:v>135255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350536"/>
        <c:axId val="109351320"/>
        <c:axId val="0"/>
      </c:bar3DChart>
      <c:catAx>
        <c:axId val="109350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9351320"/>
        <c:crosses val="autoZero"/>
        <c:auto val="1"/>
        <c:lblAlgn val="ctr"/>
        <c:lblOffset val="100"/>
        <c:noMultiLvlLbl val="0"/>
      </c:catAx>
      <c:valAx>
        <c:axId val="109351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350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250041418399906"/>
          <c:y val="1.5083484875949456E-2"/>
          <c:w val="0.76800395720103365"/>
          <c:h val="0.24342681917872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4"/>
              <c:layout>
                <c:manualLayout>
                  <c:x val="4.221144777787472E-3"/>
                  <c:y val="-0.15238253950619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9652388532035313E-2"/>
                  <c:y val="3.6729825433858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6495017695228556E-2"/>
                  <c:y val="-1.05984696585740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4.9812783235466417E-2"/>
                  <c:y val="-2.2371191560726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346 Увеличение стоимости материальных запасов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 formatCode="0.0%">
                  <c:v>0.57020000000000004</c:v>
                </c:pt>
                <c:pt idx="1">
                  <c:v>1E-3</c:v>
                </c:pt>
                <c:pt idx="2" formatCode="0.0%">
                  <c:v>0.17199999999999999</c:v>
                </c:pt>
                <c:pt idx="3" formatCode="0.0%">
                  <c:v>4.0000000000000001E-3</c:v>
                </c:pt>
                <c:pt idx="4" formatCode="0.0%">
                  <c:v>1.7999999999999999E-2</c:v>
                </c:pt>
                <c:pt idx="5" formatCode="0.0%">
                  <c:v>5.7000000000000002E-2</c:v>
                </c:pt>
                <c:pt idx="6" formatCode="0.0%">
                  <c:v>3.9E-2</c:v>
                </c:pt>
                <c:pt idx="7">
                  <c:v>4.0000000000000002E-4</c:v>
                </c:pt>
                <c:pt idx="8" formatCode="0.0%">
                  <c:v>3.0000000000000001E-3</c:v>
                </c:pt>
                <c:pt idx="9" formatCode="0.0%">
                  <c:v>4.0000000000000001E-3</c:v>
                </c:pt>
                <c:pt idx="10" formatCode="0.0%">
                  <c:v>8.7999999999999995E-2</c:v>
                </c:pt>
                <c:pt idx="11" formatCode="0.0%">
                  <c:v>4.2999999999999997E-2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346 Увеличение стоимости материальных запасов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905011534097265"/>
          <c:y val="1.4380842604789926E-3"/>
          <c:w val="0.32663368347426219"/>
          <c:h val="0.84172746238072327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19753086419679E-2"/>
          <c:y val="0.17516230080715681"/>
          <c:w val="0.83179012345679082"/>
          <c:h val="0.6865207518799275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45000"/>
                    <a:satMod val="155000"/>
                  </a:schemeClr>
                </a:gs>
                <a:gs pos="60000">
                  <a:schemeClr val="accent4">
                    <a:shade val="95000"/>
                    <a:satMod val="150000"/>
                  </a:schemeClr>
                </a:gs>
                <a:gs pos="100000">
                  <a:schemeClr val="accent4">
                    <a:tint val="87000"/>
                    <a:satMod val="2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atMod val="150000"/>
                </a:scheme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864197530864196E-3"/>
                  <c:y val="2.5560767000123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864197530864196E-3"/>
                  <c:y val="-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2024 год</c:v>
                </c:pt>
                <c:pt idx="1">
                  <c:v>2025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39786</c:v>
                </c:pt>
                <c:pt idx="1">
                  <c:v>52611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shape val="box"/>
        <c:axId val="109347792"/>
        <c:axId val="109348968"/>
        <c:axId val="0"/>
      </c:bar3DChart>
      <c:catAx>
        <c:axId val="109347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9348968"/>
        <c:crosses val="autoZero"/>
        <c:auto val="1"/>
        <c:lblAlgn val="ctr"/>
        <c:lblOffset val="100"/>
        <c:noMultiLvlLbl val="0"/>
      </c:catAx>
      <c:valAx>
        <c:axId val="109348968"/>
        <c:scaling>
          <c:orientation val="minMax"/>
          <c:min val="0"/>
        </c:scaling>
        <c:delete val="1"/>
        <c:axPos val="l"/>
        <c:numFmt formatCode="0%" sourceLinked="1"/>
        <c:majorTickMark val="none"/>
        <c:minorTickMark val="none"/>
        <c:tickLblPos val="none"/>
        <c:crossAx val="109347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7623456790123406"/>
          <c:y val="9.9660730238497156E-2"/>
          <c:w val="0.35143968115096724"/>
          <c:h val="7.069142076001216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6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310 Увеличение стоимости основных средств</c:v>
                </c:pt>
                <c:pt idx="5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6.0000000000000001E-3</c:v>
                </c:pt>
                <c:pt idx="1">
                  <c:v>1.7000000000000001E-2</c:v>
                </c:pt>
                <c:pt idx="2">
                  <c:v>0.19</c:v>
                </c:pt>
                <c:pt idx="3">
                  <c:v>0.69599999999999995</c:v>
                </c:pt>
                <c:pt idx="4">
                  <c:v>8.9999999999999993E-3</c:v>
                </c:pt>
                <c:pt idx="5">
                  <c:v>8.2000000000000003E-2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89534780221688992"/>
          <c:y val="1.43002128892585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96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2024 год</c:v>
                </c:pt>
                <c:pt idx="1">
                  <c:v>2025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84</c:v>
                </c:pt>
                <c:pt idx="1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109349752"/>
        <c:axId val="109345440"/>
        <c:axId val="0"/>
      </c:bar3DChart>
      <c:catAx>
        <c:axId val="109349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9345440"/>
        <c:crosses val="autoZero"/>
        <c:auto val="1"/>
        <c:lblAlgn val="ctr"/>
        <c:lblOffset val="100"/>
        <c:noMultiLvlLbl val="0"/>
      </c:catAx>
      <c:valAx>
        <c:axId val="109345440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1093497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по </a:t>
            </a:r>
            <a:r>
              <a:rPr lang="ru-RU" dirty="0" smtClean="0"/>
              <a:t>содержанию</a:t>
            </a:r>
          </a:p>
          <a:p>
            <a:pPr>
              <a:defRPr/>
            </a:pPr>
            <a:r>
              <a:rPr lang="ru-RU" smtClean="0"/>
              <a:t>общественной палаты </a:t>
            </a:r>
            <a:r>
              <a:rPr lang="ru-RU" dirty="0"/>
              <a:t>(раздел 0113)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 formatCode="0.00%">
                  <c:v>9.4E-2</c:v>
                </c:pt>
                <c:pt idx="1">
                  <c:v>0.36499999999999999</c:v>
                </c:pt>
                <c:pt idx="2">
                  <c:v>0.104</c:v>
                </c:pt>
                <c:pt idx="3">
                  <c:v>5.1999999999999998E-2</c:v>
                </c:pt>
                <c:pt idx="4">
                  <c:v>0.38500000000000001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0.84211</cdr:x>
      <cdr:y>0.82895</cdr:y>
    </cdr:from>
    <cdr:to>
      <cdr:x>0.9535</cdr:x>
      <cdr:y>0.99603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12768" y="4536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0.80702</cdr:x>
      <cdr:y>0.68421</cdr:y>
    </cdr:from>
    <cdr:to>
      <cdr:x>1</cdr:x>
      <cdr:y>0.8513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768752" y="3744415"/>
          <a:ext cx="1584155" cy="91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0.67374</cdr:x>
      <cdr:y>0.30137</cdr:y>
    </cdr:from>
    <cdr:to>
      <cdr:x>0.78485</cdr:x>
      <cdr:y>0.47532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44616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0.64749</cdr:x>
      <cdr:y>0.32877</cdr:y>
    </cdr:from>
    <cdr:to>
      <cdr:x>0.7586</cdr:x>
      <cdr:y>0.50272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28592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0.47249</cdr:x>
      <cdr:y>0.49315</cdr:y>
    </cdr:from>
    <cdr:to>
      <cdr:x>0.60632</cdr:x>
      <cdr:y>0.56341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888432" y="2592288"/>
          <a:ext cx="110132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0.53374</cdr:x>
      <cdr:y>0.57534</cdr:y>
    </cdr:from>
    <cdr:to>
      <cdr:x>0.6536</cdr:x>
      <cdr:y>0.6808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92488" y="3024336"/>
          <a:ext cx="986408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1F89CC-2641-4415-8EC1-901F05133A6B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бюджетной сметы Думы городского округа Тольятти на 2025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176536"/>
          </a:xfrm>
        </p:spPr>
        <p:txBody>
          <a:bodyPr/>
          <a:lstStyle/>
          <a:p>
            <a:r>
              <a:rPr lang="ru-RU" dirty="0" smtClean="0"/>
              <a:t>Тольятти</a:t>
            </a:r>
          </a:p>
          <a:p>
            <a:r>
              <a:rPr lang="ru-RU" dirty="0" smtClean="0"/>
              <a:t>2024г.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 бюджетной сметы главного распорядителя бюджетных средств – Дума городского округа Тольятти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2025 г. и плановый период 2026 – 2027 гг.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240617"/>
              </p:ext>
            </p:extLst>
          </p:nvPr>
        </p:nvGraphicFramePr>
        <p:xfrm>
          <a:off x="467544" y="1700808"/>
          <a:ext cx="8280920" cy="3984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1368152"/>
                <a:gridCol w="864096"/>
                <a:gridCol w="1008112"/>
                <a:gridCol w="864096"/>
              </a:tblGrid>
              <a:tr h="3523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бюджетные ассигнования на 2024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 (по решению Совета Думы)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ассигнования, всего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158 453</a:t>
                      </a:r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962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156 267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267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118 583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135 255</a:t>
                      </a:r>
                    </a:p>
                    <a:p>
                      <a:pPr algn="ctr"/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114 621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114 621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Другие 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39 870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52 707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41 646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41 646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10712"/>
              </p:ext>
            </p:extLst>
          </p:nvPr>
        </p:nvGraphicFramePr>
        <p:xfrm>
          <a:off x="467544" y="1196752"/>
          <a:ext cx="8183562" cy="54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316471"/>
              </p:ext>
            </p:extLst>
          </p:nvPr>
        </p:nvGraphicFramePr>
        <p:xfrm>
          <a:off x="467544" y="1196753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по содержанию Думы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07159"/>
              </p:ext>
            </p:extLst>
          </p:nvPr>
        </p:nvGraphicFramePr>
        <p:xfrm>
          <a:off x="960438" y="1700808"/>
          <a:ext cx="818356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488003"/>
              </p:ext>
            </p:extLst>
          </p:nvPr>
        </p:nvGraphicFramePr>
        <p:xfrm>
          <a:off x="467544" y="1412776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970775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общественной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947246"/>
              </p:ext>
            </p:extLst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23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776065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056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1698</TotalTime>
  <Words>137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Times New Roman</vt:lpstr>
      <vt:lpstr>Verdana</vt:lpstr>
      <vt:lpstr>Wingdings 2</vt:lpstr>
      <vt:lpstr>Аспект</vt:lpstr>
      <vt:lpstr>Проект бюджетной сметы Думы городского округа Тольятти на 2025 год</vt:lpstr>
      <vt:lpstr> Проект бюджетной сметы главного распорядителя бюджетных средств – Дума городского округа Тольятти  на 2025 г. и плановый период 2026 – 2027 гг. </vt:lpstr>
      <vt:lpstr>Бюджетные ассигнования Думы </vt:lpstr>
      <vt:lpstr>Бюджетные ассигнования Думы </vt:lpstr>
      <vt:lpstr>Расходы по содержанию Думы</vt:lpstr>
      <vt:lpstr>Ассигнования на общегосударственные вопросы</vt:lpstr>
      <vt:lpstr>Общегосударственные вопросы</vt:lpstr>
      <vt:lpstr>Ассигнования на содержание  общественной палаты</vt:lpstr>
      <vt:lpstr>Общегосударственные вопросы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Бюджетные ассигнования  Думы городского округа Тольятти</dc:title>
  <dc:creator>guan</dc:creator>
  <cp:lastModifiedBy>Телениус Наталья Викторовна</cp:lastModifiedBy>
  <cp:revision>247</cp:revision>
  <cp:lastPrinted>2024-09-10T04:36:43Z</cp:lastPrinted>
  <dcterms:created xsi:type="dcterms:W3CDTF">2015-06-15T04:43:17Z</dcterms:created>
  <dcterms:modified xsi:type="dcterms:W3CDTF">2024-09-10T04:49:19Z</dcterms:modified>
</cp:coreProperties>
</file>