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1"/>
  </p:notesMasterIdLst>
  <p:sldIdLst>
    <p:sldId id="256" r:id="rId2"/>
    <p:sldId id="304" r:id="rId3"/>
    <p:sldId id="321" r:id="rId4"/>
    <p:sldId id="357" r:id="rId5"/>
    <p:sldId id="343" r:id="rId6"/>
    <p:sldId id="358" r:id="rId7"/>
    <p:sldId id="361" r:id="rId8"/>
    <p:sldId id="362" r:id="rId9"/>
    <p:sldId id="359" r:id="rId10"/>
  </p:sldIdLst>
  <p:sldSz cx="9144000" cy="6858000" type="screen4x3"/>
  <p:notesSz cx="6797675" cy="99298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D30C5"/>
    <a:srgbClr val="3357F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221" autoAdjust="0"/>
    <p:restoredTop sz="94660"/>
  </p:normalViewPr>
  <p:slideViewPr>
    <p:cSldViewPr>
      <p:cViewPr varScale="1">
        <p:scale>
          <a:sx n="96" d="100"/>
          <a:sy n="96" d="100"/>
        </p:scale>
        <p:origin x="1520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_____Microsoft_Excel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Структура расходов субсидии на выполнение муниципального задания – 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2 901 700 </a:t>
            </a:r>
            <a:r>
              <a:rPr lang="ru-RU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тыс.руб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endParaRPr lang="ru-RU" sz="20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c:rich>
      </c:tx>
      <c:layout/>
      <c:overlay val="0"/>
    </c:title>
    <c:autoTitleDeleted val="0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5.3319116360454874E-2"/>
          <c:y val="0.28643009233615035"/>
          <c:w val="0.57671587926509293"/>
          <c:h val="0.67516504222416462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 dirty="0" smtClean="0"/>
                      <a:t>1 528 284</a:t>
                    </a:r>
                    <a:endParaRPr lang="en-US" dirty="0"/>
                  </a:p>
                </c:rich>
              </c:tx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3AEB-4475-897F-4CC68B8FEB68}"/>
                </c:ext>
              </c:extLst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en-US" smtClean="0"/>
                      <a:t>702 526</a:t>
                    </a:r>
                    <a:endParaRPr lang="en-US"/>
                  </a:p>
                </c:rich>
              </c:tx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3AEB-4475-897F-4CC68B8FEB68}"/>
                </c:ext>
              </c:extLst>
            </c:dLbl>
            <c:dLbl>
              <c:idx val="2"/>
              <c:layout/>
              <c:tx>
                <c:rich>
                  <a:bodyPr/>
                  <a:lstStyle/>
                  <a:p>
                    <a:r>
                      <a:rPr lang="en-US" smtClean="0"/>
                      <a:t>271 404</a:t>
                    </a:r>
                    <a:endParaRPr lang="en-US"/>
                  </a:p>
                </c:rich>
              </c:tx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4-3AEB-4475-897F-4CC68B8FEB68}"/>
                </c:ext>
              </c:extLst>
            </c:dLbl>
            <c:dLbl>
              <c:idx val="3"/>
              <c:layout/>
              <c:tx>
                <c:rich>
                  <a:bodyPr/>
                  <a:lstStyle/>
                  <a:p>
                    <a:r>
                      <a:rPr lang="en-US" smtClean="0"/>
                      <a:t>194 321</a:t>
                    </a:r>
                    <a:endParaRPr lang="en-US" dirty="0"/>
                  </a:p>
                </c:rich>
              </c:tx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3AEB-4475-897F-4CC68B8FEB68}"/>
                </c:ext>
              </c:extLst>
            </c:dLbl>
            <c:dLbl>
              <c:idx val="4"/>
              <c:layout/>
              <c:tx>
                <c:rich>
                  <a:bodyPr/>
                  <a:lstStyle/>
                  <a:p>
                    <a:r>
                      <a:rPr lang="en-US" smtClean="0"/>
                      <a:t>131 839</a:t>
                    </a:r>
                    <a:endParaRPr lang="en-US" dirty="0"/>
                  </a:p>
                </c:rich>
              </c:tx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3AEB-4475-897F-4CC68B8FEB68}"/>
                </c:ext>
              </c:extLst>
            </c:dLbl>
            <c:dLbl>
              <c:idx val="5"/>
              <c:layout/>
              <c:tx>
                <c:rich>
                  <a:bodyPr/>
                  <a:lstStyle/>
                  <a:p>
                    <a:r>
                      <a:rPr lang="en-US" smtClean="0"/>
                      <a:t>73 326</a:t>
                    </a:r>
                    <a:endParaRPr lang="en-US"/>
                  </a:p>
                </c:rich>
              </c:tx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5-3AEB-4475-897F-4CC68B8FEB68}"/>
                </c:ext>
              </c:extLst>
            </c:dLbl>
            <c:numFmt formatCode="#,##0" sourceLinked="0"/>
            <c:spPr>
              <a:gradFill>
                <a:gsLst>
                  <a:gs pos="0">
                    <a:srgbClr val="4F81BD">
                      <a:tint val="66000"/>
                      <a:satMod val="160000"/>
                    </a:srgbClr>
                  </a:gs>
                  <a:gs pos="50000">
                    <a:srgbClr val="4F81BD">
                      <a:tint val="44500"/>
                      <a:satMod val="160000"/>
                    </a:srgbClr>
                  </a:gs>
                  <a:gs pos="100000">
                    <a:srgbClr val="4F81BD">
                      <a:tint val="23500"/>
                      <a:satMod val="160000"/>
                    </a:srgbClr>
                  </a:gs>
                </a:gsLst>
                <a:lin ang="5400000" scaled="0"/>
              </a:gradFill>
            </c:sp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Лист1!$A$2:$A$7</c:f>
              <c:strCache>
                <c:ptCount val="6"/>
                <c:pt idx="0">
                  <c:v>Заработная плата и начисления</c:v>
                </c:pt>
                <c:pt idx="1">
                  <c:v>Коммунальные услуги</c:v>
                </c:pt>
                <c:pt idx="2">
                  <c:v>Средства на уплату налогов</c:v>
                </c:pt>
                <c:pt idx="3">
                  <c:v>Оплата услуг охраны учащихся</c:v>
                </c:pt>
                <c:pt idx="4">
                  <c:v>Работы, услуги по содержанию имущества</c:v>
                </c:pt>
                <c:pt idx="5">
                  <c:v>Прочие расходы</c:v>
                </c:pt>
              </c:strCache>
            </c:strRef>
          </c:cat>
          <c:val>
            <c:numRef>
              <c:f>Лист1!$B$2:$B$7</c:f>
              <c:numCache>
                <c:formatCode>General</c:formatCode>
                <c:ptCount val="6"/>
                <c:pt idx="0">
                  <c:v>1301073</c:v>
                </c:pt>
                <c:pt idx="1">
                  <c:v>664641</c:v>
                </c:pt>
                <c:pt idx="2">
                  <c:v>301613</c:v>
                </c:pt>
                <c:pt idx="3">
                  <c:v>130465</c:v>
                </c:pt>
                <c:pt idx="4">
                  <c:v>120839</c:v>
                </c:pt>
                <c:pt idx="5">
                  <c:v>71542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E33-4910-B437-F4A25C7140F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r"/>
      <c:legendEntry>
        <c:idx val="0"/>
        <c:txPr>
          <a:bodyPr/>
          <a:lstStyle/>
          <a:p>
            <a:pPr>
              <a:defRPr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</c:legendEntry>
      <c:legendEntry>
        <c:idx val="1"/>
        <c:txPr>
          <a:bodyPr/>
          <a:lstStyle/>
          <a:p>
            <a:pPr>
              <a:defRPr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</c:legendEntry>
      <c:layout>
        <c:manualLayout>
          <c:xMode val="edge"/>
          <c:yMode val="edge"/>
          <c:x val="0.6349966763064967"/>
          <c:y val="0.23942163578069675"/>
          <c:w val="0.35574406657660035"/>
          <c:h val="0.7170760501867276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0.03306</cdr:x>
      <cdr:y>0.12676</cdr:y>
    </cdr:from>
    <cdr:to>
      <cdr:x>0.14876</cdr:x>
      <cdr:y>0.1831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285752" y="642942"/>
          <a:ext cx="1000132" cy="28575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/>
        <a:p xmlns:a="http://schemas.openxmlformats.org/drawingml/2006/main">
          <a:r>
            <a:rPr lang="ru-RU" sz="1800" b="1" dirty="0">
              <a:latin typeface="Times New Roman" pitchFamily="18" charset="0"/>
              <a:cs typeface="Times New Roman" pitchFamily="18" charset="0"/>
            </a:rPr>
            <a:t>тыс.руб.</a:t>
          </a: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45659" cy="4964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4" y="1"/>
            <a:ext cx="2945659" cy="4964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5399B72-EF08-4AB9-B523-4AFC3DC955B9}" type="datetimeFigureOut">
              <a:rPr lang="ru-RU" smtClean="0"/>
              <a:pPr/>
              <a:t>10.09.2025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16662"/>
            <a:ext cx="5438140" cy="4468416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1" y="9431600"/>
            <a:ext cx="2945659" cy="496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4" y="9431600"/>
            <a:ext cx="2945659" cy="496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1B64F6A-93F2-4AAA-896E-6844D8EF372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832342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445044B-6080-48E7-A322-F4697BF5EB9F}" type="slidenum">
              <a:rPr lang="ru-RU" altLang="ru-RU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8</a:t>
            </a:fld>
            <a:endParaRPr lang="ru-RU" altLang="ru-RU">
              <a:cs typeface="Arial" charset="0"/>
            </a:endParaRPr>
          </a:p>
        </p:txBody>
      </p:sp>
      <p:sp>
        <p:nvSpPr>
          <p:cNvPr id="36866" name="Rectangle 7"/>
          <p:cNvSpPr txBox="1">
            <a:spLocks noGrp="1" noChangeArrowheads="1"/>
          </p:cNvSpPr>
          <p:nvPr/>
        </p:nvSpPr>
        <p:spPr bwMode="auto">
          <a:xfrm>
            <a:off x="3905591" y="8674119"/>
            <a:ext cx="2987848" cy="4566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9A5995CD-AFA1-4DB6-B72F-190452102BE7}" type="slidenum">
              <a:rPr lang="ru-RU" altLang="ru-RU" sz="1200"/>
              <a:pPr algn="r"/>
              <a:t>8</a:t>
            </a:fld>
            <a:endParaRPr lang="ru-RU" altLang="ru-RU" sz="1200"/>
          </a:p>
        </p:txBody>
      </p:sp>
      <p:sp>
        <p:nvSpPr>
          <p:cNvPr id="368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6868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15657602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6EDE18-A6B4-4930-B064-5A19D5057813}" type="datetimeFigureOut">
              <a:rPr lang="ru-RU" smtClean="0"/>
              <a:pPr/>
              <a:t>10.09.2025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4FD03-5229-40DC-8848-9439C9C1910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160624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6EDE18-A6B4-4930-B064-5A19D5057813}" type="datetimeFigureOut">
              <a:rPr lang="ru-RU" smtClean="0"/>
              <a:pPr/>
              <a:t>10.09.2025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4FD03-5229-40DC-8848-9439C9C1910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547386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6EDE18-A6B4-4930-B064-5A19D5057813}" type="datetimeFigureOut">
              <a:rPr lang="ru-RU" smtClean="0"/>
              <a:pPr/>
              <a:t>10.09.2025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4FD03-5229-40DC-8848-9439C9C1910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788337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6EDE18-A6B4-4930-B064-5A19D5057813}" type="datetimeFigureOut">
              <a:rPr lang="ru-RU" smtClean="0"/>
              <a:pPr/>
              <a:t>10.09.2025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4FD03-5229-40DC-8848-9439C9C1910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693532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6EDE18-A6B4-4930-B064-5A19D5057813}" type="datetimeFigureOut">
              <a:rPr lang="ru-RU" smtClean="0"/>
              <a:pPr/>
              <a:t>10.09.2025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4FD03-5229-40DC-8848-9439C9C1910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317151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6EDE18-A6B4-4930-B064-5A19D5057813}" type="datetimeFigureOut">
              <a:rPr lang="ru-RU" smtClean="0"/>
              <a:pPr/>
              <a:t>10.09.2025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4FD03-5229-40DC-8848-9439C9C1910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756135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6EDE18-A6B4-4930-B064-5A19D5057813}" type="datetimeFigureOut">
              <a:rPr lang="ru-RU" smtClean="0"/>
              <a:pPr/>
              <a:t>10.09.2025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4FD03-5229-40DC-8848-9439C9C1910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06609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6EDE18-A6B4-4930-B064-5A19D5057813}" type="datetimeFigureOut">
              <a:rPr lang="ru-RU" smtClean="0"/>
              <a:pPr/>
              <a:t>10.09.2025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4FD03-5229-40DC-8848-9439C9C1910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704409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6EDE18-A6B4-4930-B064-5A19D5057813}" type="datetimeFigureOut">
              <a:rPr lang="ru-RU" smtClean="0"/>
              <a:pPr/>
              <a:t>10.09.2025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4FD03-5229-40DC-8848-9439C9C1910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352142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6EDE18-A6B4-4930-B064-5A19D5057813}" type="datetimeFigureOut">
              <a:rPr lang="ru-RU" smtClean="0"/>
              <a:pPr/>
              <a:t>10.09.2025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4FD03-5229-40DC-8848-9439C9C1910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082909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6EDE18-A6B4-4930-B064-5A19D5057813}" type="datetimeFigureOut">
              <a:rPr lang="ru-RU" smtClean="0"/>
              <a:pPr/>
              <a:t>10.09.2025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4FD03-5229-40DC-8848-9439C9C1910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854539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6EDE18-A6B4-4930-B064-5A19D5057813}" type="datetimeFigureOut">
              <a:rPr lang="ru-RU" smtClean="0"/>
              <a:pPr/>
              <a:t>10.09.2025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34FD03-5229-40DC-8848-9439C9C1910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997482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 idx="4294967295"/>
          </p:nvPr>
        </p:nvSpPr>
        <p:spPr>
          <a:xfrm>
            <a:off x="710183" y="1558169"/>
            <a:ext cx="7867650" cy="431800"/>
          </a:xfrm>
        </p:spPr>
        <p:txBody>
          <a:bodyPr>
            <a:noAutofit/>
          </a:bodyPr>
          <a:lstStyle/>
          <a:p>
            <a:pPr algn="ctr"/>
            <a:r>
              <a:rPr lang="ru-RU" sz="2400" dirty="0">
                <a:solidFill>
                  <a:srgbClr val="0D30C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Администрация </a:t>
            </a:r>
            <a:r>
              <a:rPr lang="ru-RU" sz="2400" dirty="0">
                <a:solidFill>
                  <a:srgbClr val="0D30C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городского</a:t>
            </a:r>
            <a:r>
              <a:rPr lang="ru-RU" sz="2400" dirty="0">
                <a:solidFill>
                  <a:srgbClr val="0D30C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округа Тольятти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4294967295"/>
          </p:nvPr>
        </p:nvSpPr>
        <p:spPr>
          <a:xfrm>
            <a:off x="323056" y="2420888"/>
            <a:ext cx="8497887" cy="3457575"/>
          </a:xfrm>
        </p:spPr>
        <p:txBody>
          <a:bodyPr>
            <a:normAutofit/>
          </a:bodyPr>
          <a:lstStyle/>
          <a:p>
            <a:pPr marL="0" indent="0" algn="ctr" fontAlgn="base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ru-RU" altLang="ru-RU" b="1" dirty="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Общественное обсуждение                            </a:t>
            </a:r>
            <a:r>
              <a:rPr lang="ru-RU" altLang="ru-RU" b="1" dirty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проекта бюджета на </a:t>
            </a:r>
            <a:r>
              <a:rPr lang="ru-RU" altLang="ru-RU" b="1" dirty="0" smtClean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2026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плановый период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2027-2028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годов</a:t>
            </a:r>
            <a:endParaRPr lang="ru-RU" altLang="ru-RU" b="1" dirty="0"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ru-RU" altLang="ru-RU" sz="2000" b="1" u="sng" dirty="0">
              <a:solidFill>
                <a:schemeClr val="tx1"/>
              </a:solidFill>
              <a:latin typeface="Times New Roman Cyr" panose="02020603050405020304" pitchFamily="18" charset="-52"/>
              <a:cs typeface="Times New Roman" pitchFamily="18" charset="0"/>
            </a:endParaRPr>
          </a:p>
          <a:p>
            <a:pPr marL="0" indent="0" algn="ctr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ru-RU" sz="6600" b="1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ОБРАЗОВАНИЕ</a:t>
            </a:r>
          </a:p>
          <a:p>
            <a:pPr marL="0" indent="0" algn="ctr" fontAlgn="base">
              <a:spcBef>
                <a:spcPct val="0"/>
              </a:spcBef>
              <a:spcAft>
                <a:spcPct val="0"/>
              </a:spcAft>
              <a:buNone/>
            </a:pPr>
            <a:endParaRPr lang="ru-RU" altLang="ru-RU" sz="6600" b="1" dirty="0">
              <a:solidFill>
                <a:srgbClr val="3357F1"/>
              </a:solidFill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</p:txBody>
      </p:sp>
      <p:pic>
        <p:nvPicPr>
          <p:cNvPr id="4" name="Picture 3" descr="C:\Users\user\Desktop\city_gerb_light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7944" y="350103"/>
            <a:ext cx="1008112" cy="12412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366822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14480" y="1714488"/>
            <a:ext cx="6429420" cy="654056"/>
          </a:xfrm>
        </p:spPr>
        <p:txBody>
          <a:bodyPr>
            <a:noAutofit/>
          </a:bodyPr>
          <a:lstStyle/>
          <a:p>
            <a:r>
              <a:rPr lang="ru-RU" sz="32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Сеть</a:t>
            </a:r>
            <a:r>
              <a:rPr lang="ru-RU" sz="32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учреждений</a:t>
            </a:r>
          </a:p>
        </p:txBody>
      </p:sp>
      <p:pic>
        <p:nvPicPr>
          <p:cNvPr id="6" name="Рисунок 5" descr="внешкольн.jpg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2000232" y="4572008"/>
            <a:ext cx="1000132" cy="807981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2500298" y="2643182"/>
            <a:ext cx="578647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43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дошкольных учреждений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643174" y="3714752"/>
            <a:ext cx="578647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09625" indent="-809625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68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общеобразовательных учреждений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286116" y="4572008"/>
            <a:ext cx="521497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09625" indent="-809625"/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12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учреждений дополнительного       образования </a:t>
            </a:r>
          </a:p>
        </p:txBody>
      </p:sp>
      <p:pic>
        <p:nvPicPr>
          <p:cNvPr id="10" name="Рисунок 9" descr="прочие.jpg"/>
          <p:cNvPicPr>
            <a:picLocks noChangeAspect="1"/>
          </p:cNvPicPr>
          <p:nvPr/>
        </p:nvPicPr>
        <p:blipFill>
          <a:blip r:embed="rId3" cstate="print">
            <a:clrChange>
              <a:clrFrom>
                <a:srgbClr val="009BDD"/>
              </a:clrFrom>
              <a:clrTo>
                <a:srgbClr val="009BDD">
                  <a:alpha val="0"/>
                </a:srgbClr>
              </a:clrTo>
            </a:clrChange>
          </a:blip>
          <a:srcRect r="6000"/>
          <a:stretch>
            <a:fillRect/>
          </a:stretch>
        </p:blipFill>
        <p:spPr>
          <a:xfrm flipH="1">
            <a:off x="2500298" y="5715016"/>
            <a:ext cx="760305" cy="679422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3643306" y="5857892"/>
            <a:ext cx="450059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  5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прочих учреждений</a:t>
            </a:r>
          </a:p>
        </p:txBody>
      </p:sp>
      <p:pic>
        <p:nvPicPr>
          <p:cNvPr id="12" name="Picture 3" descr="C:\Users\user\Desktop\city_gerb_light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7158" y="357166"/>
            <a:ext cx="782818" cy="9638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" name="TextBox 16"/>
          <p:cNvSpPr txBox="1"/>
          <p:nvPr/>
        </p:nvSpPr>
        <p:spPr>
          <a:xfrm>
            <a:off x="1142976" y="357166"/>
            <a:ext cx="764386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Общественное обсуждение проекта  бюджета на </a:t>
            </a:r>
            <a:r>
              <a:rPr lang="ru-RU" sz="20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2026-2028 </a:t>
            </a:r>
            <a:r>
              <a:rPr lang="ru-RU" sz="20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годы </a:t>
            </a:r>
          </a:p>
          <a:p>
            <a:pPr algn="ctr">
              <a:lnSpc>
                <a:spcPct val="50000"/>
              </a:lnSpc>
            </a:pPr>
            <a:endParaRPr lang="ru-RU" sz="2800" b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lnSpc>
                <a:spcPct val="50000"/>
              </a:lnSpc>
            </a:pPr>
            <a:r>
              <a:rPr lang="ru-RU" sz="28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ОБРАЗОВАНИЕ</a:t>
            </a:r>
          </a:p>
          <a:p>
            <a:pPr algn="ctr">
              <a:lnSpc>
                <a:spcPct val="50000"/>
              </a:lnSpc>
            </a:pPr>
            <a:r>
              <a:rPr lang="ru-RU" sz="28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_________________________________________</a:t>
            </a:r>
          </a:p>
          <a:p>
            <a:pPr algn="ctr"/>
            <a:endParaRPr lang="ru-RU" sz="2800" dirty="0"/>
          </a:p>
        </p:txBody>
      </p:sp>
      <p:pic>
        <p:nvPicPr>
          <p:cNvPr id="26628" name="Picture 4" descr="https://stihi.ru/pics/2014/09/01/6920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285852" y="3500438"/>
            <a:ext cx="1285884" cy="857256"/>
          </a:xfrm>
          <a:prstGeom prst="rect">
            <a:avLst/>
          </a:prstGeom>
          <a:noFill/>
        </p:spPr>
      </p:pic>
      <p:pic>
        <p:nvPicPr>
          <p:cNvPr id="26630" name="Picture 6" descr="https://www.maam.ru/images/users/avatars/dfb5c00c263a0699397d498aaa09ca7e.jpg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928662" y="2357430"/>
            <a:ext cx="1166782" cy="980097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9510068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1472" y="1285860"/>
            <a:ext cx="8072494" cy="928694"/>
          </a:xfrm>
        </p:spPr>
        <p:txBody>
          <a:bodyPr>
            <a:noAutofit/>
          </a:bodyPr>
          <a:lstStyle/>
          <a:p>
            <a:pPr>
              <a:lnSpc>
                <a:spcPct val="80000"/>
              </a:lnSpc>
            </a:pPr>
            <a:r>
              <a:rPr lang="ru-RU" sz="2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Проект бюджета по департаменту образования</a:t>
            </a:r>
            <a:br>
              <a:rPr lang="ru-RU" sz="2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на </a:t>
            </a:r>
            <a:r>
              <a:rPr lang="ru-RU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2026 </a:t>
            </a:r>
            <a:r>
              <a:rPr lang="ru-RU" sz="2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2028 </a:t>
            </a:r>
            <a:r>
              <a:rPr lang="ru-RU" sz="2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годы</a:t>
            </a:r>
          </a:p>
        </p:txBody>
      </p:sp>
      <p:graphicFrame>
        <p:nvGraphicFramePr>
          <p:cNvPr id="6" name="Содержимое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14281699"/>
              </p:ext>
            </p:extLst>
          </p:nvPr>
        </p:nvGraphicFramePr>
        <p:xfrm>
          <a:off x="330938" y="2323947"/>
          <a:ext cx="8572562" cy="4112942"/>
        </p:xfrm>
        <a:graphic>
          <a:graphicData uri="http://schemas.openxmlformats.org/drawingml/2006/table">
            <a:tbl>
              <a:tblPr firstRow="1" bandRow="1">
                <a:tableStyleId>{3C2FFA5D-87B4-456A-9821-1D502468CF0F}</a:tableStyleId>
              </a:tblPr>
              <a:tblGrid>
                <a:gridCol w="450059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5732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2876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8588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0925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Times New Roman" panose="02020603050405020304" pitchFamily="18" charset="0"/>
                        </a:rPr>
                        <a:t>2026 </a:t>
                      </a:r>
                      <a:r>
                        <a:rPr lang="ru-RU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Times New Roman" panose="02020603050405020304" pitchFamily="18" charset="0"/>
                        </a:rPr>
                        <a:t>год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Times New Roman" panose="02020603050405020304" pitchFamily="18" charset="0"/>
                        </a:rPr>
                        <a:t>2027 </a:t>
                      </a:r>
                      <a:r>
                        <a:rPr lang="ru-RU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Times New Roman" panose="02020603050405020304" pitchFamily="18" charset="0"/>
                        </a:rPr>
                        <a:t>год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Times New Roman" panose="02020603050405020304" pitchFamily="18" charset="0"/>
                        </a:rPr>
                        <a:t>2028 </a:t>
                      </a:r>
                      <a:r>
                        <a:rPr lang="ru-RU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Times New Roman" panose="02020603050405020304" pitchFamily="18" charset="0"/>
                        </a:rPr>
                        <a:t>год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51266">
                <a:tc>
                  <a:txBody>
                    <a:bodyPr/>
                    <a:lstStyle/>
                    <a:p>
                      <a:pPr algn="just" rtl="0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Проект бюджетных ассигнований, всего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4 198 297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4 164 618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4 159 768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666602510"/>
                  </a:ext>
                </a:extLst>
              </a:tr>
              <a:tr h="276663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в том числе по муниципальным программам: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219092998"/>
                  </a:ext>
                </a:extLst>
              </a:tr>
              <a:tr h="738598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1. Расходы в рамках  муниципальной программы «Развитие системы образования городского округа Тольятти на 2021-2027 годы»</a:t>
                      </a:r>
                    </a:p>
                  </a:txBody>
                  <a:tcPr marL="9525" marR="9525" marT="9525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Bookman Old Style" panose="02050604050505020204" pitchFamily="18" charset="0"/>
                        </a:rPr>
                        <a:t>4 121 473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Bookman Old Style" panose="02050604050505020204" pitchFamily="18" charset="0"/>
                        </a:rPr>
                        <a:t>4 088 542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92585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2. Расходы в рамках  муниципальной программы «Молодежь Тольятти на 2021-2030 гг.»</a:t>
                      </a:r>
                    </a:p>
                  </a:txBody>
                  <a:tcPr marL="9525" marR="9525" marT="9525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ru-RU" sz="1400" b="0" i="0" u="none" strike="noStrike" dirty="0" smtClean="0"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  <a:p>
                      <a:pPr algn="ctr" rtl="0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Bookman Old Style" panose="02050604050505020204" pitchFamily="18" charset="0"/>
                        </a:rPr>
                        <a:t>60 849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Bookman Old Style" panose="02050604050505020204" pitchFamily="18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ru-RU" sz="1400" b="0" i="0" u="none" strike="noStrike" dirty="0" smtClean="0"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  <a:p>
                      <a:pPr algn="ctr" rtl="0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Bookman Old Style" panose="02050604050505020204" pitchFamily="18" charset="0"/>
                        </a:rPr>
                        <a:t>60 849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Bookman Old Style" panose="02050604050505020204" pitchFamily="18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Bookman Old Style" panose="02050604050505020204" pitchFamily="18" charset="0"/>
                        </a:rPr>
                        <a:t>57</a:t>
                      </a:r>
                      <a:r>
                        <a:rPr lang="ru-RU" sz="14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Bookman Old Style" panose="02050604050505020204" pitchFamily="18" charset="0"/>
                        </a:rPr>
                        <a:t> 284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87788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</a:t>
                      </a:r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. </a:t>
                      </a:r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Расходы в рамках </a:t>
                      </a:r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муниципальной </a:t>
                      </a:r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программы «Тольятти семейный: от традиций к будущему»</a:t>
                      </a:r>
                      <a:b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на 2025-2030 годы</a:t>
                      </a:r>
                    </a:p>
                  </a:txBody>
                  <a:tcPr marL="9525" marR="9525" marT="9525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Bookman Old Style" panose="02050604050505020204" pitchFamily="18" charset="0"/>
                        </a:rPr>
                        <a:t>15 270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Bookman Old Style" panose="02050604050505020204" pitchFamily="18" charset="0"/>
                        </a:rPr>
                        <a:t>15 270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Bookman Old Style" panose="02050604050505020204" pitchFamily="18" charset="0"/>
                        </a:rPr>
                        <a:t>15 270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39824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4. Непрограммные расходы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Bookman Old Style" panose="02050604050505020204" pitchFamily="18" charset="0"/>
                        </a:rPr>
                        <a:t>768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400" b="0" i="0" u="none" strike="noStrike" dirty="0" smtClean="0"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Bookman Old Style" panose="02050604050505020204" pitchFamily="18" charset="0"/>
                        </a:rPr>
                        <a:t>4 087 277</a:t>
                      </a:r>
                    </a:p>
                    <a:p>
                      <a:pPr algn="ctr" fontAlgn="ctr"/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7" name="Прямоугольник 6"/>
          <p:cNvSpPr/>
          <p:nvPr/>
        </p:nvSpPr>
        <p:spPr>
          <a:xfrm>
            <a:off x="7884368" y="1991333"/>
            <a:ext cx="1143006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тыс. руб.</a:t>
            </a:r>
          </a:p>
        </p:txBody>
      </p:sp>
      <p:pic>
        <p:nvPicPr>
          <p:cNvPr id="5" name="Picture 3" descr="C:\Users\user\Desktop\city_gerb_light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534" y="232895"/>
            <a:ext cx="782818" cy="9638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8" name="Прямая соединительная линия 7"/>
          <p:cNvCxnSpPr/>
          <p:nvPr/>
        </p:nvCxnSpPr>
        <p:spPr>
          <a:xfrm>
            <a:off x="619943" y="1196752"/>
            <a:ext cx="8280920" cy="0"/>
          </a:xfrm>
          <a:prstGeom prst="line">
            <a:avLst/>
          </a:prstGeom>
          <a:ln w="381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2"/>
          <p:cNvSpPr txBox="1">
            <a:spLocks/>
          </p:cNvSpPr>
          <p:nvPr/>
        </p:nvSpPr>
        <p:spPr>
          <a:xfrm>
            <a:off x="928662" y="155514"/>
            <a:ext cx="7858180" cy="1110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Общественное обсуждение проекта  бюджета на 2026-2028 годы </a:t>
            </a:r>
          </a:p>
          <a:p>
            <a:pPr>
              <a:lnSpc>
                <a:spcPct val="50000"/>
              </a:lnSpc>
            </a:pPr>
            <a:endParaRPr lang="ru-RU" sz="2800" b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50000"/>
              </a:lnSpc>
            </a:pPr>
            <a:r>
              <a:rPr lang="ru-RU" sz="28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ОБРАЗОВАНИЕ</a:t>
            </a:r>
          </a:p>
        </p:txBody>
      </p:sp>
    </p:spTree>
    <p:extLst>
      <p:ext uri="{BB962C8B-B14F-4D97-AF65-F5344CB8AC3E}">
        <p14:creationId xmlns:p14="http://schemas.microsoft.com/office/powerpoint/2010/main" val="15263836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20" y="1214422"/>
            <a:ext cx="8229600" cy="1071570"/>
          </a:xfrm>
        </p:spPr>
        <p:txBody>
          <a:bodyPr>
            <a:noAutofit/>
          </a:bodyPr>
          <a:lstStyle/>
          <a:p>
            <a:pPr>
              <a:lnSpc>
                <a:spcPct val="80000"/>
              </a:lnSpc>
            </a:pPr>
            <a:r>
              <a:rPr lang="ru-RU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Муниципальная программа </a:t>
            </a:r>
            <a:br>
              <a:rPr lang="ru-RU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«Развитие системы образования </a:t>
            </a:r>
            <a:br>
              <a:rPr lang="ru-RU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городского округа Тольятти на 2021-2027 годы»</a:t>
            </a:r>
          </a:p>
        </p:txBody>
      </p:sp>
      <p:graphicFrame>
        <p:nvGraphicFramePr>
          <p:cNvPr id="6" name="Содержимое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79389502"/>
              </p:ext>
            </p:extLst>
          </p:nvPr>
        </p:nvGraphicFramePr>
        <p:xfrm>
          <a:off x="357158" y="2428868"/>
          <a:ext cx="8501122" cy="3516470"/>
        </p:xfrm>
        <a:graphic>
          <a:graphicData uri="http://schemas.openxmlformats.org/drawingml/2006/table">
            <a:tbl>
              <a:tblPr firstRow="1" bandRow="1">
                <a:tableStyleId>{3C2FFA5D-87B4-456A-9821-1D502468CF0F}</a:tableStyleId>
              </a:tblPr>
              <a:tblGrid>
                <a:gridCol w="664455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5656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57190">
                <a:tc>
                  <a:txBody>
                    <a:bodyPr/>
                    <a:lstStyle/>
                    <a:p>
                      <a:pPr algn="ctr"/>
                      <a:r>
                        <a:rPr lang="ru-RU" sz="1600" kern="1200" dirty="0">
                          <a:latin typeface="Times New Roman" pitchFamily="18" charset="0"/>
                          <a:cs typeface="Times New Roman" pitchFamily="18" charset="0"/>
                        </a:rPr>
                        <a:t>Направления</a:t>
                      </a:r>
                      <a:r>
                        <a:rPr lang="ru-RU" sz="1600" kern="1200" baseline="0" dirty="0">
                          <a:latin typeface="Times New Roman" pitchFamily="18" charset="0"/>
                          <a:cs typeface="Times New Roman" pitchFamily="18" charset="0"/>
                        </a:rPr>
                        <a:t> расходов</a:t>
                      </a:r>
                      <a:r>
                        <a:rPr lang="ru-RU" sz="1600" kern="1200" dirty="0">
                          <a:latin typeface="Times New Roman" pitchFamily="18" charset="0"/>
                          <a:cs typeface="Times New Roman" pitchFamily="18" charset="0"/>
                        </a:rPr>
                        <a:t> программы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kern="1200" dirty="0" smtClean="0">
                          <a:latin typeface="Times New Roman" pitchFamily="18" charset="0"/>
                          <a:cs typeface="Times New Roman" pitchFamily="18" charset="0"/>
                        </a:rPr>
                        <a:t>2026 </a:t>
                      </a:r>
                      <a:r>
                        <a:rPr lang="ru-RU" sz="1600" kern="1200" dirty="0">
                          <a:latin typeface="Times New Roman" pitchFamily="18" charset="0"/>
                          <a:cs typeface="Times New Roman" pitchFamily="18" charset="0"/>
                        </a:rPr>
                        <a:t>год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93364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Calibri"/>
                          <a:cs typeface="Times New Roman"/>
                        </a:rPr>
                        <a:t>1. Субсидии</a:t>
                      </a:r>
                      <a:r>
                        <a:rPr lang="ru-RU" sz="1600" baseline="0" dirty="0">
                          <a:latin typeface="Times New Roman"/>
                          <a:ea typeface="Calibri"/>
                          <a:cs typeface="Times New Roman"/>
                        </a:rPr>
                        <a:t> на о</a:t>
                      </a:r>
                      <a:r>
                        <a:rPr lang="ru-RU" sz="1600" dirty="0">
                          <a:latin typeface="Times New Roman"/>
                          <a:ea typeface="Calibri"/>
                          <a:cs typeface="Times New Roman"/>
                        </a:rPr>
                        <a:t>беспечение выполнения муниципального задания муниципальными образовательными учреждениями 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15875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latin typeface="Times New Roman"/>
                          <a:ea typeface="Calibri"/>
                          <a:cs typeface="Times New Roman"/>
                        </a:rPr>
                        <a:t>2 901 700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9252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Calibri"/>
                          <a:cs typeface="Times New Roman"/>
                        </a:rPr>
                        <a:t>2. Финансовое обеспечение деятельности казенного учреждения МКОУ ДПО «Ресурсный центр»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latin typeface="Calibri"/>
                          <a:ea typeface="Calibri"/>
                          <a:cs typeface="Times New Roman"/>
                        </a:rPr>
                        <a:t>27 929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15431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latin typeface="Times New Roman"/>
                          <a:ea typeface="Calibri"/>
                          <a:cs typeface="Times New Roman"/>
                        </a:rPr>
                        <a:t>3. Субсидии АНО ДО «Планета детства «Лада» на осуществление ими уставной деятельности в сфере дошкольного образования на территории городского округа Тольятти                  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latin typeface="Calibri"/>
                          <a:ea typeface="Calibri"/>
                          <a:cs typeface="Times New Roman"/>
                        </a:rPr>
                        <a:t>724 707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80378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Calibri"/>
                          <a:cs typeface="Times New Roman"/>
                        </a:rPr>
                        <a:t>4</a:t>
                      </a:r>
                      <a:r>
                        <a:rPr lang="ru-RU" sz="1600" dirty="0" smtClean="0">
                          <a:latin typeface="Times New Roman"/>
                          <a:ea typeface="Calibri"/>
                          <a:cs typeface="Times New Roman"/>
                        </a:rPr>
                        <a:t>. </a:t>
                      </a:r>
                      <a:r>
                        <a:rPr lang="ru-RU" sz="1600" dirty="0">
                          <a:latin typeface="Times New Roman"/>
                          <a:ea typeface="Calibri"/>
                          <a:cs typeface="Times New Roman"/>
                        </a:rPr>
                        <a:t>Субсидии бюджетным</a:t>
                      </a:r>
                      <a:r>
                        <a:rPr lang="ru-RU" sz="1600" baseline="0" dirty="0">
                          <a:latin typeface="Times New Roman"/>
                          <a:ea typeface="Calibri"/>
                          <a:cs typeface="Times New Roman"/>
                        </a:rPr>
                        <a:t> и автономным учреждениям на иные цели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latin typeface="Calibri"/>
                          <a:ea typeface="Calibri"/>
                          <a:cs typeface="Times New Roman"/>
                        </a:rPr>
                        <a:t>467 137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77587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Calibri"/>
                          <a:cs typeface="Times New Roman"/>
                        </a:rPr>
                        <a:t>ИТОГО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4 121 473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7" name="Прямоугольник 6"/>
          <p:cNvSpPr/>
          <p:nvPr/>
        </p:nvSpPr>
        <p:spPr>
          <a:xfrm>
            <a:off x="7812360" y="2101326"/>
            <a:ext cx="121444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тыс. руб.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Picture 3" descr="C:\Users\user\Desktop\city_gerb_light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534" y="232895"/>
            <a:ext cx="782818" cy="9638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8" name="Прямая соединительная линия 7"/>
          <p:cNvCxnSpPr/>
          <p:nvPr/>
        </p:nvCxnSpPr>
        <p:spPr>
          <a:xfrm>
            <a:off x="619943" y="1196752"/>
            <a:ext cx="8280920" cy="0"/>
          </a:xfrm>
          <a:prstGeom prst="line">
            <a:avLst/>
          </a:prstGeom>
          <a:ln w="381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2"/>
          <p:cNvSpPr txBox="1">
            <a:spLocks/>
          </p:cNvSpPr>
          <p:nvPr/>
        </p:nvSpPr>
        <p:spPr>
          <a:xfrm>
            <a:off x="1000100" y="155514"/>
            <a:ext cx="7697044" cy="1110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Общественное обсуждение проекта бюджета на 2026-2028 годы </a:t>
            </a:r>
            <a:r>
              <a:rPr lang="ru-RU" sz="24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ОБРАЗОВАНИЕ</a:t>
            </a:r>
            <a:endParaRPr lang="ru-RU" sz="2400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263836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1538" y="274638"/>
            <a:ext cx="7615262" cy="939784"/>
          </a:xfrm>
        </p:spPr>
        <p:txBody>
          <a:bodyPr>
            <a:normAutofit fontScale="90000"/>
          </a:bodyPr>
          <a:lstStyle/>
          <a:p>
            <a:r>
              <a:rPr lang="ru-RU" sz="24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Общественное обсуждение проекта бюджета на </a:t>
            </a:r>
            <a:r>
              <a:rPr lang="ru-RU" sz="22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2026-2028 </a:t>
            </a:r>
            <a:r>
              <a:rPr lang="ru-RU" sz="22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годы </a:t>
            </a:r>
            <a:r>
              <a:rPr lang="ru-RU" sz="27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ОБРАЗОВАНИЕ </a:t>
            </a:r>
            <a:r>
              <a:rPr lang="ru-RU" sz="24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_____________________________________________________</a:t>
            </a:r>
            <a:br>
              <a:rPr lang="ru-RU" sz="24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2400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74433926"/>
              </p:ext>
            </p:extLst>
          </p:nvPr>
        </p:nvGraphicFramePr>
        <p:xfrm>
          <a:off x="285720" y="1571612"/>
          <a:ext cx="8643998" cy="507209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5" name="Picture 3" descr="C:\Users\user\Desktop\city_gerb_light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7158" y="357166"/>
            <a:ext cx="782818" cy="9638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20" y="1214422"/>
            <a:ext cx="8229600" cy="571504"/>
          </a:xfrm>
        </p:spPr>
        <p:txBody>
          <a:bodyPr>
            <a:noAutofit/>
          </a:bodyPr>
          <a:lstStyle/>
          <a:p>
            <a:pPr>
              <a:lnSpc>
                <a:spcPct val="80000"/>
              </a:lnSpc>
            </a:pPr>
            <a:r>
              <a:rPr lang="ru-RU" sz="2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Муниципальная программа «Развитие системы образования </a:t>
            </a:r>
            <a:br>
              <a:rPr lang="ru-RU" sz="2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городского округа Тольятти на 2021-2027 годы»</a:t>
            </a:r>
          </a:p>
        </p:txBody>
      </p:sp>
      <p:graphicFrame>
        <p:nvGraphicFramePr>
          <p:cNvPr id="6" name="Содержимое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58687241"/>
              </p:ext>
            </p:extLst>
          </p:nvPr>
        </p:nvGraphicFramePr>
        <p:xfrm>
          <a:off x="357158" y="1857363"/>
          <a:ext cx="8501122" cy="4857441"/>
        </p:xfrm>
        <a:graphic>
          <a:graphicData uri="http://schemas.openxmlformats.org/drawingml/2006/table">
            <a:tbl>
              <a:tblPr firstRow="1" bandRow="1">
                <a:tableStyleId>{3C2FFA5D-87B4-456A-9821-1D502468CF0F}</a:tableStyleId>
              </a:tblPr>
              <a:tblGrid>
                <a:gridCol w="709516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059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37002">
                <a:tc>
                  <a:txBody>
                    <a:bodyPr/>
                    <a:lstStyle/>
                    <a:p>
                      <a:pPr algn="ctr"/>
                      <a:r>
                        <a:rPr lang="ru-RU" sz="1600" kern="1200" dirty="0">
                          <a:latin typeface="Times New Roman" pitchFamily="18" charset="0"/>
                          <a:cs typeface="Times New Roman" pitchFamily="18" charset="0"/>
                        </a:rPr>
                        <a:t>Направления</a:t>
                      </a:r>
                      <a:r>
                        <a:rPr lang="ru-RU" sz="1600" kern="1200" baseline="0" dirty="0">
                          <a:latin typeface="Times New Roman" pitchFamily="18" charset="0"/>
                          <a:cs typeface="Times New Roman" pitchFamily="18" charset="0"/>
                        </a:rPr>
                        <a:t> расходов</a:t>
                      </a:r>
                      <a:r>
                        <a:rPr lang="ru-RU" sz="1600" kern="1200" dirty="0">
                          <a:latin typeface="Times New Roman" pitchFamily="18" charset="0"/>
                          <a:cs typeface="Times New Roman" pitchFamily="18" charset="0"/>
                        </a:rPr>
                        <a:t> с</a:t>
                      </a:r>
                      <a:r>
                        <a:rPr lang="ru-RU" sz="1600" dirty="0">
                          <a:latin typeface="Times New Roman"/>
                          <a:ea typeface="Calibri"/>
                          <a:cs typeface="Times New Roman"/>
                        </a:rPr>
                        <a:t>убсидий бюджетным</a:t>
                      </a:r>
                      <a:r>
                        <a:rPr lang="ru-RU" sz="1600" baseline="0" dirty="0">
                          <a:latin typeface="Times New Roman"/>
                          <a:ea typeface="Calibri"/>
                          <a:cs typeface="Times New Roman"/>
                        </a:rPr>
                        <a:t> и автономным учреждениям на иные цели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kern="1200" dirty="0" smtClean="0">
                          <a:latin typeface="Times New Roman" pitchFamily="18" charset="0"/>
                          <a:cs typeface="Times New Roman" pitchFamily="18" charset="0"/>
                        </a:rPr>
                        <a:t>2026 </a:t>
                      </a:r>
                      <a:r>
                        <a:rPr lang="ru-RU" sz="1600" kern="1200" dirty="0">
                          <a:latin typeface="Times New Roman" pitchFamily="18" charset="0"/>
                          <a:cs typeface="Times New Roman" pitchFamily="18" charset="0"/>
                        </a:rPr>
                        <a:t>год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17249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Calibri"/>
                          <a:cs typeface="Times New Roman"/>
                        </a:rPr>
                        <a:t>1. Обеспечение бесплатным,</a:t>
                      </a:r>
                      <a:r>
                        <a:rPr lang="ru-RU" sz="1600" baseline="0" dirty="0">
                          <a:latin typeface="Times New Roman"/>
                          <a:ea typeface="Calibri"/>
                          <a:cs typeface="Times New Roman"/>
                        </a:rPr>
                        <a:t> льготным </a:t>
                      </a:r>
                      <a:r>
                        <a:rPr lang="ru-RU" sz="1600" baseline="0" dirty="0" smtClean="0">
                          <a:latin typeface="Times New Roman"/>
                          <a:ea typeface="Calibri"/>
                          <a:cs typeface="Times New Roman"/>
                        </a:rPr>
                        <a:t>питанием школьников и </a:t>
                      </a:r>
                      <a:r>
                        <a:rPr lang="ru-RU" sz="1600" baseline="0" dirty="0">
                          <a:latin typeface="Times New Roman"/>
                          <a:ea typeface="Calibri"/>
                          <a:cs typeface="Times New Roman"/>
                        </a:rPr>
                        <a:t>детей в организациях, осуществляющих образовательную программу дошкольного </a:t>
                      </a:r>
                      <a:r>
                        <a:rPr lang="ru-RU" sz="1600" baseline="0" dirty="0" smtClean="0">
                          <a:latin typeface="Times New Roman"/>
                          <a:ea typeface="Calibri"/>
                          <a:cs typeface="Times New Roman"/>
                        </a:rPr>
                        <a:t>образования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40000"/>
                        <a:lumOff val="60000"/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15875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190 626</a:t>
                      </a:r>
                      <a:endParaRPr lang="ru-RU" sz="16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40000"/>
                        <a:lumOff val="60000"/>
                        <a:alpha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44833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Calibri"/>
                          <a:cs typeface="Times New Roman"/>
                        </a:rPr>
                        <a:t>2. </a:t>
                      </a:r>
                      <a:r>
                        <a:rPr lang="ru-RU" sz="1600" dirty="0" smtClean="0">
                          <a:latin typeface="Times New Roman"/>
                          <a:ea typeface="Calibri"/>
                          <a:cs typeface="Times New Roman"/>
                        </a:rPr>
                        <a:t>Выполнение работ по капитальному и текущему ремонту зданий ОУ, благоустройству прилегающей территории, приобретение основных средств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15875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50 560</a:t>
                      </a:r>
                      <a:endParaRPr lang="ru-RU" sz="1600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4700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latin typeface="Times New Roman"/>
                          <a:ea typeface="Calibri"/>
                          <a:cs typeface="Times New Roman"/>
                        </a:rPr>
                        <a:t>3. Антитеррористические мероприятия                  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40000"/>
                        <a:lumOff val="60000"/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15875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40 740</a:t>
                      </a:r>
                      <a:endParaRPr lang="ru-RU" sz="1600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40000"/>
                        <a:lumOff val="60000"/>
                        <a:alpha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4700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Calibri"/>
                          <a:ea typeface="Calibri"/>
                          <a:cs typeface="Times New Roman"/>
                        </a:rPr>
                        <a:t>4</a:t>
                      </a:r>
                      <a:r>
                        <a:rPr lang="ru-RU" sz="1600" dirty="0">
                          <a:latin typeface="+mn-lt"/>
                          <a:ea typeface="Calibri"/>
                          <a:cs typeface="Times New Roman"/>
                        </a:rPr>
                        <a:t>. </a:t>
                      </a:r>
                      <a:r>
                        <a:rPr lang="ru-RU" sz="1600" kern="1200" dirty="0">
                          <a:solidFill>
                            <a:schemeClr val="dk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Противопожарные мероприятия</a:t>
                      </a:r>
                    </a:p>
                  </a:txBody>
                  <a:tcPr marL="68580" marR="68580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15875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135 981</a:t>
                      </a:r>
                      <a:endParaRPr lang="ru-RU" sz="1600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5520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5. Мероприятия по организации доступности зданий ОУ для маломобильных групп населения</a:t>
                      </a:r>
                    </a:p>
                  </a:txBody>
                  <a:tcPr marL="68580" marR="68580" marT="0" marB="0" anchor="ctr">
                    <a:solidFill>
                      <a:schemeClr val="accent1">
                        <a:lumMod val="40000"/>
                        <a:lumOff val="60000"/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15875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7 394</a:t>
                      </a:r>
                      <a:endParaRPr lang="ru-RU" sz="1600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40000"/>
                        <a:lumOff val="60000"/>
                        <a:alpha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77374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Calibri"/>
                          <a:cs typeface="Times New Roman"/>
                        </a:rPr>
                        <a:t>6. Расходы на обеспечение </a:t>
                      </a:r>
                      <a:r>
                        <a:rPr lang="ru-RU" sz="1600" dirty="0" err="1">
                          <a:latin typeface="Times New Roman"/>
                          <a:ea typeface="Calibri"/>
                          <a:cs typeface="Times New Roman"/>
                        </a:rPr>
                        <a:t>софинансирования</a:t>
                      </a:r>
                      <a:r>
                        <a:rPr lang="ru-RU" sz="1600" dirty="0">
                          <a:latin typeface="Times New Roman"/>
                          <a:ea typeface="Calibri"/>
                          <a:cs typeface="Times New Roman"/>
                        </a:rPr>
                        <a:t> средств вышестоящих бюджетов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15875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22 206</a:t>
                      </a:r>
                      <a:endParaRPr lang="ru-RU" sz="1600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5520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7. Прочие субсидии (проведение</a:t>
                      </a:r>
                      <a:r>
                        <a:rPr lang="ru-RU" sz="1600" baseline="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городских мероприятий, перевозка учащихся, компенсационные выплаты работникам ОУ)</a:t>
                      </a:r>
                      <a:endParaRPr lang="ru-RU" sz="16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40000"/>
                        <a:lumOff val="60000"/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15875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19 630</a:t>
                      </a:r>
                      <a:endParaRPr lang="ru-RU" sz="1600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40000"/>
                        <a:lumOff val="60000"/>
                        <a:alpha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25321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Calibri"/>
                          <a:cs typeface="Times New Roman"/>
                        </a:rPr>
                        <a:t>ИТОГО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15875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467 137</a:t>
                      </a:r>
                      <a:endParaRPr lang="ru-RU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7" name="Прямоугольник 6"/>
          <p:cNvSpPr/>
          <p:nvPr/>
        </p:nvSpPr>
        <p:spPr>
          <a:xfrm>
            <a:off x="7812360" y="1500174"/>
            <a:ext cx="121444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тыс. руб.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Picture 3" descr="C:\Users\user\Desktop\city_gerb_light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534" y="232895"/>
            <a:ext cx="782818" cy="9638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8" name="Прямая соединительная линия 7"/>
          <p:cNvCxnSpPr/>
          <p:nvPr/>
        </p:nvCxnSpPr>
        <p:spPr>
          <a:xfrm>
            <a:off x="619943" y="1196752"/>
            <a:ext cx="8280920" cy="0"/>
          </a:xfrm>
          <a:prstGeom prst="line">
            <a:avLst/>
          </a:prstGeom>
          <a:ln w="381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2"/>
          <p:cNvSpPr txBox="1">
            <a:spLocks/>
          </p:cNvSpPr>
          <p:nvPr/>
        </p:nvSpPr>
        <p:spPr>
          <a:xfrm>
            <a:off x="1000100" y="155514"/>
            <a:ext cx="7697044" cy="1110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Общественное обсуждение проекта бюджета на 2026-2028 годы </a:t>
            </a:r>
            <a:r>
              <a:rPr lang="ru-RU" sz="24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ОБРАЗОВАНИЕ</a:t>
            </a:r>
            <a:endParaRPr lang="ru-RU" sz="2400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263836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1472" y="188640"/>
            <a:ext cx="8143932" cy="1008112"/>
          </a:xfrm>
        </p:spPr>
        <p:txBody>
          <a:bodyPr>
            <a:noAutofit/>
          </a:bodyPr>
          <a:lstStyle/>
          <a:p>
            <a:pPr>
              <a:lnSpc>
                <a:spcPct val="80000"/>
              </a:lnSpc>
            </a:pPr>
            <a:r>
              <a:rPr lang="ru-RU" sz="2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Муниципальная программа </a:t>
            </a:r>
            <a:br>
              <a:rPr lang="ru-RU" sz="2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«Молодежь Тольятти» на 2021-2030 гг.»</a:t>
            </a:r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87668043"/>
              </p:ext>
            </p:extLst>
          </p:nvPr>
        </p:nvGraphicFramePr>
        <p:xfrm>
          <a:off x="357158" y="908721"/>
          <a:ext cx="8572560" cy="57879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66311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0944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936103">
                <a:tc>
                  <a:txBody>
                    <a:bodyPr/>
                    <a:lstStyle/>
                    <a:p>
                      <a:pPr algn="ctr"/>
                      <a:r>
                        <a:rPr lang="ru-RU" sz="1600" kern="1200" dirty="0">
                          <a:latin typeface="Times New Roman" pitchFamily="18" charset="0"/>
                          <a:cs typeface="Times New Roman" pitchFamily="18" charset="0"/>
                        </a:rPr>
                        <a:t>Задачи программы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kern="1200" dirty="0">
                          <a:latin typeface="Times New Roman" pitchFamily="18" charset="0"/>
                          <a:cs typeface="Times New Roman" pitchFamily="18" charset="0"/>
                        </a:rPr>
                        <a:t>Финансирование программы на </a:t>
                      </a:r>
                      <a:r>
                        <a:rPr lang="ru-RU" sz="1600" kern="1200" dirty="0" smtClean="0">
                          <a:latin typeface="Times New Roman" pitchFamily="18" charset="0"/>
                          <a:cs typeface="Times New Roman" pitchFamily="18" charset="0"/>
                        </a:rPr>
                        <a:t>2026 </a:t>
                      </a:r>
                      <a:r>
                        <a:rPr lang="ru-RU" sz="1600" kern="1200" dirty="0">
                          <a:latin typeface="Times New Roman" pitchFamily="18" charset="0"/>
                          <a:cs typeface="Times New Roman" pitchFamily="18" charset="0"/>
                        </a:rPr>
                        <a:t>год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48553">
                <a:tc>
                  <a:txBody>
                    <a:bodyPr/>
                    <a:lstStyle/>
                    <a:p>
                      <a:pPr marL="0"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1. Формирование нравственных и гражданских ценностей, развитие </a:t>
                      </a:r>
                      <a:b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</a:b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 молодежной среде культуры созидательных межэтнических отношений</a:t>
                      </a:r>
                      <a:endParaRPr lang="ru-RU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aseline="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1 410,5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52539">
                <a:tc>
                  <a:txBody>
                    <a:bodyPr/>
                    <a:lstStyle/>
                    <a:p>
                      <a:pPr marL="0" indent="0" algn="just" defTabSz="914400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2. Развитие просветительской работы с молодежью, инновационных образовательных и воспитательных технологий, а также создание условий для самообразования молодежи </a:t>
                      </a:r>
                      <a:endParaRPr lang="ru-RU" sz="1600" kern="1200" dirty="0">
                        <a:solidFill>
                          <a:schemeClr val="dk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1 314</a:t>
                      </a:r>
                      <a:endParaRPr lang="ru-RU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48553">
                <a:tc>
                  <a:txBody>
                    <a:bodyPr/>
                    <a:lstStyle/>
                    <a:p>
                      <a:pPr marL="0" indent="0" algn="just" defTabSz="914400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3. Формирование ценностей здорового образа жизни, а также повышение уровня культуры безопасности жизнедеятельности молодежи</a:t>
                      </a:r>
                      <a:endParaRPr lang="ru-RU" sz="1600" kern="1200" dirty="0">
                        <a:solidFill>
                          <a:schemeClr val="dk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1 132</a:t>
                      </a:r>
                      <a:endParaRPr lang="ru-RU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48553">
                <a:tc>
                  <a:txBody>
                    <a:bodyPr/>
                    <a:lstStyle/>
                    <a:p>
                      <a:pPr marL="0" indent="0" algn="just" defTabSz="914400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4. Создание условий для реализации потенциала молодежи в социально-экономической сфере, внедрение технологии "социального лифта"</a:t>
                      </a:r>
                      <a:endParaRPr lang="ru-RU" sz="1600" kern="1200" dirty="0">
                        <a:solidFill>
                          <a:schemeClr val="dk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3 963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52539">
                <a:tc>
                  <a:txBody>
                    <a:bodyPr/>
                    <a:lstStyle/>
                    <a:p>
                      <a:pPr marL="0" indent="0" algn="just" defTabSz="914400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5.</a:t>
                      </a:r>
                      <a:r>
                        <a:rPr lang="ru-RU" sz="1600" kern="1200" baseline="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600" kern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Формирование информационного поля, повышение эффективности использования информационной инфраструктуры в интересах воспитания молодежи</a:t>
                      </a:r>
                      <a:endParaRPr lang="ru-RU" sz="1600" kern="1200" dirty="0">
                        <a:solidFill>
                          <a:schemeClr val="dk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260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752539">
                <a:tc>
                  <a:txBody>
                    <a:bodyPr/>
                    <a:lstStyle/>
                    <a:p>
                      <a:pPr marL="0" indent="0" algn="just" defTabSz="914400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6. Обеспечение социальной поддержки организациям, осуществляющим деятельность в сфере молодежной политики, создание материально-технических условий для реализации деятельности </a:t>
                      </a:r>
                      <a:endParaRPr lang="ru-RU" sz="1600" kern="1200" dirty="0">
                        <a:solidFill>
                          <a:schemeClr val="dk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52 769,5</a:t>
                      </a:r>
                      <a:endParaRPr lang="ru-RU" sz="1600" kern="1200" dirty="0">
                        <a:solidFill>
                          <a:schemeClr val="dk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648553"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ИТОГО</a:t>
                      </a:r>
                      <a:endParaRPr lang="ru-RU" sz="18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kern="120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60 849</a:t>
                      </a:r>
                      <a:endParaRPr lang="ru-RU" sz="1800" b="1" kern="1200" dirty="0">
                        <a:solidFill>
                          <a:schemeClr val="dk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527609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Rectangle 5"/>
          <p:cNvSpPr txBox="1">
            <a:spLocks noChangeArrowheads="1"/>
          </p:cNvSpPr>
          <p:nvPr/>
        </p:nvSpPr>
        <p:spPr bwMode="auto">
          <a:xfrm>
            <a:off x="467544" y="620688"/>
            <a:ext cx="8568506" cy="22322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>
              <a:spcBef>
                <a:spcPct val="20000"/>
              </a:spcBef>
            </a:pPr>
            <a:r>
              <a:rPr lang="ru-RU" altLang="ru-RU" b="1" dirty="0">
                <a:latin typeface="Arial" panose="020B0604020202020204" pitchFamily="34" charset="0"/>
                <a:cs typeface="Arial" panose="020B0604020202020204" pitchFamily="34" charset="0"/>
              </a:rPr>
              <a:t>Субсидии на иные цели </a:t>
            </a:r>
          </a:p>
          <a:p>
            <a:pPr marL="342900" indent="-342900" algn="ctr">
              <a:spcBef>
                <a:spcPct val="20000"/>
              </a:spcBef>
            </a:pPr>
            <a:endParaRPr lang="ru-RU" altLang="ru-RU" sz="14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ctr">
              <a:spcBef>
                <a:spcPct val="20000"/>
              </a:spcBef>
            </a:pPr>
            <a:r>
              <a:rPr lang="ru-RU" altLang="ru-RU" sz="1700" i="1" dirty="0">
                <a:latin typeface="Arial" panose="020B0604020202020204" pitchFamily="34" charset="0"/>
                <a:cs typeface="Arial" panose="020B0604020202020204" pitchFamily="34" charset="0"/>
              </a:rPr>
              <a:t>За счет средств городского бюджета (3</a:t>
            </a:r>
            <a:r>
              <a:rPr lang="ru-RU" sz="1700" i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  <a:r>
              <a:rPr lang="ru-RU" sz="1700" i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565</a:t>
            </a:r>
            <a:r>
              <a:rPr lang="ru-RU" sz="1700" i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altLang="ru-RU" sz="1700" i="1" dirty="0">
                <a:latin typeface="Arial" panose="020B0604020202020204" pitchFamily="34" charset="0"/>
                <a:cs typeface="Arial" panose="020B0604020202020204" pitchFamily="34" charset="0"/>
              </a:rPr>
              <a:t>тыс. руб.) планируется создание 398 временных рабочих мест</a:t>
            </a:r>
            <a:r>
              <a:rPr lang="en-US" altLang="ru-RU" sz="17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1700" i="1" dirty="0">
                <a:latin typeface="Arial" panose="020B0604020202020204" pitchFamily="34" charset="0"/>
                <a:cs typeface="Arial" panose="020B0604020202020204" pitchFamily="34" charset="0"/>
              </a:rPr>
              <a:t>для несовершеннолетних</a:t>
            </a:r>
            <a:endParaRPr lang="en-US" altLang="ru-RU" sz="17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spcBef>
                <a:spcPct val="20000"/>
              </a:spcBef>
            </a:pPr>
            <a:endParaRPr lang="ru-RU" altLang="ru-RU" sz="17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spcBef>
                <a:spcPct val="20000"/>
              </a:spcBef>
            </a:pPr>
            <a:r>
              <a:rPr lang="ru-RU" altLang="ru-RU" sz="1700" i="1" dirty="0">
                <a:latin typeface="Arial" panose="020B0604020202020204" pitchFamily="34" charset="0"/>
                <a:cs typeface="Arial" panose="020B0604020202020204" pitchFamily="34" charset="0"/>
              </a:rPr>
              <a:t>Ежемесячные выплаты матерям, находящимся в отпуске по уходу за ребенком до достижения им установленного законом возраста (40 тыс. руб.)</a:t>
            </a:r>
          </a:p>
          <a:p>
            <a:pPr marL="342900" indent="-342900" algn="ctr">
              <a:spcBef>
                <a:spcPct val="20000"/>
              </a:spcBef>
            </a:pPr>
            <a:endParaRPr lang="ru-RU" altLang="ru-RU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ctr">
              <a:lnSpc>
                <a:spcPct val="150000"/>
              </a:lnSpc>
              <a:spcBef>
                <a:spcPct val="20000"/>
              </a:spcBef>
            </a:pPr>
            <a:endParaRPr lang="ru-RU" altLang="ru-RU" sz="2000" dirty="0">
              <a:solidFill>
                <a:srgbClr val="4A452A"/>
              </a:solidFill>
              <a:latin typeface="Calibri" pitchFamily="34" charset="0"/>
              <a:cs typeface="Times New Roman" pitchFamily="18" charset="0"/>
            </a:endParaRPr>
          </a:p>
        </p:txBody>
      </p:sp>
      <p:pic>
        <p:nvPicPr>
          <p:cNvPr id="35842" name="Рисунок 3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285852" y="2924944"/>
            <a:ext cx="6572296" cy="35758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88909784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536044"/>
            <a:ext cx="9144000" cy="1316891"/>
          </a:xfrm>
        </p:spPr>
        <p:txBody>
          <a:bodyPr>
            <a:noAutofit/>
          </a:bodyPr>
          <a:lstStyle/>
          <a:p>
            <a:pPr>
              <a:lnSpc>
                <a:spcPct val="80000"/>
              </a:lnSpc>
            </a:pPr>
            <a:r>
              <a:rPr lang="ru-RU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Проект муниципальной программы</a:t>
            </a:r>
            <a:br>
              <a:rPr lang="ru-RU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«Тольятти семейный: от традиций к будущему»</a:t>
            </a:r>
            <a:br>
              <a:rPr lang="ru-RU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на 2025 – 2030 годы</a:t>
            </a:r>
            <a:endParaRPr lang="ru-RU" sz="2400" b="1" kern="12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" name="Содержимое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2536601"/>
              </p:ext>
            </p:extLst>
          </p:nvPr>
        </p:nvGraphicFramePr>
        <p:xfrm>
          <a:off x="688437" y="3312323"/>
          <a:ext cx="8060027" cy="1916877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629979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6023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19279">
                <a:tc>
                  <a:txBody>
                    <a:bodyPr/>
                    <a:lstStyle/>
                    <a:p>
                      <a:pPr algn="ctr"/>
                      <a:r>
                        <a:rPr lang="ru-RU" sz="1800" kern="1200" dirty="0">
                          <a:latin typeface="Times New Roman" pitchFamily="18" charset="0"/>
                          <a:cs typeface="Times New Roman" pitchFamily="18" charset="0"/>
                        </a:rPr>
                        <a:t>Направление расходов муниципальной программы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kern="1200" dirty="0" smtClean="0">
                          <a:latin typeface="Times New Roman" pitchFamily="18" charset="0"/>
                          <a:cs typeface="Times New Roman" pitchFamily="18" charset="0"/>
                        </a:rPr>
                        <a:t>2026 </a:t>
                      </a:r>
                      <a:r>
                        <a:rPr lang="ru-RU" sz="1800" kern="1200" dirty="0">
                          <a:latin typeface="Times New Roman" pitchFamily="18" charset="0"/>
                          <a:cs typeface="Times New Roman" pitchFamily="18" charset="0"/>
                        </a:rPr>
                        <a:t>год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97598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Предоставление бесплатного, льготного питания обучающимся муниципальных общеобразовательных учреждений </a:t>
                      </a: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2000" b="1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15 207</a:t>
                      </a:r>
                      <a:endParaRPr lang="ru-RU" sz="2000" b="1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7" name="Прямоугольник 6"/>
          <p:cNvSpPr/>
          <p:nvPr/>
        </p:nvSpPr>
        <p:spPr>
          <a:xfrm>
            <a:off x="7452320" y="2852936"/>
            <a:ext cx="126458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dirty="0"/>
              <a:t>тыс. руб.</a:t>
            </a:r>
            <a:endParaRPr lang="ru-RU" sz="1600" dirty="0"/>
          </a:p>
        </p:txBody>
      </p:sp>
      <p:pic>
        <p:nvPicPr>
          <p:cNvPr id="5" name="Picture 3" descr="C:\Users\user\Desktop\city_gerb_light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844" y="142852"/>
            <a:ext cx="782818" cy="9638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8" name="Прямая соединительная линия 7"/>
          <p:cNvCxnSpPr/>
          <p:nvPr/>
        </p:nvCxnSpPr>
        <p:spPr>
          <a:xfrm>
            <a:off x="619943" y="1340768"/>
            <a:ext cx="8280920" cy="0"/>
          </a:xfrm>
          <a:prstGeom prst="line">
            <a:avLst/>
          </a:prstGeom>
          <a:ln w="381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2"/>
          <p:cNvSpPr txBox="1">
            <a:spLocks/>
          </p:cNvSpPr>
          <p:nvPr/>
        </p:nvSpPr>
        <p:spPr>
          <a:xfrm>
            <a:off x="785786" y="155514"/>
            <a:ext cx="8358214" cy="1110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Общественное обсуждение проекта бюджета на 2026-2028 годы </a:t>
            </a:r>
            <a:r>
              <a:rPr lang="ru-RU" sz="24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ОБРАЗОВАНИЕ</a:t>
            </a:r>
            <a:endParaRPr lang="ru-RU" sz="2400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405626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4605</TotalTime>
  <Words>588</Words>
  <Application>Microsoft Office PowerPoint</Application>
  <PresentationFormat>Экран (4:3)</PresentationFormat>
  <Paragraphs>125</Paragraphs>
  <Slides>9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5" baseType="lpstr">
      <vt:lpstr>Arial</vt:lpstr>
      <vt:lpstr>Bookman Old Style</vt:lpstr>
      <vt:lpstr>Calibri</vt:lpstr>
      <vt:lpstr>Times New Roman</vt:lpstr>
      <vt:lpstr>Times New Roman Cyr</vt:lpstr>
      <vt:lpstr>Тема Office</vt:lpstr>
      <vt:lpstr>Администрация городского округа Тольятти</vt:lpstr>
      <vt:lpstr>Сеть учреждений</vt:lpstr>
      <vt:lpstr>Проект бюджета по департаменту образования на 2026 – 2028 годы</vt:lpstr>
      <vt:lpstr>Муниципальная программа  «Развитие системы образования  городского округа Тольятти на 2021-2027 годы»</vt:lpstr>
      <vt:lpstr>   Общественное обсуждение проекта бюджета на 2026-2028 годы ОБРАЗОВАНИЕ  _____________________________________________________ </vt:lpstr>
      <vt:lpstr>Муниципальная программа «Развитие системы образования  городского округа Тольятти на 2021-2027 годы»</vt:lpstr>
      <vt:lpstr>Муниципальная программа  «Молодежь Тольятти» на 2021-2030 гг.»</vt:lpstr>
      <vt:lpstr>Презентация PowerPoint</vt:lpstr>
      <vt:lpstr> Проект муниципальной программы «Тольятти семейный: от традиций к будущему» на 2025 – 2030 годы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Мэрия городского округа Тольятти</dc:title>
  <dc:creator>user</dc:creator>
  <cp:lastModifiedBy>Ваничкина Жанна Андреевна</cp:lastModifiedBy>
  <cp:revision>403</cp:revision>
  <cp:lastPrinted>2025-09-10T06:27:20Z</cp:lastPrinted>
  <dcterms:created xsi:type="dcterms:W3CDTF">2014-09-19T07:36:54Z</dcterms:created>
  <dcterms:modified xsi:type="dcterms:W3CDTF">2025-09-10T08:52:30Z</dcterms:modified>
</cp:coreProperties>
</file>