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80" r:id="rId3"/>
    <p:sldId id="278" r:id="rId4"/>
    <p:sldId id="285" r:id="rId5"/>
    <p:sldId id="282" r:id="rId6"/>
    <p:sldId id="283" r:id="rId7"/>
    <p:sldId id="28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3" autoAdjust="0"/>
  </p:normalViewPr>
  <p:slideViewPr>
    <p:cSldViewPr showGuides="1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"/>
      <c:depthPercent val="100"/>
      <c:perspective val="50"/>
    </c:view3D>
    <c:plotArea>
      <c:layout>
        <c:manualLayout>
          <c:layoutTarget val="inner"/>
          <c:xMode val="edge"/>
          <c:yMode val="edge"/>
          <c:x val="1.4547546255833101E-3"/>
          <c:y val="4.6180560416025092E-2"/>
          <c:w val="0.63644367957520764"/>
          <c:h val="0.95381943958397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1B1-4C23-B5A5-77D8E282EB44}"/>
              </c:ext>
            </c:extLst>
          </c:dPt>
          <c:dPt>
            <c:idx val="1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1-D1B1-4C23-B5A5-77D8E282EB44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A4-4BDF-94CD-7CB5ACB94422}"/>
              </c:ext>
            </c:extLst>
          </c:dPt>
          <c:dLbls>
            <c:dLbl>
              <c:idx val="0"/>
              <c:layout>
                <c:manualLayout>
                  <c:x val="-1.8503509549951835E-2"/>
                  <c:y val="2.79831812200789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B1-4C23-B5A5-77D8E282EB44}"/>
                </c:ext>
              </c:extLst>
            </c:dLbl>
            <c:dLbl>
              <c:idx val="1"/>
              <c:layout>
                <c:manualLayout>
                  <c:x val="-0.161546107616788"/>
                  <c:y val="-0.320284503695512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B1-4C23-B5A5-77D8E282EB44}"/>
                </c:ext>
              </c:extLst>
            </c:dLbl>
            <c:dLbl>
              <c:idx val="2"/>
              <c:layout>
                <c:manualLayout>
                  <c:x val="1.8674075912618271E-2"/>
                  <c:y val="-5.427389834541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B1-4C23-B5A5-77D8E282EB44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B1-4C23-B5A5-77D8E282EB44}"/>
                </c:ext>
              </c:extLst>
            </c:dLbl>
            <c:dLbl>
              <c:idx val="4"/>
              <c:layout>
                <c:manualLayout>
                  <c:x val="2.1877194571519636E-2"/>
                  <c:y val="2.05737842604776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B1-4C23-B5A5-77D8E282EB44}"/>
                </c:ext>
              </c:extLst>
            </c:dLbl>
            <c:dLbl>
              <c:idx val="5"/>
              <c:layout>
                <c:manualLayout>
                  <c:x val="-2.6233577105994655E-2"/>
                  <c:y val="1.5876748019261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A4-4BDF-94CD-7CB5ACB9442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Расходы ДИТиС - 42 019 тыс.руб.</c:v>
                </c:pt>
                <c:pt idx="1">
                  <c:v>МАУ МФЦ МЗ - 332 362 тыс.руб.</c:v>
                </c:pt>
                <c:pt idx="2">
                  <c:v>МАУ МФЦ иные цели - 7 748 тыс.руб.</c:v>
                </c:pt>
                <c:pt idx="3">
                  <c:v>Доплаты к пенсии муниципальным служащим - 81 387 тыс.руб.</c:v>
                </c:pt>
                <c:pt idx="4">
                  <c:v>ПНО- 89 970 тыс.руб.</c:v>
                </c:pt>
                <c:pt idx="5">
                  <c:v>Комиссия банку за перечисление ПНО - 799 тыс.руб.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42019</c:v>
                </c:pt>
                <c:pt idx="1">
                  <c:v>332362</c:v>
                </c:pt>
                <c:pt idx="2" formatCode="#,##0">
                  <c:v>7748</c:v>
                </c:pt>
                <c:pt idx="3">
                  <c:v>81387</c:v>
                </c:pt>
                <c:pt idx="4" formatCode="#,##0">
                  <c:v>89970</c:v>
                </c:pt>
                <c:pt idx="5" formatCode="General">
                  <c:v>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B1-4C23-B5A5-77D8E282EB44}"/>
            </c:ext>
          </c:extLst>
        </c:ser>
        <c:dLbls/>
      </c:pie3DChart>
    </c:plotArea>
    <c:legend>
      <c:legendPos val="t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6630302702364"/>
          <c:y val="0"/>
          <c:w val="0.36237341329170752"/>
          <c:h val="1"/>
        </c:manualLayout>
      </c:layout>
      <c:txPr>
        <a:bodyPr/>
        <a:lstStyle/>
        <a:p>
          <a:pPr>
            <a:defRPr sz="1400" spc="-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1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7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9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2026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2026 год = 555 316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20667" y="797251"/>
            <a:ext cx="7856749" cy="41044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2022-2026годы» - 382 129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33344" y="1265496"/>
            <a:ext cx="3169705" cy="561142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42 019 тыс.руб.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748916" y="1844789"/>
            <a:ext cx="7856749" cy="54809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2023-2028 годы» - 72 660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114291" y="1232799"/>
            <a:ext cx="4463125" cy="597651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МАУ МФЦ 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выполнение МЗ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- 332 362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цели - 7 748 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733344" y="4374425"/>
            <a:ext cx="3168741" cy="373581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62 712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765981" y="2389405"/>
            <a:ext cx="7836789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доплата к трудовой пенсии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81 387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56000" y="2769673"/>
            <a:ext cx="7856749" cy="58492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департамента образования «Развитие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образования городского округа Тольятти на 2021-2027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годы» - 5 685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33344" y="3387498"/>
            <a:ext cx="3196989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5 400 тыс.руб.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113693" y="3372744"/>
            <a:ext cx="4499056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МАУ МФЦ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720666" y="3762265"/>
            <a:ext cx="7882104" cy="58492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департамента социального обеспечения «Тольятти семейный: от традиций к будущему на 2025-2030 годы» - 5 685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720666" y="4798881"/>
            <a:ext cx="7882104" cy="58492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департамента социального обеспечения «Укрепление общественного здоровья в городском округе Тольятти на 2025-2029 годы» - 5 685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4126330" y="4384282"/>
            <a:ext cx="4473272" cy="37733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МАУ МФЦ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530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747467" y="5421070"/>
            <a:ext cx="3168741" cy="40325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21 858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183630" y="5421071"/>
            <a:ext cx="4429097" cy="39477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МАУ МФЦ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224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65981" y="5986065"/>
            <a:ext cx="7856749" cy="58492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Непрограммное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выборов и референдумов-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1 031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2026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636659358"/>
              </p:ext>
            </p:extLst>
          </p:nvPr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684458" y="-121994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9739" y="869173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7347" y="899457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0819" y="94461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88254" y="6320742"/>
            <a:ext cx="4390752" cy="3565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13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801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919336" y="1231732"/>
            <a:ext cx="6235059" cy="52629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 сопровождение  системы  управления</a:t>
            </a:r>
          </a:p>
          <a:p>
            <a:pPr indent="-342900" algn="ctr"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имущественно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-земельным  комплексом  (Космос)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288972" y="1298212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4 598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909171" y="1771993"/>
            <a:ext cx="6235059" cy="52629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и сопровождение 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288972" y="1916805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3 997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919334" y="2319246"/>
            <a:ext cx="6235059" cy="52629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334543" y="2428486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909170" y="2885614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34543" y="2953095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1 652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930199" y="3320307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ПО «1С-Бухгалтерия, З/плата и кадры»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34543" y="3372581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1 200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909170" y="3749466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334543" y="3799417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919334" y="4182936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годовых лицензий  сервиса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-Муниципалитет»"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339628" y="4231465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919333" y="4606886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СS»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334543" y="4652905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326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898244" y="5032168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341164" y="5082112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898244" y="5439133"/>
            <a:ext cx="6235059" cy="38565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к Информационному сервису «МКД-расчет»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341164" y="5506742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97110" y="5868757"/>
            <a:ext cx="6235059" cy="423270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к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Информационно-справочной системе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Аюдар-информ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41164" y="5942795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0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317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929198"/>
            <a:ext cx="228601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85720" y="1214422"/>
            <a:ext cx="2620507" cy="19398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934840" y="1565698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287822" y="1377587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7821" y="2001778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966287" y="242884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68057" y="3767258"/>
            <a:ext cx="4124182" cy="18884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Приобретение:</a:t>
            </a:r>
          </a:p>
          <a:p>
            <a:pPr algn="ctr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ПК, АРМ - 1 400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МФУ, принтеры, сканеры - 1  070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Ноутбуки - 475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Серверное оборудование - 2  530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Презентационное оборудование - 606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ИБП для серверов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аппараты - 313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Коммутаторы - 1 400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комплектующие - 1 023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6916" y="4261263"/>
            <a:ext cx="1473276" cy="4579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9 217,0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136" y="2431592"/>
            <a:ext cx="1571636" cy="615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2 337,0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522879" y="4389423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4770" y="3346212"/>
            <a:ext cx="4130757" cy="2154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94460" y="3324015"/>
            <a:ext cx="1214446" cy="346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75,0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545263" y="337045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460147" y="5818043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90078" y="5795460"/>
            <a:ext cx="1214446" cy="2308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31202" y="5819899"/>
            <a:ext cx="4065643" cy="1819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02985" y="844727"/>
            <a:ext cx="4390752" cy="327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11 729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04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38232" y="1700246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85984" y="1285860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4546" y="278605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14546" y="2143116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17721" y="4079812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35057" y="5553746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4 302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98402" y="503406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9005" y="550724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899196" y="399200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923576" y="160721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1 779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920856" y="12223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20856" y="222249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920062" y="272335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6 081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909005" y="446599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258915" y="950356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ВКС Телемост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1893787" y="886856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4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05387" y="-15106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98634" y="800892"/>
            <a:ext cx="7929618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0615" y="1611132"/>
            <a:ext cx="1571636" cy="342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1 404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857232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79888" y="4943110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99972" y="5036437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2 391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19" y="5032821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071538" y="1597581"/>
            <a:ext cx="6215106" cy="356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786182" y="1357298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86080" y="6141914"/>
            <a:ext cx="5402722" cy="383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latin typeface="Times New Roman" panose="02020603050405020304" pitchFamily="18" charset="0"/>
                <a:cs typeface="Times New Roman" pitchFamily="18" charset="0"/>
              </a:rPr>
              <a:t>10 408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071538" y="3846491"/>
            <a:ext cx="6193126" cy="96113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программного продукта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DallasLock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</a:t>
            </a:r>
          </a:p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(установлено на рабочих местах пользователей, на сервере - система защиты информации от несанкционированного доступа в процессе её хранения и обработки.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81115" y="4100470"/>
            <a:ext cx="1571636" cy="3847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1 307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19" y="5638694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071538" y="5536359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информации, содержащей сведения, составляющие государственную тайну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99972" y="5609250"/>
            <a:ext cx="1571604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79888" y="2034555"/>
            <a:ext cx="6215106" cy="445983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права на  использование программного обеспечения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pider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(сканер уязвимостей)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50615" y="2082141"/>
            <a:ext cx="1571636" cy="342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071538" y="2555869"/>
            <a:ext cx="6215106" cy="465707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прав использования программного обеспечения мониторинга, анализа и управления безопасностью информационных систем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81115" y="2613171"/>
            <a:ext cx="1571636" cy="342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1 200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1079888" y="3154452"/>
            <a:ext cx="6215106" cy="658253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сертификата на услугу технической поддержки программного обеспечения мониторинга, анализа и управления безопасностью информационных систем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5091" y="3286753"/>
            <a:ext cx="1571636" cy="3847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3 248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7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741</Words>
  <Application>Microsoft Office PowerPoint</Application>
  <PresentationFormat>Экран (4:3)</PresentationFormat>
  <Paragraphs>147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Пивоварова Людмила Ивановна</cp:lastModifiedBy>
  <cp:revision>240</cp:revision>
  <dcterms:created xsi:type="dcterms:W3CDTF">2017-06-15T12:30:47Z</dcterms:created>
  <dcterms:modified xsi:type="dcterms:W3CDTF">2025-09-10T05:47:09Z</dcterms:modified>
</cp:coreProperties>
</file>