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75" r:id="rId3"/>
    <p:sldId id="266" r:id="rId4"/>
    <p:sldId id="274" r:id="rId5"/>
    <p:sldId id="277" r:id="rId6"/>
    <p:sldId id="325" r:id="rId7"/>
    <p:sldId id="283" r:id="rId8"/>
    <p:sldId id="284" r:id="rId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7F1"/>
    <a:srgbClr val="0D30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71" autoAdjust="0"/>
  </p:normalViewPr>
  <p:slideViewPr>
    <p:cSldViewPr>
      <p:cViewPr varScale="1">
        <p:scale>
          <a:sx n="108" d="100"/>
          <a:sy n="108" d="100"/>
        </p:scale>
        <p:origin x="174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32 учреждения:</c:v>
                </c:pt>
              </c:strCache>
            </c:strRef>
          </c:tx>
          <c:dLbls>
            <c:dLbl>
              <c:idx val="0"/>
              <c:layout>
                <c:manualLayout>
                  <c:x val="-0.11131513000266417"/>
                  <c:y val="-7.409410478892695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6F6-49DC-AF2A-9044FBFCCE67}"/>
                </c:ext>
              </c:extLst>
            </c:dLbl>
            <c:dLbl>
              <c:idx val="1"/>
              <c:layout>
                <c:manualLayout>
                  <c:x val="5.5633723624204358E-2"/>
                  <c:y val="-0.123410607438175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F6-49DC-AF2A-9044FBFCCE67}"/>
                </c:ext>
              </c:extLst>
            </c:dLbl>
            <c:dLbl>
              <c:idx val="2"/>
              <c:layout>
                <c:manualLayout>
                  <c:x val="5.0535976500859531E-2"/>
                  <c:y val="-5.7579294124552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F6-49DC-AF2A-9044FBFCCE67}"/>
                </c:ext>
              </c:extLst>
            </c:dLbl>
            <c:dLbl>
              <c:idx val="3"/>
              <c:layout>
                <c:manualLayout>
                  <c:x val="5.6339177611694075E-2"/>
                  <c:y val="-1.1695503434628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F6-49DC-AF2A-9044FBFCCE67}"/>
                </c:ext>
              </c:extLst>
            </c:dLbl>
            <c:dLbl>
              <c:idx val="4"/>
              <c:layout>
                <c:manualLayout>
                  <c:x val="5.0090733310521274E-2"/>
                  <c:y val="3.9044141845874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6F6-49DC-AF2A-9044FBFCCE67}"/>
                </c:ext>
              </c:extLst>
            </c:dLbl>
            <c:dLbl>
              <c:idx val="5"/>
              <c:layout>
                <c:manualLayout>
                  <c:x val="3.2925728096197711E-2"/>
                  <c:y val="0.134510735704418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6F6-49DC-AF2A-9044FBFCCE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 Cyr" panose="02020603050405020304" pitchFamily="18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образовательные учреждения в сфере культуры и искусств</c:v>
                </c:pt>
                <c:pt idx="1">
                  <c:v>учреждения культурно-досугового типа</c:v>
                </c:pt>
                <c:pt idx="2">
                  <c:v>парковый комплекс</c:v>
                </c:pt>
                <c:pt idx="3">
                  <c:v>музеи</c:v>
                </c:pt>
                <c:pt idx="4">
                  <c:v>библиотеки</c:v>
                </c:pt>
                <c:pt idx="5">
                  <c:v>театры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18</c:v>
                </c:pt>
                <c:pt idx="1">
                  <c:v>3</c:v>
                </c:pt>
                <c:pt idx="2">
                  <c:v>1</c:v>
                </c:pt>
                <c:pt idx="3">
                  <c:v>3</c:v>
                </c:pt>
                <c:pt idx="4">
                  <c:v>2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6F6-49DC-AF2A-9044FBFCCE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800" b="1">
                <a:solidFill>
                  <a:schemeClr val="tx2"/>
                </a:solidFill>
                <a:latin typeface="Times New Roman Cyr" panose="02020603050405020304" pitchFamily="18" charset="-52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>
                <a:solidFill>
                  <a:schemeClr val="tx2"/>
                </a:solidFill>
                <a:latin typeface="Times New Roman Cyr" panose="02020603050405020304" pitchFamily="18" charset="-52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 b="1">
                <a:solidFill>
                  <a:schemeClr val="tx2"/>
                </a:solidFill>
                <a:latin typeface="Times New Roman Cyr" panose="02020603050405020304" pitchFamily="18" charset="-52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 b="1">
                <a:solidFill>
                  <a:schemeClr val="tx2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800" b="1">
                <a:solidFill>
                  <a:schemeClr val="tx2"/>
                </a:solidFill>
                <a:latin typeface="Times New Roman Cyr" panose="02020603050405020304" pitchFamily="18" charset="-52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800" b="1">
                <a:solidFill>
                  <a:schemeClr val="tx2"/>
                </a:solidFill>
                <a:latin typeface="Times New Roman Cyr" panose="02020603050405020304" pitchFamily="18" charset="-52"/>
              </a:defRPr>
            </a:pPr>
            <a:endParaRPr lang="ru-RU"/>
          </a:p>
        </c:txPr>
      </c:legendEntry>
      <c:layout>
        <c:manualLayout>
          <c:xMode val="edge"/>
          <c:yMode val="edge"/>
          <c:x val="0.56035708516132177"/>
          <c:y val="0.14916974633845714"/>
          <c:w val="0.43964291483867829"/>
          <c:h val="0.75604387772427806"/>
        </c:manualLayout>
      </c:layout>
      <c:overlay val="0"/>
      <c:txPr>
        <a:bodyPr/>
        <a:lstStyle/>
        <a:p>
          <a:pPr>
            <a:defRPr sz="1800" b="1">
              <a:solidFill>
                <a:schemeClr val="tx2"/>
              </a:solidFill>
              <a:latin typeface="Times New Roman Cyr" panose="02020603050405020304" pitchFamily="18" charset="-52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763530000959"/>
          <c:y val="9.3461274554129448E-2"/>
          <c:w val="0.41149440887267236"/>
          <c:h val="0.813077450891741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DB44-4659-9A9D-0197F88F88F7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3-DB44-4659-9A9D-0197F88F88F7}"/>
              </c:ext>
            </c:extLst>
          </c:dPt>
          <c:dLbls>
            <c:dLbl>
              <c:idx val="0"/>
              <c:layout>
                <c:manualLayout>
                  <c:x val="-0.16350476391304328"/>
                  <c:y val="5.9130705361084612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472 162</a:t>
                    </a:r>
                  </a:p>
                  <a:p>
                    <a:r>
                      <a:rPr lang="ru-RU" b="1" dirty="0"/>
                      <a:t>тыс.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B44-4659-9A9D-0197F88F88F7}"/>
                </c:ext>
              </c:extLst>
            </c:dLbl>
            <c:dLbl>
              <c:idx val="1"/>
              <c:layout>
                <c:manualLayout>
                  <c:x val="0.15769811221287952"/>
                  <c:y val="-7.0063376648245024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534 448</a:t>
                    </a:r>
                  </a:p>
                  <a:p>
                    <a:r>
                      <a:rPr lang="ru-RU" b="1" dirty="0"/>
                      <a:t>тыс.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B44-4659-9A9D-0197F88F88F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Учреждения дополнительного образования в сфере культуры и искусства (53%)</c:v>
                </c:pt>
                <c:pt idx="1">
                  <c:v>Учреждения культуры и искусства (47%)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472162</c:v>
                </c:pt>
                <c:pt idx="1">
                  <c:v>534448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44-4659-9A9D-0197F88F88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800" b="1" baseline="0">
                <a:solidFill>
                  <a:schemeClr val="tx2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57881490197090113"/>
          <c:y val="0.19518039605750973"/>
          <c:w val="0.38129934894029649"/>
          <c:h val="0.54868450680751546"/>
        </c:manualLayout>
      </c:layout>
      <c:overlay val="0"/>
      <c:txPr>
        <a:bodyPr/>
        <a:lstStyle/>
        <a:p>
          <a:pPr>
            <a:defRPr sz="1800" b="1" baseline="0">
              <a:solidFill>
                <a:schemeClr val="tx2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1225-4ACF-995F-ABB65D612AB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1225-4ACF-995F-ABB65D612AB0}"/>
              </c:ext>
            </c:extLst>
          </c:dPt>
          <c:dLbls>
            <c:dLbl>
              <c:idx val="0"/>
              <c:layout>
                <c:manualLayout>
                  <c:x val="-4.7871322378321604E-2"/>
                  <c:y val="-0.34358786290152887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878 876</a:t>
                    </a:r>
                  </a:p>
                  <a:p>
                    <a:r>
                      <a:rPr lang="ru-RU" b="1" dirty="0"/>
                      <a:t>тыс.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225-4ACF-995F-ABB65D612AB0}"/>
                </c:ext>
              </c:extLst>
            </c:dLbl>
            <c:dLbl>
              <c:idx val="1"/>
              <c:layout>
                <c:manualLayout>
                  <c:x val="8.6249255133268019E-2"/>
                  <c:y val="0.14634297864324378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127 734</a:t>
                    </a:r>
                  </a:p>
                  <a:p>
                    <a:r>
                      <a:rPr lang="ru-RU" b="1" dirty="0"/>
                      <a:t>тыс.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225-4ACF-995F-ABB65D612AB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Оплата труда с начислениями (87%)</c:v>
                </c:pt>
                <c:pt idx="1">
                  <c:v>Расходы на содержание имущества (12,7%)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878876</c:v>
                </c:pt>
                <c:pt idx="1">
                  <c:v>127734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25-4ACF-995F-ABB65D612A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973783216006302"/>
          <c:y val="0.25585422014873782"/>
          <c:w val="0.38216145175788546"/>
          <c:h val="0.52010500021042116"/>
        </c:manualLayout>
      </c:layout>
      <c:overlay val="0"/>
      <c:txPr>
        <a:bodyPr/>
        <a:lstStyle/>
        <a:p>
          <a:pPr>
            <a:defRPr sz="1800" b="1" baseline="0">
              <a:solidFill>
                <a:schemeClr val="tx2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0.01167</cdr:x>
      <cdr:y>0.59947</cdr:y>
    </cdr:from>
    <cdr:to>
      <cdr:x>0.10438</cdr:x>
      <cdr:y>0.77817</cdr:y>
    </cdr:to>
    <cdr:pic>
      <cdr:nvPicPr>
        <cdr:cNvPr id="2" name="Picture 2">
          <a:extLst xmlns:a="http://schemas.openxmlformats.org/drawingml/2006/main">
            <a:ext uri="{FF2B5EF4-FFF2-40B4-BE49-F238E27FC236}">
              <a16:creationId xmlns:a16="http://schemas.microsoft.com/office/drawing/2014/main" id="{2A4C3738-D2BC-49AE-AD7B-DAC7A6D9663C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03381" y="2520281"/>
          <a:ext cx="821492" cy="751309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</cdr:x>
      <cdr:y>0.77306</cdr:y>
    </cdr:from>
    <cdr:to>
      <cdr:x>0.17661</cdr:x>
      <cdr:y>1</cdr:y>
    </cdr:to>
    <cdr:sp macro="" textlink="">
      <cdr:nvSpPr>
        <cdr:cNvPr id="3" name="Прямоугольник 2">
          <a:extLst xmlns:a="http://schemas.openxmlformats.org/drawingml/2006/main">
            <a:ext uri="{FF2B5EF4-FFF2-40B4-BE49-F238E27FC236}">
              <a16:creationId xmlns:a16="http://schemas.microsoft.com/office/drawing/2014/main" id="{1D156534-94AC-4E49-B5BC-F5C6E00E916B}"/>
            </a:ext>
          </a:extLst>
        </cdr:cNvPr>
        <cdr:cNvSpPr/>
      </cdr:nvSpPr>
      <cdr:spPr>
        <a:xfrm xmlns:a="http://schemas.openxmlformats.org/drawingml/2006/main">
          <a:off x="-40597" y="3250104"/>
          <a:ext cx="1564792" cy="9541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/>
            <a:t>Филармония             (с 15.02.2022 – государственное учреждение)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99B72-EF08-4AB9-B523-4AFC3DC955B9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64F6A-93F2-4AAA-896E-6844D8EF37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234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4F6A-93F2-4AAA-896E-6844D8EF372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669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4F6A-93F2-4AAA-896E-6844D8EF372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669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4F6A-93F2-4AAA-896E-6844D8EF372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669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4F6A-93F2-4AAA-896E-6844D8EF372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669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0F17E-0BE3-4E58-93C8-6DE401C23E8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416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4F6A-93F2-4AAA-896E-6844D8EF372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669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062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73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83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35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715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61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66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440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214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29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453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EDE18-A6B4-4930-B064-5A19D5057813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74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10183" y="1558169"/>
            <a:ext cx="7867650" cy="43180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2400" dirty="0">
                <a:solidFill>
                  <a:schemeClr val="tx2"/>
                </a:solidFill>
                <a:effectLst/>
                <a:latin typeface="Times New Roman Cyr" panose="02020603050405020304" pitchFamily="18" charset="-52"/>
                <a:cs typeface="Times New Roman" panose="02020603050405020304" pitchFamily="18" charset="0"/>
              </a:rPr>
              <a:t>городского</a:t>
            </a:r>
            <a:r>
              <a:rPr lang="ru-RU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округа Тольятти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23056" y="2420889"/>
            <a:ext cx="8497887" cy="1872208"/>
          </a:xfrm>
        </p:spPr>
        <p:txBody>
          <a:bodyPr>
            <a:normAutofit/>
          </a:bodyPr>
          <a:lstStyle/>
          <a:p>
            <a:pPr marL="0" indent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Общественное обсуждение                            проекта  бюджета на 2023 г.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2024-2025 годов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u="sng" dirty="0">
              <a:solidFill>
                <a:schemeClr val="tx2"/>
              </a:solidFill>
              <a:latin typeface="Times New Roman Cyr" panose="02020603050405020304" pitchFamily="18" charset="-52"/>
              <a:cs typeface="Times New Roman" pitchFamily="18" charset="0"/>
            </a:endParaRPr>
          </a:p>
        </p:txBody>
      </p:sp>
      <p:pic>
        <p:nvPicPr>
          <p:cNvPr id="4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0103"/>
            <a:ext cx="1008112" cy="124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611560" y="4448939"/>
            <a:ext cx="7920879" cy="1216800"/>
            <a:chOff x="0" y="0"/>
            <a:chExt cx="7920879" cy="1216800"/>
          </a:xfrm>
          <a:gradFill>
            <a:gsLst>
              <a:gs pos="0">
                <a:schemeClr val="accent1">
                  <a:alpha val="39000"/>
                </a:schemeClr>
              </a:gs>
              <a:gs pos="8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0"/>
              <a:ext cx="7920879" cy="1216800"/>
            </a:xfrm>
            <a:prstGeom prst="roundRect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59399" y="59399"/>
              <a:ext cx="7802081" cy="109800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dirty="0">
                  <a:solidFill>
                    <a:schemeClr val="tx2"/>
                  </a:solidFill>
                </a:rPr>
                <a:t>ГРБС </a:t>
              </a:r>
              <a:r>
                <a:rPr lang="ru-RU" sz="3200" b="1" kern="1200" dirty="0">
                  <a:solidFill>
                    <a:schemeClr val="tx2"/>
                  </a:solidFill>
                </a:rPr>
                <a:t>– ДЕПАРТАМЕНТ КУЛЬТУРЫ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6682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city_gerb_ligh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76022" y="1415663"/>
            <a:ext cx="8136904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ru-RU" sz="2100" b="1" dirty="0">
                <a:solidFill>
                  <a:schemeClr val="tx2"/>
                </a:solidFill>
                <a:latin typeface="Times New Roman Cyr" panose="02020603050405020304" pitchFamily="18" charset="-52"/>
              </a:rPr>
              <a:t>Сеть</a:t>
            </a:r>
            <a:r>
              <a:rPr lang="en-US" sz="2100" b="1" dirty="0">
                <a:solidFill>
                  <a:schemeClr val="tx2"/>
                </a:solidFill>
                <a:latin typeface="Times New Roman Cyr" panose="02020603050405020304" pitchFamily="18" charset="-52"/>
              </a:rPr>
              <a:t> </a:t>
            </a:r>
            <a:r>
              <a:rPr lang="ru-RU" sz="2100" b="1" dirty="0">
                <a:solidFill>
                  <a:schemeClr val="tx2"/>
                </a:solidFill>
                <a:latin typeface="Times New Roman Cyr" panose="02020603050405020304" pitchFamily="18" charset="-52"/>
              </a:rPr>
              <a:t>муниципальных учреждений культуры и искусства                              </a:t>
            </a:r>
            <a:r>
              <a:rPr lang="ru-RU" sz="2000" i="1" dirty="0">
                <a:solidFill>
                  <a:schemeClr val="tx2"/>
                </a:solidFill>
                <a:latin typeface="Times New Roman Cyr" panose="02020603050405020304" pitchFamily="18" charset="-52"/>
              </a:rPr>
              <a:t>(31 учреждение, в том числе 13 учреждений культуры и искусства,                 18 образовательных учреждений - 1 в стадии ликвидации)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932574889"/>
              </p:ext>
            </p:extLst>
          </p:nvPr>
        </p:nvGraphicFramePr>
        <p:xfrm>
          <a:off x="152211" y="2309181"/>
          <a:ext cx="8860266" cy="4204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обсуждение проекта  </a:t>
            </a:r>
            <a:r>
              <a:rPr lang="ru-RU" sz="2200" b="1" dirty="0">
                <a:solidFill>
                  <a:schemeClr val="tx2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бюджета на 2023 год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2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7949" y="1731639"/>
            <a:ext cx="8363210" cy="864092"/>
          </a:xfrm>
        </p:spPr>
        <p:txBody>
          <a:bodyPr>
            <a:normAutofit fontScale="25000" lnSpcReduction="20000"/>
          </a:bodyPr>
          <a:lstStyle/>
          <a:p>
            <a:pPr marL="109728" indent="0" algn="ctr">
              <a:buNone/>
            </a:pPr>
            <a:r>
              <a:rPr lang="ru-RU" sz="1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объем бюджетных ассигнований </a:t>
            </a:r>
          </a:p>
          <a:p>
            <a:pPr marL="109728" indent="0" algn="ctr">
              <a:buNone/>
            </a:pPr>
            <a:r>
              <a:rPr lang="ru-RU" sz="1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1 057 473 тыс. руб.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user\Desktop\city_gerb_ligh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обсуждение проекта  </a:t>
            </a:r>
            <a:r>
              <a:rPr lang="ru-RU" sz="2200" b="1" dirty="0">
                <a:solidFill>
                  <a:schemeClr val="tx2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бюджета на 2023 год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76AC13-C64A-9406-2634-1DAAA70EDA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0" y="2858113"/>
            <a:ext cx="4139995" cy="28083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682FE09-D145-84BE-5877-4D8EC7DC09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764" y="2848259"/>
            <a:ext cx="4227249" cy="281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2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city_gerb_ligh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655212741"/>
              </p:ext>
            </p:extLst>
          </p:nvPr>
        </p:nvGraphicFramePr>
        <p:xfrm>
          <a:off x="114267" y="2181077"/>
          <a:ext cx="8915465" cy="451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Объект 4"/>
          <p:cNvSpPr>
            <a:spLocks noGrp="1"/>
          </p:cNvSpPr>
          <p:nvPr>
            <p:ph idx="1"/>
          </p:nvPr>
        </p:nvSpPr>
        <p:spPr>
          <a:xfrm>
            <a:off x="488651" y="1534663"/>
            <a:ext cx="8412212" cy="886225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ru-RU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выполнение муниципального задания -              </a:t>
            </a:r>
            <a:r>
              <a:rPr lang="en-US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1 006 610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(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95%</a:t>
            </a:r>
            <a:r>
              <a:rPr lang="ru-RU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12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обсуждение проекта  </a:t>
            </a:r>
            <a:r>
              <a:rPr lang="ru-RU" sz="2200" b="1" dirty="0">
                <a:solidFill>
                  <a:schemeClr val="tx2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бюджета на 202</a:t>
            </a:r>
            <a:r>
              <a:rPr lang="en-US" sz="2200" b="1" dirty="0">
                <a:solidFill>
                  <a:schemeClr val="tx2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3</a:t>
            </a:r>
            <a:r>
              <a:rPr lang="ru-RU" sz="2200" b="1" dirty="0">
                <a:solidFill>
                  <a:schemeClr val="tx2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 год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9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city_gerb_ligh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ъект 4"/>
          <p:cNvSpPr>
            <a:spLocks noGrp="1"/>
          </p:cNvSpPr>
          <p:nvPr>
            <p:ph idx="1"/>
          </p:nvPr>
        </p:nvSpPr>
        <p:spPr>
          <a:xfrm>
            <a:off x="488651" y="1534663"/>
            <a:ext cx="8412212" cy="886225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ru-RU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выполнение муниципального задания -              </a:t>
            </a:r>
            <a:r>
              <a:rPr lang="en-US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1 006 610 </a:t>
            </a:r>
            <a:r>
              <a:rPr lang="ru-RU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(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r>
              <a:rPr lang="ru-RU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 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120922229"/>
              </p:ext>
            </p:extLst>
          </p:nvPr>
        </p:nvGraphicFramePr>
        <p:xfrm>
          <a:off x="488651" y="2614782"/>
          <a:ext cx="7920880" cy="3991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обсуждение проекта  </a:t>
            </a:r>
            <a:r>
              <a:rPr lang="ru-RU" sz="2200" b="1" dirty="0">
                <a:solidFill>
                  <a:schemeClr val="tx2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бюджета на 202</a:t>
            </a:r>
            <a:r>
              <a:rPr lang="en-US" sz="2200" b="1" dirty="0">
                <a:solidFill>
                  <a:schemeClr val="tx2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3</a:t>
            </a:r>
            <a:r>
              <a:rPr lang="ru-RU" sz="2200" b="1" dirty="0">
                <a:solidFill>
                  <a:schemeClr val="tx2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 год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3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8" descr="ÐÐ¾ÑÐ¾Ð¶ÐµÐµ Ð¸Ð·Ð¾Ð±ÑÐ°Ð¶ÐµÐ½Ð¸Ðµ">
            <a:extLst>
              <a:ext uri="{FF2B5EF4-FFF2-40B4-BE49-F238E27FC236}">
                <a16:creationId xmlns:a16="http://schemas.microsoft.com/office/drawing/2014/main" id="{EB75DD87-4099-446A-AE86-BDCB75468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777" y="3973365"/>
            <a:ext cx="683054" cy="68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Paintbrush 1">
            <a:extLst>
              <a:ext uri="{FF2B5EF4-FFF2-40B4-BE49-F238E27FC236}">
                <a16:creationId xmlns:a16="http://schemas.microsoft.com/office/drawing/2014/main" id="{57C9F7F9-90CC-44CF-89AC-18968341B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803" y="4021659"/>
            <a:ext cx="581393" cy="58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ÐÐ¾ÑÐ¾Ð¶ÐµÐµ Ð¸Ð·Ð¾Ð±ÑÐ°Ð¶ÐµÐ½Ð¸Ðµ">
            <a:extLst>
              <a:ext uri="{FF2B5EF4-FFF2-40B4-BE49-F238E27FC236}">
                <a16:creationId xmlns:a16="http://schemas.microsoft.com/office/drawing/2014/main" id="{71D711C4-35A6-4A61-B0E3-D1512567A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905" y="2091075"/>
            <a:ext cx="805489" cy="80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2C420EB-8FE1-48D3-95E3-646BACBD4631}"/>
              </a:ext>
            </a:extLst>
          </p:cNvPr>
          <p:cNvSpPr/>
          <p:nvPr/>
        </p:nvSpPr>
        <p:spPr>
          <a:xfrm>
            <a:off x="2649735" y="2883165"/>
            <a:ext cx="14610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50" dirty="0"/>
              <a:t>Театры –               200 тыс. ед. </a:t>
            </a:r>
          </a:p>
        </p:txBody>
      </p:sp>
      <p:pic>
        <p:nvPicPr>
          <p:cNvPr id="27" name="Emoji Objects-05.png" descr="Emoji Objects-05.png">
            <a:extLst>
              <a:ext uri="{FF2B5EF4-FFF2-40B4-BE49-F238E27FC236}">
                <a16:creationId xmlns:a16="http://schemas.microsoft.com/office/drawing/2014/main" id="{F7E6CC73-54AC-4C15-A865-A48B65E179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3995" y="4029321"/>
            <a:ext cx="733467" cy="7334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Picture 27" descr="C:\Users\User\Desktop\Рисунок1.jpg">
            <a:extLst>
              <a:ext uri="{FF2B5EF4-FFF2-40B4-BE49-F238E27FC236}">
                <a16:creationId xmlns:a16="http://schemas.microsoft.com/office/drawing/2014/main" id="{C3B9E79C-0460-4EF7-BFE7-52659D91F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26" y="2033031"/>
            <a:ext cx="864108" cy="86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Party 21">
            <a:extLst>
              <a:ext uri="{FF2B5EF4-FFF2-40B4-BE49-F238E27FC236}">
                <a16:creationId xmlns:a16="http://schemas.microsoft.com/office/drawing/2014/main" id="{F9F98875-2965-4C10-BDCD-BA70182C3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229" y="2172208"/>
            <a:ext cx="689387" cy="68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678D49D-EF95-4615-8838-2E6D30F3E4CE}"/>
              </a:ext>
            </a:extLst>
          </p:cNvPr>
          <p:cNvSpPr/>
          <p:nvPr/>
        </p:nvSpPr>
        <p:spPr>
          <a:xfrm>
            <a:off x="4218046" y="2896127"/>
            <a:ext cx="2263445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50" dirty="0"/>
              <a:t>Культурно-досуговые учреждения –            700 тыс. ед.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97ED966-506B-4D07-B340-AF257F33B606}"/>
              </a:ext>
            </a:extLst>
          </p:cNvPr>
          <p:cNvSpPr/>
          <p:nvPr/>
        </p:nvSpPr>
        <p:spPr>
          <a:xfrm>
            <a:off x="518481" y="2874636"/>
            <a:ext cx="171668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50" dirty="0"/>
              <a:t>Библиотеки – 2520 тыс. ед.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590E8B10-D43B-4664-871C-9AEF64FF066D}"/>
              </a:ext>
            </a:extLst>
          </p:cNvPr>
          <p:cNvSpPr/>
          <p:nvPr/>
        </p:nvSpPr>
        <p:spPr>
          <a:xfrm>
            <a:off x="6708164" y="3040045"/>
            <a:ext cx="139389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50" dirty="0"/>
              <a:t>Музеи –               345 тыс. ед.</a:t>
            </a:r>
          </a:p>
        </p:txBody>
      </p:sp>
      <p:pic>
        <p:nvPicPr>
          <p:cNvPr id="7180" name="Picture 12" descr="Дом 34">
            <a:extLst>
              <a:ext uri="{FF2B5EF4-FFF2-40B4-BE49-F238E27FC236}">
                <a16:creationId xmlns:a16="http://schemas.microsoft.com/office/drawing/2014/main" id="{27E23C42-6D6C-40A6-83D8-BB5DA0345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264" y="2153820"/>
            <a:ext cx="748258" cy="74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ÐÐ°Ð»ÐµÑÐ¸Ð½Ð°, ÐÐ°Ð»ÐµÑ, Ð¢Ð°Ð½ÐµÑ, Ð¢Ð°Ð½ÑÑ, ÐÐµÐ½ÑÐ¸Ð½Ñ, ÐÐµÐ²Ð¾ÑÐºÐ°, Ð¡Ð¸Ð»ÑÑÑ">
            <a:extLst>
              <a:ext uri="{FF2B5EF4-FFF2-40B4-BE49-F238E27FC236}">
                <a16:creationId xmlns:a16="http://schemas.microsoft.com/office/drawing/2014/main" id="{115FD6DA-A33B-47D6-AFDD-B2637C698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715" y="3938828"/>
            <a:ext cx="527090" cy="74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2A773647-5FA0-4D94-B7E2-DC77FFA97DF2}"/>
              </a:ext>
            </a:extLst>
          </p:cNvPr>
          <p:cNvSpPr/>
          <p:nvPr/>
        </p:nvSpPr>
        <p:spPr>
          <a:xfrm>
            <a:off x="1921617" y="4691892"/>
            <a:ext cx="1820867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50" dirty="0"/>
              <a:t>Образовательные учреждения –    75 тыс. ед.</a:t>
            </a:r>
          </a:p>
        </p:txBody>
      </p:sp>
      <p:pic>
        <p:nvPicPr>
          <p:cNvPr id="7186" name="Picture 18" descr="Delivery 15">
            <a:extLst>
              <a:ext uri="{FF2B5EF4-FFF2-40B4-BE49-F238E27FC236}">
                <a16:creationId xmlns:a16="http://schemas.microsoft.com/office/drawing/2014/main" id="{CF57C2DD-4701-49DF-AD4A-0E9253348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277" y="3948455"/>
            <a:ext cx="775671" cy="77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0954B0B6-EA07-45E6-8AC8-EC27405D76EE}"/>
              </a:ext>
            </a:extLst>
          </p:cNvPr>
          <p:cNvSpPr/>
          <p:nvPr/>
        </p:nvSpPr>
        <p:spPr>
          <a:xfrm>
            <a:off x="5004048" y="4859934"/>
            <a:ext cx="2055832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50" dirty="0"/>
              <a:t>Парковый комплекс истории техники - 260 тыс. ед.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72B4999B-F362-41CF-A34F-FDD5C990ADE2}"/>
              </a:ext>
            </a:extLst>
          </p:cNvPr>
          <p:cNvSpPr/>
          <p:nvPr/>
        </p:nvSpPr>
        <p:spPr>
          <a:xfrm rot="5400000">
            <a:off x="4542607" y="1216893"/>
            <a:ext cx="45719" cy="9157066"/>
          </a:xfrm>
          <a:prstGeom prst="rect">
            <a:avLst/>
          </a:prstGeom>
          <a:solidFill>
            <a:srgbClr val="317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2" name="Picture 3" descr="C:\Users\user\Desktop\city_gerb_light.png">
            <a:extLst>
              <a:ext uri="{FF2B5EF4-FFF2-40B4-BE49-F238E27FC236}">
                <a16:creationId xmlns:a16="http://schemas.microsoft.com/office/drawing/2014/main" id="{F7234535-C26D-945E-ADA1-206B525A0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4">
            <a:extLst>
              <a:ext uri="{FF2B5EF4-FFF2-40B4-BE49-F238E27FC236}">
                <a16:creationId xmlns:a16="http://schemas.microsoft.com/office/drawing/2014/main" id="{A916D223-0E0E-5F18-E788-AD82257F63AC}"/>
              </a:ext>
            </a:extLst>
          </p:cNvPr>
          <p:cNvSpPr txBox="1">
            <a:spLocks/>
          </p:cNvSpPr>
          <p:nvPr/>
        </p:nvSpPr>
        <p:spPr>
          <a:xfrm>
            <a:off x="469930" y="1351594"/>
            <a:ext cx="8412212" cy="886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/>
            <a:r>
              <a:rPr lang="ru-RU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показатель национального проекта «Культура» </a:t>
            </a:r>
          </a:p>
          <a:p>
            <a:pPr marL="109728"/>
            <a:r>
              <a:rPr lang="ru-RU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посещений культурных мероприятий – 4100 тыс. ед.*</a:t>
            </a:r>
            <a:endParaRPr lang="ru-RU" sz="3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9B4DDE8A-02A2-2293-EBA9-521667961F98}"/>
              </a:ext>
            </a:extLst>
          </p:cNvPr>
          <p:cNvSpPr txBox="1">
            <a:spLocks/>
          </p:cNvSpPr>
          <p:nvPr/>
        </p:nvSpPr>
        <p:spPr>
          <a:xfrm>
            <a:off x="467544" y="155514"/>
            <a:ext cx="8229600" cy="1110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обсуждение проекта  </a:t>
            </a:r>
            <a:r>
              <a:rPr lang="ru-RU" sz="2200" b="1">
                <a:solidFill>
                  <a:schemeClr val="tx2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бюджета на 202</a:t>
            </a:r>
            <a:r>
              <a:rPr lang="en-US" sz="2200" b="1">
                <a:solidFill>
                  <a:schemeClr val="tx2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3</a:t>
            </a:r>
            <a:r>
              <a:rPr lang="ru-RU" sz="2200" b="1">
                <a:solidFill>
                  <a:schemeClr val="tx2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 год</a:t>
            </a:r>
            <a:r>
              <a:rPr lang="ru-RU" sz="2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9829492-B019-1E4F-C3DF-C42EA49114BD}"/>
              </a:ext>
            </a:extLst>
          </p:cNvPr>
          <p:cNvSpPr txBox="1">
            <a:spLocks/>
          </p:cNvSpPr>
          <p:nvPr/>
        </p:nvSpPr>
        <p:spPr>
          <a:xfrm>
            <a:off x="35496" y="5904657"/>
            <a:ext cx="8846646" cy="610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algn="l"/>
            <a:r>
              <a:rPr lang="ru-RU" sz="1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с  учетом цифровых посещений по данным счетчика </a:t>
            </a:r>
            <a:r>
              <a:rPr lang="ru-RU" sz="14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ПроКультура</a:t>
            </a:r>
            <a:endParaRPr lang="ru-RU" sz="14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algn="l"/>
            <a:r>
              <a:rPr lang="ru-RU" sz="1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уточненная декомпозиция будет доведена министерством культуры в конце 2022 г.</a:t>
            </a:r>
            <a:endParaRPr lang="en-US" sz="14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85EF657-A54A-5438-5213-140C7075FDA2}"/>
              </a:ext>
            </a:extLst>
          </p:cNvPr>
          <p:cNvCxnSpPr/>
          <p:nvPr/>
        </p:nvCxnSpPr>
        <p:spPr>
          <a:xfrm>
            <a:off x="431540" y="1274992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640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3447" y="159643"/>
            <a:ext cx="8229600" cy="1110360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обсуждение проекта  </a:t>
            </a:r>
            <a:r>
              <a:rPr lang="ru-RU" sz="2200" b="1" dirty="0">
                <a:solidFill>
                  <a:schemeClr val="tx2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бюджета на 2023 год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4" name="Picture 3" descr="C:\Users\user\Desktop\city_gerb_ligh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13447" y="1270003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ъект 4"/>
          <p:cNvSpPr>
            <a:spLocks noGrp="1"/>
          </p:cNvSpPr>
          <p:nvPr>
            <p:ph idx="1"/>
          </p:nvPr>
        </p:nvSpPr>
        <p:spPr>
          <a:xfrm>
            <a:off x="462401" y="1321753"/>
            <a:ext cx="8412212" cy="886225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ru-RU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 установленной сфере деятельности -              </a:t>
            </a:r>
            <a:r>
              <a:rPr lang="ru-RU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50 863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(5%)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49318"/>
              </p:ext>
            </p:extLst>
          </p:nvPr>
        </p:nvGraphicFramePr>
        <p:xfrm>
          <a:off x="462401" y="2132856"/>
          <a:ext cx="8502087" cy="4609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4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7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703"/>
                  </a:ext>
                </a:extLst>
              </a:tr>
              <a:tr h="4614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ремонт, разработка </a:t>
                      </a:r>
                      <a:r>
                        <a:rPr lang="ru-RU" sz="1800" b="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ПСД</a:t>
                      </a: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38 787 тыс. 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731398"/>
                  </a:ext>
                </a:extLst>
              </a:tr>
              <a:tr h="5238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субсидий из вышестоящих бюджетов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1989 тыс. 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851930"/>
                  </a:ext>
                </a:extLst>
              </a:tr>
              <a:tr h="4926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библиотечного фонда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1670 тыс. 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083892"/>
                  </a:ext>
                </a:extLst>
              </a:tr>
              <a:tr h="4186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Театральный фестиваль «Премьера одной репетиции»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  <a:latin typeface="Times New Roman Cyr" panose="02020603050405020304" pitchFamily="18" charset="-52"/>
                        </a:rPr>
                        <a:t>2</a:t>
                      </a: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 Cyr" panose="02020603050405020304" pitchFamily="18" charset="-52"/>
                        </a:rPr>
                        <a:t>93 тыс. руб.</a:t>
                      </a:r>
                      <a:endParaRPr lang="ru-RU" sz="18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5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Постановочные расходы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 тыс. 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271850"/>
                  </a:ext>
                </a:extLst>
              </a:tr>
              <a:tr h="625579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связанные с ликвидацией Тольяттинской консерватории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6839 тыс. 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408004"/>
                  </a:ext>
                </a:extLst>
              </a:tr>
              <a:tr h="625579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отдельных ежемесячных выплат 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уходу за ребёнком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  <a:latin typeface="Times New Roman Cyr" panose="02020603050405020304" pitchFamily="18" charset="-52"/>
                        </a:rPr>
                        <a:t>2</a:t>
                      </a: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 Cyr" panose="02020603050405020304" pitchFamily="18" charset="-52"/>
                        </a:rPr>
                        <a:t>1</a:t>
                      </a:r>
                      <a:r>
                        <a:rPr lang="en-US" sz="1800" b="0" dirty="0">
                          <a:solidFill>
                            <a:schemeClr val="tx2"/>
                          </a:solidFill>
                          <a:latin typeface="Times New Roman Cyr" panose="02020603050405020304" pitchFamily="18" charset="-52"/>
                        </a:rPr>
                        <a:t>1</a:t>
                      </a: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 Cyr" panose="02020603050405020304" pitchFamily="18" charset="-52"/>
                        </a:rPr>
                        <a:t> тыс. руб.</a:t>
                      </a:r>
                      <a:endParaRPr lang="ru-RU" sz="18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579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2"/>
                          </a:solidFill>
                          <a:latin typeface="Times New Roman Cyr" panose="02020603050405020304" pitchFamily="18" charset="-52"/>
                        </a:rPr>
                        <a:t>74</a:t>
                      </a:r>
                      <a:r>
                        <a:rPr lang="ru-RU" sz="1800" b="0" dirty="0">
                          <a:solidFill>
                            <a:schemeClr val="tx2"/>
                          </a:solidFill>
                          <a:latin typeface="Times New Roman Cyr" panose="02020603050405020304" pitchFamily="18" charset="-52"/>
                        </a:rPr>
                        <a:t> тыс. </a:t>
                      </a:r>
                      <a:r>
                        <a:rPr lang="ru-RU" sz="1800" b="0">
                          <a:solidFill>
                            <a:schemeClr val="tx2"/>
                          </a:solidFill>
                          <a:latin typeface="Times New Roman Cyr" panose="02020603050405020304" pitchFamily="18" charset="-52"/>
                        </a:rPr>
                        <a:t>руб.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950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640614" y="2967930"/>
            <a:ext cx="8208913" cy="1053235"/>
            <a:chOff x="-8866" y="-57386"/>
            <a:chExt cx="7929745" cy="1274186"/>
          </a:xfrm>
          <a:gradFill>
            <a:gsLst>
              <a:gs pos="0">
                <a:schemeClr val="accent1"/>
              </a:gs>
              <a:gs pos="8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0"/>
              <a:ext cx="7920879" cy="1216800"/>
            </a:xfrm>
            <a:prstGeom prst="roundRect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-8866" y="-57386"/>
              <a:ext cx="7802081" cy="109800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algn="ctr"/>
              <a:r>
                <a:rPr lang="ru-RU" sz="3200" b="1" dirty="0">
                  <a:solidFill>
                    <a:schemeClr val="tx2"/>
                  </a:solidFill>
                  <a:latin typeface="Georgia" pitchFamily="18" charset="0"/>
                </a:rPr>
                <a:t>Спасибо за внимание!</a:t>
              </a:r>
              <a:endParaRPr lang="ru-RU" sz="32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C08A50C-DBC4-89BB-4C1C-FD8E89890A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17" y="198703"/>
            <a:ext cx="3957199" cy="263813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9308DEB-290A-93CA-0192-B20AFAA92A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482" y="198703"/>
            <a:ext cx="3490166" cy="256361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E0D1B2F-BE72-A88B-1365-A96B404CCA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89" y="4192616"/>
            <a:ext cx="3931386" cy="247690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52D0AE6-F6EF-61C0-482E-E0A7462B28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483" y="4192616"/>
            <a:ext cx="3700022" cy="246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037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2520</TotalTime>
  <Words>384</Words>
  <Application>Microsoft Office PowerPoint</Application>
  <PresentationFormat>Экран (4:3)</PresentationFormat>
  <Paragraphs>64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Georgia</vt:lpstr>
      <vt:lpstr>Times New Roman</vt:lpstr>
      <vt:lpstr>Times New Roman Cyr</vt:lpstr>
      <vt:lpstr>Wingdings</vt:lpstr>
      <vt:lpstr>Тема Office</vt:lpstr>
      <vt:lpstr>Администрация городского округа Тольятти</vt:lpstr>
      <vt:lpstr>    Общественное обсуждение проекта  бюджета на 2023 год КУЛЬТУРА</vt:lpstr>
      <vt:lpstr>    Общественное обсуждение проекта  бюджета на 2023 год КУЛЬТУРА</vt:lpstr>
      <vt:lpstr>    Общественное обсуждение проекта  бюджета на 2023 год КУЛЬТУРА</vt:lpstr>
      <vt:lpstr>    Общественное обсуждение проекта  бюджета на 2023 год КУЛЬТУРА</vt:lpstr>
      <vt:lpstr>Презентация PowerPoint</vt:lpstr>
      <vt:lpstr>    Общественное обсуждение проекта  бюджета на 2023 год КУЛЬТУРА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Мэрия городского округа Тольятти</dc:title>
  <dc:creator>user</dc:creator>
  <cp:lastModifiedBy>Козлова Надежда Ивановна</cp:lastModifiedBy>
  <cp:revision>260</cp:revision>
  <cp:lastPrinted>2022-09-05T07:23:21Z</cp:lastPrinted>
  <dcterms:created xsi:type="dcterms:W3CDTF">2014-09-19T07:36:54Z</dcterms:created>
  <dcterms:modified xsi:type="dcterms:W3CDTF">2022-09-05T08:50:30Z</dcterms:modified>
</cp:coreProperties>
</file>