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04" r:id="rId3"/>
    <p:sldId id="305" r:id="rId4"/>
    <p:sldId id="306" r:id="rId5"/>
    <p:sldId id="307" r:id="rId6"/>
    <p:sldId id="329" r:id="rId7"/>
    <p:sldId id="310" r:id="rId8"/>
    <p:sldId id="330" r:id="rId9"/>
    <p:sldId id="313" r:id="rId10"/>
    <p:sldId id="331" r:id="rId11"/>
    <p:sldId id="315" r:id="rId12"/>
    <p:sldId id="332" r:id="rId13"/>
    <p:sldId id="317" r:id="rId14"/>
    <p:sldId id="333" r:id="rId15"/>
    <p:sldId id="319" r:id="rId16"/>
    <p:sldId id="334" r:id="rId17"/>
    <p:sldId id="321" r:id="rId18"/>
    <p:sldId id="322" r:id="rId19"/>
    <p:sldId id="328" r:id="rId20"/>
    <p:sldId id="325" r:id="rId21"/>
    <p:sldId id="326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57F1"/>
    <a:srgbClr val="0D30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18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3.1539321473704821E-2"/>
          <c:y val="9.0560174707570565E-2"/>
          <c:w val="0.53722999902789925"/>
          <c:h val="0.81326758526306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-0.1002783853407213"/>
                  <c:y val="3.8940221119792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32 209 тыс. руб.</a:t>
                    </a:r>
                    <a:endParaRPr lang="ru-RU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0333029551861573"/>
                  <c:y val="1.17577187440551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endParaRPr lang="ru-RU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6538592398172171E-3"/>
                  <c:y val="0.639775446683944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2 067 353 тыс. руб.</a:t>
                    </a:r>
                    <a:endParaRPr lang="ru-RU" b="1" dirty="0"/>
                  </a:p>
                </c:rich>
              </c:tx>
              <c:showVal val="1"/>
            </c:dLbl>
            <c:dLbl>
              <c:idx val="3"/>
              <c:delete val="1"/>
            </c:dLbl>
            <c:numFmt formatCode="#,##0.00&quot;р.&quot;" sourceLinked="0"/>
            <c:showVal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Лист1!$A$2:$A$4</c:f>
              <c:strCache>
                <c:ptCount val="2"/>
                <c:pt idx="0">
                  <c:v>Проект МП «Молодежь Тольятти» на 2021-2030 гг.</c:v>
                </c:pt>
                <c:pt idx="1">
                  <c:v>Проект МП «Развитие системы образования городского округа Тольятти на 2021–2027 г.г.» 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32209</c:v>
                </c:pt>
                <c:pt idx="1">
                  <c:v>2067353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9829092543987641"/>
          <c:y val="0.16793884527999958"/>
          <c:w val="0.46004240789345791"/>
          <c:h val="0.5823242479003916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9B72-EF08-4AB9-B523-4AFC3DC955B9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4F6A-93F2-4AAA-896E-6844D8EF37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23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0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7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88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3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71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44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21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2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45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DE18-A6B4-4930-B064-5A19D505781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4FD03-5229-40DC-8848-9439C9C19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7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0183" y="1558169"/>
            <a:ext cx="7867650" cy="431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Тольятти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056" y="2420888"/>
            <a:ext cx="8497887" cy="3457575"/>
          </a:xfrm>
        </p:spPr>
        <p:txBody>
          <a:bodyPr>
            <a:normAutofit/>
          </a:bodyPr>
          <a:lstStyle/>
          <a:p>
            <a:pPr marL="0"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Общественное обсуждение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бюджета на 2021 г.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годов</a:t>
            </a:r>
            <a:endParaRPr lang="ru-RU" altLang="ru-RU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u="sng" dirty="0" smtClean="0">
              <a:solidFill>
                <a:schemeClr val="tx1"/>
              </a:solidFill>
              <a:latin typeface="Times New Roman Cyr" panose="02020603050405020304" pitchFamily="18" charset="-52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6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6600" b="1" dirty="0" smtClean="0">
              <a:solidFill>
                <a:srgbClr val="3357F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3"/>
            <a:ext cx="1008112" cy="12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6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71671" y="1484784"/>
            <a:ext cx="607223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665287"/>
            <a:ext cx="5976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225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en-US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428596" y="3214686"/>
            <a:ext cx="257176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Фестиваль спорта 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170 тыс. 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Загнутый угол 30"/>
          <p:cNvSpPr/>
          <p:nvPr/>
        </p:nvSpPr>
        <p:spPr>
          <a:xfrm>
            <a:off x="3357554" y="3214686"/>
            <a:ext cx="2714644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формирование культуры здорового образа жизни (профилактика ВИЧ-инфекции, наркомании,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6357950" y="3214686"/>
            <a:ext cx="2428892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Спартакиада среди членов ДОЛ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3</a:t>
            </a: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1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Dmitriy\Downloads\м-класс с огр.возм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949578" cy="250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773238"/>
            <a:ext cx="3929090" cy="23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5" y="428625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357694"/>
            <a:ext cx="40005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91300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Создание условий для реализации потенциала молодежи в социально-экономической сфере, внедрение технологии «социального лифта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3 881 тыс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000372"/>
            <a:ext cx="2225675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для молодежи с ограниченными возможностями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586038" y="3000372"/>
            <a:ext cx="2129978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по работе дворовых отрядов, развитию студенческих трудовых отрядов,  добровольческих отрядов</a:t>
            </a:r>
          </a:p>
          <a:p>
            <a:pPr algn="ctr"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1 131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>
              <a:buNone/>
              <a:defRPr/>
            </a:pPr>
            <a:endParaRPr 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906962" y="3000372"/>
            <a:ext cx="1969293" cy="31649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 в свободное от учебы время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2 450тыс.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7020272" y="3000372"/>
            <a:ext cx="2009775" cy="31506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региональных и областных форумах: ФДО Самарской области,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ПФО «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4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5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1" descr="C:\Документы\02 Отчеты\2012\Отчет по Концепции\Перечень фотографий для отчета по концепции молодежной политики\13. Соц исследования\DSC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579762" cy="27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:\Документы\02 Отчеты\2011\Отчет Концепция\Коллегия_2011\Фото\фото Социсс в кдм\DSC05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51" y="3429000"/>
            <a:ext cx="4224306" cy="31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5507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119313" y="1484784"/>
            <a:ext cx="6310339" cy="122983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0904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тыс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en-US" altLang="ru-RU" b="1" dirty="0">
              <a:solidFill>
                <a:srgbClr val="C00000"/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00100" y="3214686"/>
            <a:ext cx="264320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Работа по поддержке и развитию сайта МБУ ММЦ «Шанс»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dmoshans.ru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4906962" y="3212976"/>
            <a:ext cx="259399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Ведение групп в социальных сетях, социологические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6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6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8802"/>
            <a:ext cx="3901440" cy="229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928802"/>
            <a:ext cx="3600400" cy="250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21088"/>
            <a:ext cx="390144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5963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51438" y="1538548"/>
            <a:ext cx="6092850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59112" y="1628800"/>
            <a:ext cx="58767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Обеспечение социальной поддержки организациям, осуществляющим деятельность в сфере молодежной политики, создание материально-технических условий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24 314 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428728" y="3068960"/>
            <a:ext cx="2928958" cy="3286148"/>
          </a:xfrm>
          <a:prstGeom prst="foldedCorne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бюджетных учреждений, осуществляющих полномочия по организации мероприятий по работе с детьми и молодежью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24 294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6926" y="1628800"/>
            <a:ext cx="1714512" cy="120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5572132" y="3068960"/>
            <a:ext cx="2787222" cy="321471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Ежемесячная доплата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матерям (или другим родственникам, фактически осуществляющим уход за ребенком), находящимся в отпуске по уходу за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ребенком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1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9874"/>
            <a:ext cx="8229600" cy="12858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муниципальной программы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округа Тольятти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2021-2027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98924863"/>
              </p:ext>
            </p:extLst>
          </p:nvPr>
        </p:nvGraphicFramePr>
        <p:xfrm>
          <a:off x="750802" y="2500305"/>
          <a:ext cx="7663084" cy="426571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989537"/>
                <a:gridCol w="1673547"/>
              </a:tblGrid>
              <a:tr h="32895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4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Обеспечение выполнения муниципального задания муниципальными образовательными учреждениями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1 643 099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77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Создание материально-технических условий и обновленной образовательной среды для обеспечения деятельности муниципальных образовательных учреждений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1 313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Создание условий воспитательной среды, способствующей развитию талантов и способностей каждого ребенка как перспективы его успешного «социального лифта»               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405 631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84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Формирование новых подходов к повышению профессиональных компетенций управленческого и педагогического персонала с учетом внедрения «национальной системы учительского роста»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17 310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2 067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79420" y="2140755"/>
            <a:ext cx="1264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9943" y="1196752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2"/>
          <p:cNvSpPr txBox="1">
            <a:spLocks/>
          </p:cNvSpPr>
          <p:nvPr/>
        </p:nvSpPr>
        <p:spPr>
          <a:xfrm>
            <a:off x="467544" y="155514"/>
            <a:ext cx="8229600" cy="111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3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5" y="1665287"/>
            <a:ext cx="59531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муниципального задания муниципальными образовательными учреждениями  – 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1 643 099 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356992"/>
            <a:ext cx="2011363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дошкольные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666 339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2586038" y="3356992"/>
            <a:ext cx="1985962" cy="252028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общеобразовательные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592 516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4857752" y="3357562"/>
            <a:ext cx="1871662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дополнительного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329 358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 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7000892" y="3357562"/>
            <a:ext cx="2009775" cy="244827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прочие муниципальные образовательные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учреждения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54 886 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ЗАДАЧА 1</a:t>
            </a: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51050" y="1484784"/>
            <a:ext cx="6834187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571612"/>
            <a:ext cx="63817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материально-технических условий и обновленной образовательной среды для обеспечения деятельности муниципальных образовательных учреждений –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1 313 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785786" y="3429000"/>
            <a:ext cx="3857652" cy="2928958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средств вышестоящих бюджетов по обустройству и приспособлению приоритетных объектов дошкольного образования, дополнительного образования детей с целью обеспечения их доступности для инвалидов 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658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5715008" y="3429000"/>
            <a:ext cx="3000396" cy="2857520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софинансирование средств вышестоящих бюджетов  по капитальному ремонту и оснащению муниципальных учреждений отдыха и оздоровления детей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655  тыс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6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683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</p:txBody>
      </p:sp>
      <p:pic>
        <p:nvPicPr>
          <p:cNvPr id="4" name="Рисунок 3" descr="детский са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928670"/>
            <a:ext cx="1688789" cy="1428760"/>
          </a:xfrm>
          <a:prstGeom prst="rect">
            <a:avLst/>
          </a:prstGeom>
        </p:spPr>
      </p:pic>
      <p:pic>
        <p:nvPicPr>
          <p:cNvPr id="5" name="Рисунок 4" descr="школ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428868"/>
            <a:ext cx="1952785" cy="1364160"/>
          </a:xfrm>
          <a:prstGeom prst="rect">
            <a:avLst/>
          </a:prstGeom>
        </p:spPr>
      </p:pic>
      <p:pic>
        <p:nvPicPr>
          <p:cNvPr id="6" name="Рисунок 5" descr="внешколь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714751"/>
            <a:ext cx="2159712" cy="174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135729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дошкольных учреждений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385762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учреждений дополнительного       образования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рочи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9BDD"/>
              </a:clrFrom>
              <a:clrTo>
                <a:srgbClr val="009BDD">
                  <a:alpha val="0"/>
                </a:srgbClr>
              </a:clrTo>
            </a:clrChange>
          </a:blip>
          <a:srcRect r="6000"/>
          <a:stretch>
            <a:fillRect/>
          </a:stretch>
        </p:blipFill>
        <p:spPr>
          <a:xfrm flipH="1">
            <a:off x="2143107" y="5500701"/>
            <a:ext cx="1404947" cy="125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5558869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прочих учреждений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0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412588" y="1357298"/>
            <a:ext cx="6552729" cy="13573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71737" y="1357298"/>
            <a:ext cx="619843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условий воспитательной среды, способствующей развитию талантов и способностей каждого ребенка как перспективы его успешного «социального лифта»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405 631 тыс. руб.</a:t>
            </a:r>
          </a:p>
        </p:txBody>
      </p:sp>
      <p:sp>
        <p:nvSpPr>
          <p:cNvPr id="33" name="Загнутый угол 32"/>
          <p:cNvSpPr/>
          <p:nvPr/>
        </p:nvSpPr>
        <p:spPr>
          <a:xfrm>
            <a:off x="142844" y="2857496"/>
            <a:ext cx="2000264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затрат по  предоставлению  бесплатного двухразового питания (завтрак, обед)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обучающимся и дошкольникам с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 </a:t>
            </a: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84 331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00955"/>
            <a:ext cx="2014537" cy="706437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285984" y="2857496"/>
            <a:ext cx="2286016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 присмотр и уход за детьми-инвалидами, детьми-сиротами и детьми, оставшимися без попечения родителей, а также за детьми с туб. интоксикацией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24 014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714876" y="2857496"/>
            <a:ext cx="2286016" cy="385765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субсидии СОНКО, не являющимся государственными (муниципальными) учреждениями, на осуществление ими уставной деятельности в сфере дошкольного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292 817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7072330" y="2857496"/>
            <a:ext cx="1928826" cy="3786214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организация и осуществление перевозок учащихся, связанных с учебно-воспитательным процессом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4 469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6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143108" y="1415826"/>
            <a:ext cx="6858048" cy="129158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5572132" y="2857496"/>
            <a:ext cx="3305529" cy="3445585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казенных образовательных учреждений дополнительного профессионального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14 727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283" y="1511934"/>
            <a:ext cx="1917731" cy="1008111"/>
          </a:xfrm>
          <a:prstGeom prst="rightArrow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415826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новых подходов к повышению профессиональных компетенций управленческого и педагогического персонала с учетом внедрения  «национальной системы учительского роста»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17 310 тыс. руб.</a:t>
            </a:r>
            <a:endParaRPr lang="ru-RU" alt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42910" y="2928934"/>
            <a:ext cx="3857652" cy="3500462"/>
          </a:xfrm>
          <a:prstGeom prst="foldedCorner">
            <a:avLst/>
          </a:prstGeom>
          <a:solidFill>
            <a:srgbClr val="406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поддержка работников, осуществляющих уход за ребенком (выплаты матерям (или другим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родственникам,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фактически осуществляющим уход за ребенком), находящимся в отпуске по уходу за ребенком до достижения им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установленного законом возраста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2 583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0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Общий объем бюджетных ассигнований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2021 год -  2 099 562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229542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320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143932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муниципальной программы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«Молодежь Тольятти» на 2021-2030 гг.»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72560" cy="524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4987"/>
                <a:gridCol w="977573"/>
              </a:tblGrid>
              <a:tr h="6304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Формирование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нравственных и гражданских ценностей, развитие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молодежной среде культуры созидательных межэтнических отношений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2 684</a:t>
                      </a: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Развитие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просветительской работы с молодежью, инновационных образовательных и воспитательных технологий, а также создание условий для самообразования 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молодежи 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845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ценностей здорового образа жизни, а также повышение уровня культуры безопасности жизнедеятельности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</a:t>
                      </a: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 для реализации потенциала молодежи в социально-экономической сфере, внедрение технологии "социального лифта"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3 881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6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информационного поля, повышение эффективности использования информационной инфраструктуры в интересах воспитания молодежи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Обеспечение социальной поддержки организациям, осуществляющим деятельность в сфере молодежной политики, создание материально-технических условий для реализации деятельности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24 314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4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32 209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27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12" y="274638"/>
            <a:ext cx="784148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dirty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1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отношений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888432" cy="229912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3949743" cy="244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214818"/>
            <a:ext cx="388843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4286256"/>
            <a:ext cx="4176464" cy="2471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76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28736"/>
            <a:ext cx="6643734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333624" y="1665287"/>
            <a:ext cx="6551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Формирование нравственных и гражданских ценностей, развитие в молодежной среде культуры созидательных межэтнических отношений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2 684 тыс.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07949" y="3214686"/>
            <a:ext cx="1963721" cy="29506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в гражданском становлении и патриотическом воспитании молодежи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1565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4500562" y="3214686"/>
            <a:ext cx="2129978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молодежной добровольческой (волонтерской) деятельности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2285984" y="3214686"/>
            <a:ext cx="1969293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направленных на  развитие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культуры созидательных межэтнических отношений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350 тыс. руб.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929454" y="3214686"/>
            <a:ext cx="2142563" cy="293548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конкурсно -развлекательных  мероприятий для молодежи  Тольятти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 тыс. 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42844" y="1700808"/>
            <a:ext cx="1785950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1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17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5409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2 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</a:r>
            <a:r>
              <a:rPr 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06" y="1826921"/>
            <a:ext cx="3795413" cy="238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3926616" cy="2422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3"/>
            <a:ext cx="3786214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86257"/>
            <a:ext cx="3786215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2045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000233" y="1484784"/>
            <a:ext cx="6500858" cy="1380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67744" y="1500175"/>
            <a:ext cx="6161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chemeClr val="dk1"/>
                </a:solidFill>
                <a:latin typeface="Times New Roman"/>
                <a:ea typeface="Calibri"/>
                <a:cs typeface="Times New Roman"/>
              </a:rPr>
              <a:t>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845 тыс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en-US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нутый угол 30"/>
          <p:cNvSpPr/>
          <p:nvPr/>
        </p:nvSpPr>
        <p:spPr>
          <a:xfrm>
            <a:off x="500034" y="3214686"/>
            <a:ext cx="2500330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    направленных на развитие молодежной науки и знакомство с элементами инновационной экономики           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18 тыс. руб.</a:t>
            </a:r>
          </a:p>
        </p:txBody>
      </p:sp>
      <p:sp>
        <p:nvSpPr>
          <p:cNvPr id="32" name="Загнутый угол 31"/>
          <p:cNvSpPr/>
          <p:nvPr/>
        </p:nvSpPr>
        <p:spPr>
          <a:xfrm>
            <a:off x="3357554" y="3214686"/>
            <a:ext cx="2428892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конкурса достижений молодежи и церемонии вручения именных стипендий  главы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627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нутый угол 32"/>
          <p:cNvSpPr/>
          <p:nvPr/>
        </p:nvSpPr>
        <p:spPr>
          <a:xfrm>
            <a:off x="6286512" y="3214686"/>
            <a:ext cx="2286016" cy="29523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Организация мероприятий направленные на творческую самореализацию и интеллектуальное развитие молодежи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 тыс. руб.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513" y="1700808"/>
            <a:ext cx="2014537" cy="7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4" y="232895"/>
            <a:ext cx="782818" cy="96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19943" y="1340768"/>
            <a:ext cx="82809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67544" y="155514"/>
            <a:ext cx="8229600" cy="111036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 </a:t>
            </a:r>
            <a:r>
              <a:rPr lang="ru-RU" sz="2200" b="1" dirty="0" smtClean="0">
                <a:solidFill>
                  <a:schemeClr val="tx2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бюджета на 2021 год</a:t>
            </a: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Формирование ценностей здорового образа жизни, а также повышение уровня культуры безопасности жизнедеятельности молодежи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37496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786214" cy="252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21481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890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1148</Words>
  <Application>Microsoft Office PowerPoint</Application>
  <PresentationFormat>Экран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Администрация городского округа Тольятти</vt:lpstr>
      <vt:lpstr>Сеть учреждений</vt:lpstr>
      <vt:lpstr>Общий объем бюджетных ассигнований  на 2021 год -  2 099 562 тыс. руб.</vt:lpstr>
      <vt:lpstr>Проект муниципальной программы  «Молодежь Тольятти» на 2021-2030 гг.»</vt:lpstr>
      <vt:lpstr>  Задача 1  «Формирование нравственных и гражданских ценностей, развитие в молодежной среде культуры созидательных межэтнических отношений » </vt:lpstr>
      <vt:lpstr>    Общественное обсуждение проекта  бюджета на 2021 год ОБРАЗОВАНИЕ</vt:lpstr>
      <vt:lpstr>  Задача 2  «Развитие просветительской работы с молодежью, инновационных образовательных и воспитательных технологий, а также создание условий для самообразования молодежи » </vt:lpstr>
      <vt:lpstr>    Общественное обсуждение проекта  бюджета на 2021 год ОБРАЗОВАНИЕ</vt:lpstr>
      <vt:lpstr>  Задача 3  «Формирование ценностей здорового образа жизни, а также повышение уровня культуры безопасности жизнедеятельности молодежи» </vt:lpstr>
      <vt:lpstr>    Общественное обсуждение проекта  бюджета на 2021 год ОБРАЗОВАНИЕ</vt:lpstr>
      <vt:lpstr>  Задача 4  «Создание условий для реализации потенциала молодежи в социально-экономической сфере, внедрение технологии «социального лифта» </vt:lpstr>
      <vt:lpstr>    Общественное обсуждение проекта  бюджета на 2021 год ОБРАЗОВАНИЕ</vt:lpstr>
      <vt:lpstr>  Задача 5  «Формирование информационного поля, повышение эффективности использования информационной инфраструктуры в интересах воспитания молодежи» </vt:lpstr>
      <vt:lpstr>    Общественное обсуждение проекта  бюджета на 2021 год ОБРАЗОВАНИЕ</vt:lpstr>
      <vt:lpstr>  Задача 6  «Обеспечение социальной поддержки организациям, осуществляющим деятельность в сфере молодежной политики, создание материально-технических условий » </vt:lpstr>
      <vt:lpstr>    Общественное обсуждение проекта  бюджета на 2021 год ОБРАЗОВАНИЕ</vt:lpstr>
      <vt:lpstr>Проект муниципальной программы  «Развитие системы образования  городского округа Тольятти на 2021-2027 гг.»</vt:lpstr>
      <vt:lpstr>    Общественное обсуждение проекта  бюджета на 2021 год ОБРАЗОВАНИЕ</vt:lpstr>
      <vt:lpstr>    Общественное обсуждение проекта  бюджета на 2021 год ОБРАЗОВАНИЕ</vt:lpstr>
      <vt:lpstr>    Общественное обсуждение проекта  бюджета на 2021 год ОБРАЗОВАНИЕ</vt:lpstr>
      <vt:lpstr>    Общественное обсуждение проекта  бюджета на 2021 год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Мэрия городского округа Тольятти</dc:title>
  <dc:creator>user</dc:creator>
  <cp:lastModifiedBy>Дмитриева Галина Анатольевна</cp:lastModifiedBy>
  <cp:revision>258</cp:revision>
  <cp:lastPrinted>2018-09-18T08:57:15Z</cp:lastPrinted>
  <dcterms:created xsi:type="dcterms:W3CDTF">2014-09-19T07:36:54Z</dcterms:created>
  <dcterms:modified xsi:type="dcterms:W3CDTF">2020-09-10T12:06:55Z</dcterms:modified>
</cp:coreProperties>
</file>