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1"/>
  </p:notesMasterIdLst>
  <p:sldIdLst>
    <p:sldId id="402" r:id="rId2"/>
    <p:sldId id="409" r:id="rId3"/>
    <p:sldId id="410" r:id="rId4"/>
    <p:sldId id="411" r:id="rId5"/>
    <p:sldId id="412" r:id="rId6"/>
    <p:sldId id="414" r:id="rId7"/>
    <p:sldId id="407" r:id="rId8"/>
    <p:sldId id="413" r:id="rId9"/>
    <p:sldId id="406" r:id="rId10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153E"/>
    <a:srgbClr val="FF7C80"/>
    <a:srgbClr val="FF5050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344" autoAdjust="0"/>
    <p:restoredTop sz="94558" autoAdjust="0"/>
  </p:normalViewPr>
  <p:slideViewPr>
    <p:cSldViewPr>
      <p:cViewPr varScale="1">
        <p:scale>
          <a:sx n="109" d="100"/>
          <a:sy n="109" d="100"/>
        </p:scale>
        <p:origin x="1806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_rels/data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4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04657E1-4970-4DC9-B144-313185B37872}" type="doc">
      <dgm:prSet loTypeId="urn:microsoft.com/office/officeart/2005/8/layout/vList5" loCatId="list" qsTypeId="urn:microsoft.com/office/officeart/2005/8/quickstyle/simple2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C4BA05AF-8AC6-4638-9455-13D1F8B559BA}">
      <dgm:prSet phldrT="[Текст]" custT="1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>
        <a:solidFill>
          <a:schemeClr val="accent3">
            <a:lumMod val="60000"/>
            <a:lumOff val="40000"/>
          </a:schemeClr>
        </a:solidFill>
        <a:effectLst>
          <a:softEdge rad="31750"/>
        </a:effectLst>
      </dgm:spPr>
      <dgm:t>
        <a:bodyPr/>
        <a:lstStyle/>
        <a:p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Муниципальная программа «Профилактика наркомании населения городского округа Тольятти на </a:t>
          </a:r>
          <a:r>
            <a: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2024-2030 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годы» – </a:t>
          </a:r>
          <a:r>
            <a: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1385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тыс.руб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2000" b="1" dirty="0">
            <a:solidFill>
              <a:schemeClr val="tx1"/>
            </a:solidFill>
            <a:latin typeface="+mn-lt"/>
            <a:cs typeface="Times New Roman" pitchFamily="18" charset="0"/>
          </a:endParaRPr>
        </a:p>
      </dgm:t>
    </dgm:pt>
    <dgm:pt modelId="{4D477F61-75F2-4D5D-9E9F-F480B5F828E2}" type="parTrans" cxnId="{C47CE1FB-17DE-485F-B718-9B4BAA7FE18C}">
      <dgm:prSet/>
      <dgm:spPr/>
      <dgm:t>
        <a:bodyPr/>
        <a:lstStyle/>
        <a:p>
          <a:endParaRPr lang="ru-RU"/>
        </a:p>
      </dgm:t>
    </dgm:pt>
    <dgm:pt modelId="{A300788B-2CE1-410B-9272-B1392517D5A4}" type="sibTrans" cxnId="{C47CE1FB-17DE-485F-B718-9B4BAA7FE18C}">
      <dgm:prSet/>
      <dgm:spPr/>
      <dgm:t>
        <a:bodyPr/>
        <a:lstStyle/>
        <a:p>
          <a:endParaRPr lang="ru-RU"/>
        </a:p>
      </dgm:t>
    </dgm:pt>
    <dgm:pt modelId="{54BF63E2-63CA-44DB-9204-483BF33ABD16}" type="pres">
      <dgm:prSet presAssocID="{004657E1-4970-4DC9-B144-313185B3787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743FC7D-EFCC-4312-A6FA-31FE20B1B934}" type="pres">
      <dgm:prSet presAssocID="{C4BA05AF-8AC6-4638-9455-13D1F8B559BA}" presName="linNode" presStyleCnt="0"/>
      <dgm:spPr/>
    </dgm:pt>
    <dgm:pt modelId="{93AB9312-9AFF-4521-82FE-625EA255C48E}" type="pres">
      <dgm:prSet presAssocID="{C4BA05AF-8AC6-4638-9455-13D1F8B559BA}" presName="parentText" presStyleLbl="node1" presStyleIdx="0" presStyleCnt="1" custScaleX="123951" custScaleY="40211" custLinFactNeighborX="-79857" custLinFactNeighborY="-553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C42FA59-5D61-4D94-A558-04731866DC3F}" type="presOf" srcId="{004657E1-4970-4DC9-B144-313185B37872}" destId="{54BF63E2-63CA-44DB-9204-483BF33ABD16}" srcOrd="0" destOrd="0" presId="urn:microsoft.com/office/officeart/2005/8/layout/vList5"/>
    <dgm:cxn modelId="{9CBB75BB-A71F-41BB-9380-CC67CEE5AA54}" type="presOf" srcId="{C4BA05AF-8AC6-4638-9455-13D1F8B559BA}" destId="{93AB9312-9AFF-4521-82FE-625EA255C48E}" srcOrd="0" destOrd="0" presId="urn:microsoft.com/office/officeart/2005/8/layout/vList5"/>
    <dgm:cxn modelId="{C47CE1FB-17DE-485F-B718-9B4BAA7FE18C}" srcId="{004657E1-4970-4DC9-B144-313185B37872}" destId="{C4BA05AF-8AC6-4638-9455-13D1F8B559BA}" srcOrd="0" destOrd="0" parTransId="{4D477F61-75F2-4D5D-9E9F-F480B5F828E2}" sibTransId="{A300788B-2CE1-410B-9272-B1392517D5A4}"/>
    <dgm:cxn modelId="{5E91BC55-ED82-4619-A633-8A0FB02B7735}" type="presParOf" srcId="{54BF63E2-63CA-44DB-9204-483BF33ABD16}" destId="{F743FC7D-EFCC-4312-A6FA-31FE20B1B934}" srcOrd="0" destOrd="0" presId="urn:microsoft.com/office/officeart/2005/8/layout/vList5"/>
    <dgm:cxn modelId="{16E4EED8-273A-4B44-A555-55DEB849B23F}" type="presParOf" srcId="{F743FC7D-EFCC-4312-A6FA-31FE20B1B934}" destId="{93AB9312-9AFF-4521-82FE-625EA255C48E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04657E1-4970-4DC9-B144-313185B37872}" type="doc">
      <dgm:prSet loTypeId="urn:microsoft.com/office/officeart/2005/8/layout/vList5" loCatId="list" qsTypeId="urn:microsoft.com/office/officeart/2005/8/quickstyle/simple2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C4BA05AF-8AC6-4638-9455-13D1F8B559BA}">
      <dgm:prSet phldrT="[Текст]" custT="1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ru-RU" sz="2000" dirty="0" smtClean="0">
              <a:solidFill>
                <a:schemeClr val="dk1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Профилактики </a:t>
          </a:r>
          <a:r>
            <a:rPr lang="ru-RU" sz="2000" dirty="0">
              <a:solidFill>
                <a:schemeClr val="dk1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терроризма, экстремизма и иных правонарушений на территории городского округа </a:t>
          </a:r>
          <a:r>
            <a:rPr lang="ru-RU" sz="2000" dirty="0" smtClean="0">
              <a:solidFill>
                <a:schemeClr val="dk1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Тольятти на 2025-2034 годы  </a:t>
          </a:r>
          <a:r>
            <a:rPr lang="ru-RU" sz="2000" baseline="0" dirty="0" smtClean="0">
              <a:solidFill>
                <a:schemeClr val="dk1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– </a:t>
          </a:r>
          <a:r>
            <a:rPr lang="ru-RU" sz="2000" b="1" baseline="0" dirty="0" smtClean="0">
              <a:solidFill>
                <a:schemeClr val="dk1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141 926 </a:t>
          </a:r>
          <a:r>
            <a:rPr lang="ru-RU" sz="2000" baseline="0" dirty="0" err="1" smtClean="0">
              <a:solidFill>
                <a:schemeClr val="dk1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тыс.руб</a:t>
          </a:r>
          <a:r>
            <a:rPr lang="ru-RU" sz="2000" baseline="0" dirty="0">
              <a:solidFill>
                <a:schemeClr val="dk1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.</a:t>
          </a:r>
        </a:p>
        <a:p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- Содержание муниципального казенного учреждения «Центр профилактики правонарушений» – </a:t>
          </a:r>
          <a:r>
            <a: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140 312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тыс.руб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.,</a:t>
          </a:r>
        </a:p>
        <a:p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- Субсидии добровольной народной дружине (ДНД) – 1 </a:t>
          </a:r>
          <a:r>
            <a: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614 </a:t>
          </a:r>
          <a:r>
            <a:rPr lang="ru-RU" sz="2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тыс.руб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en-US" sz="20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endParaRPr lang="ru-RU" sz="20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D477F61-75F2-4D5D-9E9F-F480B5F828E2}" type="parTrans" cxnId="{C47CE1FB-17DE-485F-B718-9B4BAA7FE18C}">
      <dgm:prSet/>
      <dgm:spPr/>
      <dgm:t>
        <a:bodyPr/>
        <a:lstStyle/>
        <a:p>
          <a:endParaRPr lang="ru-RU"/>
        </a:p>
      </dgm:t>
    </dgm:pt>
    <dgm:pt modelId="{A300788B-2CE1-410B-9272-B1392517D5A4}" type="sibTrans" cxnId="{C47CE1FB-17DE-485F-B718-9B4BAA7FE18C}">
      <dgm:prSet/>
      <dgm:spPr/>
      <dgm:t>
        <a:bodyPr/>
        <a:lstStyle/>
        <a:p>
          <a:endParaRPr lang="ru-RU"/>
        </a:p>
      </dgm:t>
    </dgm:pt>
    <dgm:pt modelId="{54BF63E2-63CA-44DB-9204-483BF33ABD16}" type="pres">
      <dgm:prSet presAssocID="{004657E1-4970-4DC9-B144-313185B3787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743FC7D-EFCC-4312-A6FA-31FE20B1B934}" type="pres">
      <dgm:prSet presAssocID="{C4BA05AF-8AC6-4638-9455-13D1F8B559BA}" presName="linNode" presStyleCnt="0"/>
      <dgm:spPr/>
    </dgm:pt>
    <dgm:pt modelId="{93AB9312-9AFF-4521-82FE-625EA255C48E}" type="pres">
      <dgm:prSet presAssocID="{C4BA05AF-8AC6-4638-9455-13D1F8B559BA}" presName="parentText" presStyleLbl="node1" presStyleIdx="0" presStyleCnt="1" custScaleX="277778" custScaleY="37994" custLinFactNeighborX="-136" custLinFactNeighborY="-3531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3966D35-A9FB-4E21-8BA2-DE514099C855}" type="presOf" srcId="{004657E1-4970-4DC9-B144-313185B37872}" destId="{54BF63E2-63CA-44DB-9204-483BF33ABD16}" srcOrd="0" destOrd="0" presId="urn:microsoft.com/office/officeart/2005/8/layout/vList5"/>
    <dgm:cxn modelId="{66908369-3B04-43A3-8F73-3CBCFBD80288}" type="presOf" srcId="{C4BA05AF-8AC6-4638-9455-13D1F8B559BA}" destId="{93AB9312-9AFF-4521-82FE-625EA255C48E}" srcOrd="0" destOrd="0" presId="urn:microsoft.com/office/officeart/2005/8/layout/vList5"/>
    <dgm:cxn modelId="{C47CE1FB-17DE-485F-B718-9B4BAA7FE18C}" srcId="{004657E1-4970-4DC9-B144-313185B37872}" destId="{C4BA05AF-8AC6-4638-9455-13D1F8B559BA}" srcOrd="0" destOrd="0" parTransId="{4D477F61-75F2-4D5D-9E9F-F480B5F828E2}" sibTransId="{A300788B-2CE1-410B-9272-B1392517D5A4}"/>
    <dgm:cxn modelId="{712B78A4-3BC4-4932-B81A-FA9CACE2F579}" type="presParOf" srcId="{54BF63E2-63CA-44DB-9204-483BF33ABD16}" destId="{F743FC7D-EFCC-4312-A6FA-31FE20B1B934}" srcOrd="0" destOrd="0" presId="urn:microsoft.com/office/officeart/2005/8/layout/vList5"/>
    <dgm:cxn modelId="{A632B5F0-1827-45C4-8D1D-43C761945ACD}" type="presParOf" srcId="{F743FC7D-EFCC-4312-A6FA-31FE20B1B934}" destId="{93AB9312-9AFF-4521-82FE-625EA255C48E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04657E1-4970-4DC9-B144-313185B37872}" type="doc">
      <dgm:prSet loTypeId="urn:microsoft.com/office/officeart/2005/8/layout/vList5" loCatId="list" qsTypeId="urn:microsoft.com/office/officeart/2005/8/quickstyle/simple2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C4BA05AF-8AC6-4638-9455-13D1F8B559BA}">
      <dgm:prSet phldrT="[Текст]" custT="1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ru-RU" sz="2000" dirty="0">
              <a:solidFill>
                <a:schemeClr val="dk1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Муниципальная программа «Поддержка социально ориентированных некоммерческих </a:t>
          </a:r>
          <a:r>
            <a:rPr lang="ru-RU" sz="2000" dirty="0" err="1">
              <a:solidFill>
                <a:schemeClr val="dk1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организаций,территориального</a:t>
          </a:r>
          <a:r>
            <a:rPr lang="ru-RU" sz="2000" dirty="0">
              <a:solidFill>
                <a:schemeClr val="dk1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общественного самоуправления и общественных инициатив в городском округе Тольятти на 2021-2027 годы</a:t>
          </a:r>
          <a:r>
            <a:rPr lang="ru-RU" sz="2000" baseline="0" dirty="0">
              <a:solidFill>
                <a:schemeClr val="dk1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» </a:t>
          </a:r>
          <a:r>
            <a:rPr lang="ru-RU" sz="2000" baseline="0" dirty="0" smtClean="0">
              <a:solidFill>
                <a:schemeClr val="dk1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–8 187</a:t>
          </a:r>
          <a:r>
            <a:rPr lang="ru-RU" sz="2000" b="1" baseline="0" dirty="0" smtClean="0">
              <a:solidFill>
                <a:schemeClr val="dk1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lang="ru-RU" sz="2000" baseline="0" dirty="0" err="1" smtClean="0">
              <a:solidFill>
                <a:schemeClr val="dk1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тыс.руб</a:t>
          </a:r>
          <a:r>
            <a:rPr lang="ru-RU" sz="2000" baseline="0" dirty="0">
              <a:solidFill>
                <a:schemeClr val="dk1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.</a:t>
          </a:r>
        </a:p>
        <a:p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- Субсидии добровольной пожарной команде (ДПК) – </a:t>
          </a:r>
          <a:r>
            <a: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8 187 </a:t>
          </a:r>
          <a:r>
            <a:rPr lang="ru-RU" sz="20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тыс.руб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en-US" sz="20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endParaRPr lang="ru-RU" sz="20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D477F61-75F2-4D5D-9E9F-F480B5F828E2}" type="parTrans" cxnId="{C47CE1FB-17DE-485F-B718-9B4BAA7FE18C}">
      <dgm:prSet/>
      <dgm:spPr/>
      <dgm:t>
        <a:bodyPr/>
        <a:lstStyle/>
        <a:p>
          <a:endParaRPr lang="ru-RU"/>
        </a:p>
      </dgm:t>
    </dgm:pt>
    <dgm:pt modelId="{A300788B-2CE1-410B-9272-B1392517D5A4}" type="sibTrans" cxnId="{C47CE1FB-17DE-485F-B718-9B4BAA7FE18C}">
      <dgm:prSet/>
      <dgm:spPr/>
      <dgm:t>
        <a:bodyPr/>
        <a:lstStyle/>
        <a:p>
          <a:endParaRPr lang="ru-RU"/>
        </a:p>
      </dgm:t>
    </dgm:pt>
    <dgm:pt modelId="{54BF63E2-63CA-44DB-9204-483BF33ABD16}" type="pres">
      <dgm:prSet presAssocID="{004657E1-4970-4DC9-B144-313185B3787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743FC7D-EFCC-4312-A6FA-31FE20B1B934}" type="pres">
      <dgm:prSet presAssocID="{C4BA05AF-8AC6-4638-9455-13D1F8B559BA}" presName="linNode" presStyleCnt="0"/>
      <dgm:spPr/>
    </dgm:pt>
    <dgm:pt modelId="{93AB9312-9AFF-4521-82FE-625EA255C48E}" type="pres">
      <dgm:prSet presAssocID="{C4BA05AF-8AC6-4638-9455-13D1F8B559BA}" presName="parentText" presStyleLbl="node1" presStyleIdx="0" presStyleCnt="1" custScaleX="277778" custScaleY="43293" custLinFactNeighborX="-136" custLinFactNeighborY="-3531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3966D35-A9FB-4E21-8BA2-DE514099C855}" type="presOf" srcId="{004657E1-4970-4DC9-B144-313185B37872}" destId="{54BF63E2-63CA-44DB-9204-483BF33ABD16}" srcOrd="0" destOrd="0" presId="urn:microsoft.com/office/officeart/2005/8/layout/vList5"/>
    <dgm:cxn modelId="{66908369-3B04-43A3-8F73-3CBCFBD80288}" type="presOf" srcId="{C4BA05AF-8AC6-4638-9455-13D1F8B559BA}" destId="{93AB9312-9AFF-4521-82FE-625EA255C48E}" srcOrd="0" destOrd="0" presId="urn:microsoft.com/office/officeart/2005/8/layout/vList5"/>
    <dgm:cxn modelId="{C47CE1FB-17DE-485F-B718-9B4BAA7FE18C}" srcId="{004657E1-4970-4DC9-B144-313185B37872}" destId="{C4BA05AF-8AC6-4638-9455-13D1F8B559BA}" srcOrd="0" destOrd="0" parTransId="{4D477F61-75F2-4D5D-9E9F-F480B5F828E2}" sibTransId="{A300788B-2CE1-410B-9272-B1392517D5A4}"/>
    <dgm:cxn modelId="{712B78A4-3BC4-4932-B81A-FA9CACE2F579}" type="presParOf" srcId="{54BF63E2-63CA-44DB-9204-483BF33ABD16}" destId="{F743FC7D-EFCC-4312-A6FA-31FE20B1B934}" srcOrd="0" destOrd="0" presId="urn:microsoft.com/office/officeart/2005/8/layout/vList5"/>
    <dgm:cxn modelId="{A632B5F0-1827-45C4-8D1D-43C761945ACD}" type="presParOf" srcId="{F743FC7D-EFCC-4312-A6FA-31FE20B1B934}" destId="{93AB9312-9AFF-4521-82FE-625EA255C48E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04657E1-4970-4DC9-B144-313185B37872}" type="doc">
      <dgm:prSet loTypeId="urn:microsoft.com/office/officeart/2005/8/layout/vList5" loCatId="list" qsTypeId="urn:microsoft.com/office/officeart/2005/8/quickstyle/simple2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C4BA05AF-8AC6-4638-9455-13D1F8B559BA}">
      <dgm:prSet phldrT="[Текст]" custT="1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ctr"/>
          <a:r>
            <a:rPr lang="ru-RU" sz="2200" dirty="0">
              <a:solidFill>
                <a:schemeClr val="dk1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Муниципальная программа </a:t>
          </a:r>
          <a:r>
            <a:rPr lang="ru-RU" sz="2200" dirty="0" smtClean="0">
              <a:solidFill>
                <a:schemeClr val="dk1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«Противодействие коррупции в </a:t>
          </a:r>
          <a:r>
            <a:rPr lang="ru-RU" sz="2200" dirty="0">
              <a:solidFill>
                <a:schemeClr val="dk1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городском округе Тольятти на </a:t>
          </a:r>
          <a:r>
            <a:rPr lang="ru-RU" sz="2200" dirty="0" smtClean="0">
              <a:solidFill>
                <a:schemeClr val="dk1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2027-2031 </a:t>
          </a:r>
          <a:r>
            <a:rPr lang="ru-RU" sz="2200" dirty="0">
              <a:solidFill>
                <a:schemeClr val="dk1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годы</a:t>
          </a:r>
          <a:r>
            <a:rPr lang="ru-RU" sz="2200" baseline="0" dirty="0">
              <a:solidFill>
                <a:schemeClr val="dk1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» </a:t>
          </a:r>
          <a:r>
            <a:rPr lang="ru-RU" sz="2200" baseline="0" dirty="0" smtClean="0">
              <a:solidFill>
                <a:schemeClr val="dk1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– </a:t>
          </a:r>
          <a:r>
            <a:rPr lang="ru-RU" sz="2200" b="1" baseline="0" dirty="0" smtClean="0">
              <a:solidFill>
                <a:schemeClr val="dk1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lang="ru-RU" sz="2000" b="1" baseline="0" dirty="0" smtClean="0">
              <a:solidFill>
                <a:schemeClr val="dk1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181</a:t>
          </a:r>
          <a:r>
            <a: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тыс.руб</a:t>
          </a:r>
          <a:r>
            <a: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r>
            <a:rPr lang="en-US" sz="20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:</a:t>
          </a:r>
          <a:endParaRPr lang="ru-RU" sz="2000" b="1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algn="just"/>
          <a:r>
            <a:rPr lang="ru-RU" sz="22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 изготовление и размещение средств наглядной антикоррупционной агитации и пропаганды на рекламных щитах – 137 </a:t>
          </a:r>
          <a:r>
            <a:rPr lang="ru-RU" sz="22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тыс.руб</a:t>
          </a:r>
          <a:r>
            <a:rPr lang="ru-RU" sz="22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.,</a:t>
          </a:r>
        </a:p>
        <a:p>
          <a:pPr algn="just"/>
          <a:r>
            <a:rPr lang="ru-RU" sz="22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 изготовление стендов – 25 </a:t>
          </a:r>
          <a:r>
            <a:rPr lang="ru-RU" sz="22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тыс.руб</a:t>
          </a:r>
          <a:r>
            <a:rPr lang="ru-RU" sz="22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.,</a:t>
          </a:r>
        </a:p>
        <a:p>
          <a:pPr algn="just"/>
          <a:r>
            <a:rPr lang="ru-RU" sz="22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 изготовление настольных календарей и поощрительных призов – 19 </a:t>
          </a:r>
          <a:r>
            <a:rPr lang="ru-RU" sz="22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тыс.руб</a:t>
          </a:r>
          <a:r>
            <a:rPr lang="ru-RU" sz="22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20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D477F61-75F2-4D5D-9E9F-F480B5F828E2}" type="parTrans" cxnId="{C47CE1FB-17DE-485F-B718-9B4BAA7FE18C}">
      <dgm:prSet/>
      <dgm:spPr/>
      <dgm:t>
        <a:bodyPr/>
        <a:lstStyle/>
        <a:p>
          <a:endParaRPr lang="ru-RU"/>
        </a:p>
      </dgm:t>
    </dgm:pt>
    <dgm:pt modelId="{A300788B-2CE1-410B-9272-B1392517D5A4}" type="sibTrans" cxnId="{C47CE1FB-17DE-485F-B718-9B4BAA7FE18C}">
      <dgm:prSet/>
      <dgm:spPr/>
      <dgm:t>
        <a:bodyPr/>
        <a:lstStyle/>
        <a:p>
          <a:endParaRPr lang="ru-RU"/>
        </a:p>
      </dgm:t>
    </dgm:pt>
    <dgm:pt modelId="{54BF63E2-63CA-44DB-9204-483BF33ABD16}" type="pres">
      <dgm:prSet presAssocID="{004657E1-4970-4DC9-B144-313185B3787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743FC7D-EFCC-4312-A6FA-31FE20B1B934}" type="pres">
      <dgm:prSet presAssocID="{C4BA05AF-8AC6-4638-9455-13D1F8B559BA}" presName="linNode" presStyleCnt="0"/>
      <dgm:spPr/>
    </dgm:pt>
    <dgm:pt modelId="{93AB9312-9AFF-4521-82FE-625EA255C48E}" type="pres">
      <dgm:prSet presAssocID="{C4BA05AF-8AC6-4638-9455-13D1F8B559BA}" presName="parentText" presStyleLbl="node1" presStyleIdx="0" presStyleCnt="1" custScaleX="277778" custScaleY="100098" custLinFactNeighborX="-136" custLinFactNeighborY="-3531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3966D35-A9FB-4E21-8BA2-DE514099C855}" type="presOf" srcId="{004657E1-4970-4DC9-B144-313185B37872}" destId="{54BF63E2-63CA-44DB-9204-483BF33ABD16}" srcOrd="0" destOrd="0" presId="urn:microsoft.com/office/officeart/2005/8/layout/vList5"/>
    <dgm:cxn modelId="{66908369-3B04-43A3-8F73-3CBCFBD80288}" type="presOf" srcId="{C4BA05AF-8AC6-4638-9455-13D1F8B559BA}" destId="{93AB9312-9AFF-4521-82FE-625EA255C48E}" srcOrd="0" destOrd="0" presId="urn:microsoft.com/office/officeart/2005/8/layout/vList5"/>
    <dgm:cxn modelId="{C47CE1FB-17DE-485F-B718-9B4BAA7FE18C}" srcId="{004657E1-4970-4DC9-B144-313185B37872}" destId="{C4BA05AF-8AC6-4638-9455-13D1F8B559BA}" srcOrd="0" destOrd="0" parTransId="{4D477F61-75F2-4D5D-9E9F-F480B5F828E2}" sibTransId="{A300788B-2CE1-410B-9272-B1392517D5A4}"/>
    <dgm:cxn modelId="{712B78A4-3BC4-4932-B81A-FA9CACE2F579}" type="presParOf" srcId="{54BF63E2-63CA-44DB-9204-483BF33ABD16}" destId="{F743FC7D-EFCC-4312-A6FA-31FE20B1B934}" srcOrd="0" destOrd="0" presId="urn:microsoft.com/office/officeart/2005/8/layout/vList5"/>
    <dgm:cxn modelId="{A632B5F0-1827-45C4-8D1D-43C761945ACD}" type="presParOf" srcId="{F743FC7D-EFCC-4312-A6FA-31FE20B1B934}" destId="{93AB9312-9AFF-4521-82FE-625EA255C48E}" srcOrd="0" destOrd="0" presId="urn:microsoft.com/office/officeart/2005/8/layout/vList5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04657E1-4970-4DC9-B144-313185B37872}" type="doc">
      <dgm:prSet loTypeId="urn:microsoft.com/office/officeart/2005/8/layout/vList5" loCatId="list" qsTypeId="urn:microsoft.com/office/officeart/2005/8/quickstyle/simple2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C4BA05AF-8AC6-4638-9455-13D1F8B559BA}">
      <dgm:prSet phldrT="[Текст]" custT="1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>
        <a:solidFill>
          <a:schemeClr val="accent3">
            <a:lumMod val="60000"/>
            <a:lumOff val="40000"/>
          </a:schemeClr>
        </a:solidFill>
        <a:effectLst>
          <a:softEdge rad="63500"/>
        </a:effectLst>
      </dgm:spPr>
      <dgm:t>
        <a:bodyPr/>
        <a:lstStyle/>
        <a:p>
          <a:r>
            <a: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Защита</a:t>
          </a:r>
          <a:r>
            <a:rPr lang="ru-RU" sz="1600" b="1" baseline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1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населения и территорий от чрезвычайных ситуаций в мирное и военное время, обеспечение первичных мер пожарной безопасности и безопасности людей на водных объектах в городском округе  Тольятти </a:t>
          </a:r>
          <a:r>
            <a:rPr lang="ru-RU" sz="1600" b="1" baseline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– </a:t>
          </a:r>
          <a:r>
            <a:rPr lang="ru-RU" sz="1600" b="1" baseline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234 368 </a:t>
          </a:r>
          <a:r>
            <a:rPr lang="ru-RU" sz="1600" b="1" baseline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тыс.руб</a:t>
          </a:r>
          <a:r>
            <a:rPr lang="ru-RU" sz="1600" b="1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1600" b="1" dirty="0">
            <a:solidFill>
              <a:schemeClr val="tx1"/>
            </a:solidFill>
            <a:latin typeface="+mn-lt"/>
            <a:cs typeface="Times New Roman" pitchFamily="18" charset="0"/>
          </a:endParaRPr>
        </a:p>
      </dgm:t>
    </dgm:pt>
    <dgm:pt modelId="{4D477F61-75F2-4D5D-9E9F-F480B5F828E2}" type="parTrans" cxnId="{C47CE1FB-17DE-485F-B718-9B4BAA7FE18C}">
      <dgm:prSet/>
      <dgm:spPr/>
      <dgm:t>
        <a:bodyPr/>
        <a:lstStyle/>
        <a:p>
          <a:endParaRPr lang="ru-RU"/>
        </a:p>
      </dgm:t>
    </dgm:pt>
    <dgm:pt modelId="{A300788B-2CE1-410B-9272-B1392517D5A4}" type="sibTrans" cxnId="{C47CE1FB-17DE-485F-B718-9B4BAA7FE18C}">
      <dgm:prSet/>
      <dgm:spPr/>
      <dgm:t>
        <a:bodyPr/>
        <a:lstStyle/>
        <a:p>
          <a:endParaRPr lang="ru-RU"/>
        </a:p>
      </dgm:t>
    </dgm:pt>
    <dgm:pt modelId="{54BF63E2-63CA-44DB-9204-483BF33ABD16}" type="pres">
      <dgm:prSet presAssocID="{004657E1-4970-4DC9-B144-313185B3787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743FC7D-EFCC-4312-A6FA-31FE20B1B934}" type="pres">
      <dgm:prSet presAssocID="{C4BA05AF-8AC6-4638-9455-13D1F8B559BA}" presName="linNode" presStyleCnt="0"/>
      <dgm:spPr/>
    </dgm:pt>
    <dgm:pt modelId="{93AB9312-9AFF-4521-82FE-625EA255C48E}" type="pres">
      <dgm:prSet presAssocID="{C4BA05AF-8AC6-4638-9455-13D1F8B559BA}" presName="parentText" presStyleLbl="node1" presStyleIdx="0" presStyleCnt="1" custScaleX="115852" custScaleY="52628" custLinFactNeighborX="-81085" custLinFactNeighborY="-2257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CE7252F-7E15-4F47-8496-157BDD060588}" type="presOf" srcId="{C4BA05AF-8AC6-4638-9455-13D1F8B559BA}" destId="{93AB9312-9AFF-4521-82FE-625EA255C48E}" srcOrd="0" destOrd="0" presId="urn:microsoft.com/office/officeart/2005/8/layout/vList5"/>
    <dgm:cxn modelId="{EFA2FDCA-E533-48E8-91A8-563BC029FC9B}" type="presOf" srcId="{004657E1-4970-4DC9-B144-313185B37872}" destId="{54BF63E2-63CA-44DB-9204-483BF33ABD16}" srcOrd="0" destOrd="0" presId="urn:microsoft.com/office/officeart/2005/8/layout/vList5"/>
    <dgm:cxn modelId="{C47CE1FB-17DE-485F-B718-9B4BAA7FE18C}" srcId="{004657E1-4970-4DC9-B144-313185B37872}" destId="{C4BA05AF-8AC6-4638-9455-13D1F8B559BA}" srcOrd="0" destOrd="0" parTransId="{4D477F61-75F2-4D5D-9E9F-F480B5F828E2}" sibTransId="{A300788B-2CE1-410B-9272-B1392517D5A4}"/>
    <dgm:cxn modelId="{68E07A34-3DCE-4DF4-AD18-ED269FC7408B}" type="presParOf" srcId="{54BF63E2-63CA-44DB-9204-483BF33ABD16}" destId="{F743FC7D-EFCC-4312-A6FA-31FE20B1B934}" srcOrd="0" destOrd="0" presId="urn:microsoft.com/office/officeart/2005/8/layout/vList5"/>
    <dgm:cxn modelId="{09045AE2-0E28-4972-8AB7-0D3D71E8B388}" type="presParOf" srcId="{F743FC7D-EFCC-4312-A6FA-31FE20B1B934}" destId="{93AB9312-9AFF-4521-82FE-625EA255C48E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04657E1-4970-4DC9-B144-313185B37872}" type="doc">
      <dgm:prSet loTypeId="urn:microsoft.com/office/officeart/2005/8/layout/vList5" loCatId="list" qsTypeId="urn:microsoft.com/office/officeart/2005/8/quickstyle/simple2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54BF63E2-63CA-44DB-9204-483BF33ABD16}" type="pres">
      <dgm:prSet presAssocID="{004657E1-4970-4DC9-B144-313185B3787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73966D35-A9FB-4E21-8BA2-DE514099C855}" type="presOf" srcId="{004657E1-4970-4DC9-B144-313185B37872}" destId="{54BF63E2-63CA-44DB-9204-483BF33ABD16}" srcOrd="0" destOrd="0" presId="urn:microsoft.com/office/officeart/2005/8/layout/vList5"/>
  </dgm:cxnLst>
  <dgm:bg>
    <a:blipFill>
      <a:blip xmlns:r="http://schemas.openxmlformats.org/officeDocument/2006/relationships" r:embed="rId1"/>
      <a:stretch>
        <a:fillRect/>
      </a:stretch>
    </a:blip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AB9312-9AFF-4521-82FE-625EA255C48E}">
      <dsp:nvSpPr>
        <dsp:cNvPr id="0" name=""/>
        <dsp:cNvSpPr/>
      </dsp:nvSpPr>
      <dsp:spPr>
        <a:xfrm>
          <a:off x="0" y="1466876"/>
          <a:ext cx="4128692" cy="2421220"/>
        </a:xfrm>
        <a:prstGeom prst="roundRect">
          <a:avLst/>
        </a:prstGeom>
        <a:solidFill>
          <a:schemeClr val="accent3">
            <a:lumMod val="60000"/>
            <a:lumOff val="40000"/>
          </a:schemeClr>
        </a:soli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softEdge rad="31750"/>
        </a:effectLst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Муниципальная программа «Профилактика наркомании населения городского округа Тольятти на </a:t>
          </a:r>
          <a:r>
            <a:rPr lang="ru-RU" sz="20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2024-2030 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годы» – </a:t>
          </a:r>
          <a:r>
            <a:rPr lang="ru-RU" sz="20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1385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тыс.руб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2000" b="1" kern="1200" dirty="0">
            <a:solidFill>
              <a:schemeClr val="tx1"/>
            </a:solidFill>
            <a:latin typeface="+mn-lt"/>
            <a:cs typeface="Times New Roman" pitchFamily="18" charset="0"/>
          </a:endParaRPr>
        </a:p>
      </dsp:txBody>
      <dsp:txXfrm>
        <a:off x="118194" y="1585070"/>
        <a:ext cx="3892304" cy="218483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AB9312-9AFF-4521-82FE-625EA255C48E}">
      <dsp:nvSpPr>
        <dsp:cNvPr id="0" name=""/>
        <dsp:cNvSpPr/>
      </dsp:nvSpPr>
      <dsp:spPr>
        <a:xfrm>
          <a:off x="0" y="0"/>
          <a:ext cx="8776403" cy="2203498"/>
        </a:xfrm>
        <a:prstGeom prst="roundRect">
          <a:avLst/>
        </a:prstGeom>
        <a:solidFill>
          <a:schemeClr val="accent3">
            <a:lumMod val="60000"/>
            <a:lumOff val="40000"/>
          </a:schemeClr>
        </a:soli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dk1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Профилактики </a:t>
          </a:r>
          <a:r>
            <a:rPr lang="ru-RU" sz="2000" kern="1200" dirty="0">
              <a:solidFill>
                <a:schemeClr val="dk1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терроризма, экстремизма и иных правонарушений на территории городского округа </a:t>
          </a:r>
          <a:r>
            <a:rPr lang="ru-RU" sz="2000" kern="1200" dirty="0" smtClean="0">
              <a:solidFill>
                <a:schemeClr val="dk1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Тольятти на 2025-2034 годы  </a:t>
          </a:r>
          <a:r>
            <a:rPr lang="ru-RU" sz="2000" kern="1200" baseline="0" dirty="0" smtClean="0">
              <a:solidFill>
                <a:schemeClr val="dk1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– </a:t>
          </a:r>
          <a:r>
            <a:rPr lang="ru-RU" sz="2000" b="1" kern="1200" baseline="0" dirty="0" smtClean="0">
              <a:solidFill>
                <a:schemeClr val="dk1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141 926 </a:t>
          </a:r>
          <a:r>
            <a:rPr lang="ru-RU" sz="2000" kern="1200" baseline="0" dirty="0" err="1" smtClean="0">
              <a:solidFill>
                <a:schemeClr val="dk1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тыс.руб</a:t>
          </a:r>
          <a:r>
            <a:rPr lang="ru-RU" sz="2000" kern="1200" baseline="0" dirty="0">
              <a:solidFill>
                <a:schemeClr val="dk1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.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- Содержание муниципального казенного учреждения «Центр профилактики правонарушений» – </a:t>
          </a:r>
          <a:r>
            <a:rPr lang="ru-RU" sz="20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140 312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тыс.руб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.,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- Субсидии добровольной народной дружине (ДНД) – 1 </a:t>
          </a:r>
          <a:r>
            <a:rPr lang="ru-RU" sz="20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614 </a:t>
          </a:r>
          <a:r>
            <a:rPr lang="ru-RU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тыс.руб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en-US" sz="20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07566" y="107566"/>
        <a:ext cx="8561271" cy="198836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AB9312-9AFF-4521-82FE-625EA255C48E}">
      <dsp:nvSpPr>
        <dsp:cNvPr id="0" name=""/>
        <dsp:cNvSpPr/>
      </dsp:nvSpPr>
      <dsp:spPr>
        <a:xfrm>
          <a:off x="0" y="0"/>
          <a:ext cx="8776403" cy="2482098"/>
        </a:xfrm>
        <a:prstGeom prst="roundRect">
          <a:avLst/>
        </a:prstGeom>
        <a:solidFill>
          <a:schemeClr val="accent3">
            <a:lumMod val="60000"/>
            <a:lumOff val="40000"/>
          </a:schemeClr>
        </a:soli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>
              <a:solidFill>
                <a:schemeClr val="dk1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Муниципальная программа «Поддержка социально ориентированных некоммерческих </a:t>
          </a:r>
          <a:r>
            <a:rPr lang="ru-RU" sz="2000" kern="1200" dirty="0" err="1">
              <a:solidFill>
                <a:schemeClr val="dk1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организаций,территориального</a:t>
          </a:r>
          <a:r>
            <a:rPr lang="ru-RU" sz="2000" kern="1200" dirty="0">
              <a:solidFill>
                <a:schemeClr val="dk1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общественного самоуправления и общественных инициатив в городском округе Тольятти на 2021-2027 годы</a:t>
          </a:r>
          <a:r>
            <a:rPr lang="ru-RU" sz="2000" kern="1200" baseline="0" dirty="0">
              <a:solidFill>
                <a:schemeClr val="dk1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» </a:t>
          </a:r>
          <a:r>
            <a:rPr lang="ru-RU" sz="2000" kern="1200" baseline="0" dirty="0" smtClean="0">
              <a:solidFill>
                <a:schemeClr val="dk1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–8 187</a:t>
          </a:r>
          <a:r>
            <a:rPr lang="ru-RU" sz="2000" b="1" kern="1200" baseline="0" dirty="0" smtClean="0">
              <a:solidFill>
                <a:schemeClr val="dk1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lang="ru-RU" sz="2000" kern="1200" baseline="0" dirty="0" err="1" smtClean="0">
              <a:solidFill>
                <a:schemeClr val="dk1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тыс.руб</a:t>
          </a:r>
          <a:r>
            <a:rPr lang="ru-RU" sz="2000" kern="1200" baseline="0" dirty="0">
              <a:solidFill>
                <a:schemeClr val="dk1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.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- Субсидии добровольной пожарной команде (ДПК) – </a:t>
          </a:r>
          <a:r>
            <a:rPr lang="ru-RU" sz="20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8 187 </a:t>
          </a:r>
          <a:r>
            <a:rPr lang="ru-RU" sz="20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тыс.руб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en-US" sz="20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21166" y="121166"/>
        <a:ext cx="8534071" cy="223976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AB9312-9AFF-4521-82FE-625EA255C48E}">
      <dsp:nvSpPr>
        <dsp:cNvPr id="0" name=""/>
        <dsp:cNvSpPr/>
      </dsp:nvSpPr>
      <dsp:spPr>
        <a:xfrm>
          <a:off x="0" y="0"/>
          <a:ext cx="8776403" cy="2733635"/>
        </a:xfrm>
        <a:prstGeom prst="roundRect">
          <a:avLst/>
        </a:prstGeom>
        <a:solidFill>
          <a:schemeClr val="accent3">
            <a:lumMod val="60000"/>
            <a:lumOff val="40000"/>
          </a:schemeClr>
        </a:soli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>
              <a:solidFill>
                <a:schemeClr val="dk1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Муниципальная программа </a:t>
          </a:r>
          <a:r>
            <a:rPr lang="ru-RU" sz="2200" kern="1200" dirty="0" smtClean="0">
              <a:solidFill>
                <a:schemeClr val="dk1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«Противодействие коррупции в </a:t>
          </a:r>
          <a:r>
            <a:rPr lang="ru-RU" sz="2200" kern="1200" dirty="0">
              <a:solidFill>
                <a:schemeClr val="dk1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городском округе Тольятти на </a:t>
          </a:r>
          <a:r>
            <a:rPr lang="ru-RU" sz="2200" kern="1200" dirty="0" smtClean="0">
              <a:solidFill>
                <a:schemeClr val="dk1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2027-2031 </a:t>
          </a:r>
          <a:r>
            <a:rPr lang="ru-RU" sz="2200" kern="1200" dirty="0">
              <a:solidFill>
                <a:schemeClr val="dk1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годы</a:t>
          </a:r>
          <a:r>
            <a:rPr lang="ru-RU" sz="2200" kern="1200" baseline="0" dirty="0">
              <a:solidFill>
                <a:schemeClr val="dk1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» </a:t>
          </a:r>
          <a:r>
            <a:rPr lang="ru-RU" sz="2200" kern="1200" baseline="0" dirty="0" smtClean="0">
              <a:solidFill>
                <a:schemeClr val="dk1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– </a:t>
          </a:r>
          <a:r>
            <a:rPr lang="ru-RU" sz="2200" b="1" kern="1200" baseline="0" dirty="0" smtClean="0">
              <a:solidFill>
                <a:schemeClr val="dk1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lang="ru-RU" sz="2000" b="1" kern="1200" baseline="0" dirty="0" smtClean="0">
              <a:solidFill>
                <a:schemeClr val="dk1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181</a:t>
          </a:r>
          <a:r>
            <a:rPr lang="ru-RU" sz="20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тыс.руб</a:t>
          </a:r>
          <a:r>
            <a:rPr lang="ru-RU" sz="20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r>
            <a:rPr lang="en-US" sz="20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:</a:t>
          </a:r>
          <a:endParaRPr lang="ru-RU" sz="2000" b="1" kern="12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just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 изготовление и размещение средств наглядной антикоррупционной агитации и пропаганды на рекламных щитах – 137 </a:t>
          </a:r>
          <a:r>
            <a:rPr lang="ru-RU" sz="22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тыс.руб</a:t>
          </a:r>
          <a:r>
            <a:rPr lang="ru-RU" sz="22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.,</a:t>
          </a:r>
        </a:p>
        <a:p>
          <a:pPr lvl="0" algn="just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 изготовление стендов – 25 </a:t>
          </a:r>
          <a:r>
            <a:rPr lang="ru-RU" sz="22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тыс.руб</a:t>
          </a:r>
          <a:r>
            <a:rPr lang="ru-RU" sz="22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.,</a:t>
          </a:r>
        </a:p>
        <a:p>
          <a:pPr lvl="0" algn="just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 изготовление настольных календарей и поощрительных призов – 19 </a:t>
          </a:r>
          <a:r>
            <a:rPr lang="ru-RU" sz="22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тыс.руб</a:t>
          </a:r>
          <a:r>
            <a:rPr lang="ru-RU" sz="22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20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33445" y="133445"/>
        <a:ext cx="8509513" cy="246674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AB9312-9AFF-4521-82FE-625EA255C48E}">
      <dsp:nvSpPr>
        <dsp:cNvPr id="0" name=""/>
        <dsp:cNvSpPr/>
      </dsp:nvSpPr>
      <dsp:spPr>
        <a:xfrm>
          <a:off x="0" y="68207"/>
          <a:ext cx="3813662" cy="3242670"/>
        </a:xfrm>
        <a:prstGeom prst="roundRect">
          <a:avLst/>
        </a:prstGeom>
        <a:solidFill>
          <a:schemeClr val="accent3">
            <a:lumMod val="60000"/>
            <a:lumOff val="40000"/>
          </a:schemeClr>
        </a:soli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softEdge rad="63500"/>
        </a:effectLst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Защита</a:t>
          </a:r>
          <a:r>
            <a:rPr lang="ru-RU" sz="1600" b="1" kern="1200" baseline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1" kern="1200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населения и территорий от чрезвычайных ситуаций в мирное и военное время, обеспечение первичных мер пожарной безопасности и безопасности людей на водных объектах в городском округе  Тольятти </a:t>
          </a:r>
          <a:r>
            <a:rPr lang="ru-RU" sz="1600" b="1" kern="1200" baseline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– </a:t>
          </a:r>
          <a:r>
            <a:rPr lang="ru-RU" sz="1600" b="1" kern="1200" baseline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234 368 </a:t>
          </a:r>
          <a:r>
            <a:rPr lang="ru-RU" sz="1600" b="1" kern="1200" baseline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тыс.руб</a:t>
          </a:r>
          <a:r>
            <a:rPr lang="ru-RU" sz="1600" b="1" kern="1200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1600" b="1" kern="1200" dirty="0">
            <a:solidFill>
              <a:schemeClr val="tx1"/>
            </a:solidFill>
            <a:latin typeface="+mn-lt"/>
            <a:cs typeface="Times New Roman" pitchFamily="18" charset="0"/>
          </a:endParaRPr>
        </a:p>
      </dsp:txBody>
      <dsp:txXfrm>
        <a:off x="158294" y="226501"/>
        <a:ext cx="3497074" cy="292608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5A59576-D87A-4F4F-88E4-29C7B0C5B619}" type="datetimeFigureOut">
              <a:rPr lang="ru-RU"/>
              <a:pPr>
                <a:defRPr/>
              </a:pPr>
              <a:t>02.09.2026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Calibri" pitchFamily="34" charset="0"/>
              </a:defRPr>
            </a:lvl1pPr>
          </a:lstStyle>
          <a:p>
            <a:pPr>
              <a:defRPr/>
            </a:pPr>
            <a:fld id="{DF82C8DC-8781-48B0-B25F-EDE74CA521D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688626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6BC72C-2B32-4A45-90AC-5F23CC112042}" type="datetimeFigureOut">
              <a:rPr lang="ru-RU"/>
              <a:pPr>
                <a:defRPr/>
              </a:pPr>
              <a:t>02.09.2026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94EBD3-A1B0-4B78-B004-E34BEC1B03B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1CADD1-90E9-4B1B-B817-80C9DA0CA9E9}" type="datetimeFigureOut">
              <a:rPr lang="ru-RU"/>
              <a:pPr>
                <a:defRPr/>
              </a:pPr>
              <a:t>02.09.2026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9997D9-079F-40B8-B23B-F0A05F60B57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D589A7-42B7-4BD9-A77F-9DD6C7D2DB85}" type="datetimeFigureOut">
              <a:rPr lang="ru-RU"/>
              <a:pPr>
                <a:defRPr/>
              </a:pPr>
              <a:t>02.09.2026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4FD468-5421-42CC-A802-285AF14F036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822C56-2558-449E-A8B1-6D52421A4F3F}" type="datetimeFigureOut">
              <a:rPr lang="ru-RU"/>
              <a:pPr>
                <a:defRPr/>
              </a:pPr>
              <a:t>02.09.2026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182BFE-AD18-402E-983F-EFE55F5CAB2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253A4A-8F93-44B1-95FD-539D50313C14}" type="datetimeFigureOut">
              <a:rPr lang="ru-RU"/>
              <a:pPr>
                <a:defRPr/>
              </a:pPr>
              <a:t>02.09.2026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98E386-3D9F-428B-BCFF-E3E574C3CFA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AC48A-7246-432E-B6ED-C09B5B5EDF66}" type="datetimeFigureOut">
              <a:rPr lang="ru-RU"/>
              <a:pPr>
                <a:defRPr/>
              </a:pPr>
              <a:t>02.09.2026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134BE6-58B9-4BB9-91E3-8DD270C9353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E17B4B-BFB9-44E2-BEF4-8150B1A629AA}" type="datetimeFigureOut">
              <a:rPr lang="ru-RU"/>
              <a:pPr>
                <a:defRPr/>
              </a:pPr>
              <a:t>02.09.2026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DDA276-CDBB-4E37-88B6-5A5D1AC8FE4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421D08-34A8-4B13-9FF7-A4D491391D39}" type="datetimeFigureOut">
              <a:rPr lang="ru-RU"/>
              <a:pPr>
                <a:defRPr/>
              </a:pPr>
              <a:t>02.09.2026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D6143C-21C3-4B7E-B280-E93D9FE5AF9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5C7AE8-636F-4D66-A320-0ADC0517B15A}" type="datetimeFigureOut">
              <a:rPr lang="ru-RU"/>
              <a:pPr>
                <a:defRPr/>
              </a:pPr>
              <a:t>02.09.2026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D074A0-A2B1-46F6-99E2-80829BF91DE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7383B2-9240-49FD-92B2-4E79A0038299}" type="datetimeFigureOut">
              <a:rPr lang="ru-RU"/>
              <a:pPr>
                <a:defRPr/>
              </a:pPr>
              <a:t>02.09.2026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F23C78-2E62-405F-BC13-8D883538A09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339220-97CA-4BB4-81FA-8873DCDFC3DF}" type="datetimeFigureOut">
              <a:rPr lang="ru-RU"/>
              <a:pPr>
                <a:defRPr/>
              </a:pPr>
              <a:t>02.09.2026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BDA457-9FFC-4F31-B23F-D4C9E403A8E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B044D86-6687-4F22-9905-7FC99CA9EECB}" type="datetimeFigureOut">
              <a:rPr lang="ru-RU"/>
              <a:pPr>
                <a:defRPr/>
              </a:pPr>
              <a:t>02.09.2026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469509F7-76A2-40A6-A4BF-5DDF5B6C1BD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2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diagramLayout" Target="../diagrams/layout2.xml"/><Relationship Id="rId7" Type="http://schemas.openxmlformats.org/officeDocument/2006/relationships/image" Target="../media/image4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diagramLayout" Target="../diagrams/layout3.xml"/><Relationship Id="rId7" Type="http://schemas.openxmlformats.org/officeDocument/2006/relationships/image" Target="../media/image6.jp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diagramLayout" Target="../diagrams/layout4.xml"/><Relationship Id="rId7" Type="http://schemas.openxmlformats.org/officeDocument/2006/relationships/image" Target="../media/image8.jpe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Relationship Id="rId9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diagramLayout" Target="../diagrams/layout5.xml"/><Relationship Id="rId7" Type="http://schemas.openxmlformats.org/officeDocument/2006/relationships/image" Target="../media/image11.jpe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Relationship Id="rId9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Box 2"/>
          <p:cNvSpPr txBox="1">
            <a:spLocks noChangeArrowheads="1"/>
          </p:cNvSpPr>
          <p:nvPr/>
        </p:nvSpPr>
        <p:spPr bwMode="auto">
          <a:xfrm>
            <a:off x="0" y="2276475"/>
            <a:ext cx="9144000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2800" b="1" dirty="0">
                <a:latin typeface="Times New Roman" pitchFamily="18" charset="0"/>
                <a:cs typeface="Times New Roman" pitchFamily="18" charset="0"/>
              </a:rPr>
              <a:t>Общественные обсуждения </a:t>
            </a:r>
          </a:p>
          <a:p>
            <a:pPr algn="ctr"/>
            <a:r>
              <a:rPr lang="ru-RU" altLang="ru-RU" sz="2800" b="1" dirty="0">
                <a:latin typeface="Times New Roman" pitchFamily="18" charset="0"/>
                <a:cs typeface="Times New Roman" pitchFamily="18" charset="0"/>
              </a:rPr>
              <a:t>предварительно распределенных бюджетных ассигнований на </a:t>
            </a:r>
            <a:r>
              <a:rPr lang="ru-RU" altLang="ru-RU" sz="2800" b="1" dirty="0" smtClean="0">
                <a:latin typeface="Times New Roman" pitchFamily="18" charset="0"/>
                <a:cs typeface="Times New Roman" pitchFamily="18" charset="0"/>
              </a:rPr>
              <a:t>2027 </a:t>
            </a:r>
            <a:r>
              <a:rPr lang="ru-RU" altLang="ru-RU" sz="2800" b="1" dirty="0">
                <a:latin typeface="Times New Roman" pitchFamily="18" charset="0"/>
                <a:cs typeface="Times New Roman" pitchFamily="18" charset="0"/>
              </a:rPr>
              <a:t>год</a:t>
            </a:r>
          </a:p>
          <a:p>
            <a:pPr algn="ctr"/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altLang="ru-RU" sz="2400" dirty="0">
                <a:latin typeface="Times New Roman" pitchFamily="18" charset="0"/>
                <a:cs typeface="Times New Roman" pitchFamily="18" charset="0"/>
              </a:rPr>
              <a:t>Главный распорядитель бюджетных средств – </a:t>
            </a:r>
          </a:p>
          <a:p>
            <a:pPr algn="ctr"/>
            <a:r>
              <a:rPr lang="ru-RU" altLang="ru-RU" sz="2800" b="1" u="sng" dirty="0" smtClean="0">
                <a:latin typeface="Times New Roman" pitchFamily="18" charset="0"/>
                <a:cs typeface="Times New Roman" pitchFamily="18" charset="0"/>
              </a:rPr>
              <a:t>департамент </a:t>
            </a:r>
            <a:r>
              <a:rPr lang="ru-RU" altLang="ru-RU" sz="2800" b="1" u="sng" dirty="0">
                <a:latin typeface="Times New Roman" pitchFamily="18" charset="0"/>
                <a:cs typeface="Times New Roman" pitchFamily="18" charset="0"/>
              </a:rPr>
              <a:t>общественной  безопасности </a:t>
            </a:r>
            <a:r>
              <a:rPr lang="ru-RU" altLang="ru-RU" sz="2800" b="1" u="sng" dirty="0" smtClean="0">
                <a:latin typeface="Times New Roman" pitchFamily="18" charset="0"/>
                <a:cs typeface="Times New Roman" pitchFamily="18" charset="0"/>
              </a:rPr>
              <a:t>и противодействия коррупции администрации</a:t>
            </a:r>
            <a:endParaRPr lang="ru-RU" altLang="ru-RU" sz="2800" b="1" u="sng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altLang="ru-RU" sz="2800" b="1" u="sng" dirty="0">
                <a:latin typeface="Times New Roman" pitchFamily="18" charset="0"/>
                <a:cs typeface="Times New Roman" pitchFamily="18" charset="0"/>
              </a:rPr>
              <a:t> городского округа Тольятти</a:t>
            </a:r>
          </a:p>
          <a:p>
            <a:pPr algn="ctr"/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Докладчик: </a:t>
            </a:r>
          </a:p>
          <a:p>
            <a:pPr algn="ctr"/>
            <a:r>
              <a:rPr lang="ru-RU" altLang="ru-RU" sz="2000" b="1" dirty="0" err="1" smtClean="0">
                <a:latin typeface="Times New Roman" pitchFamily="18" charset="0"/>
                <a:cs typeface="Times New Roman" pitchFamily="18" charset="0"/>
              </a:rPr>
              <a:t>И.о</a:t>
            </a:r>
            <a:r>
              <a:rPr lang="ru-RU" altLang="ru-RU" sz="2000" b="1" dirty="0" smtClean="0">
                <a:latin typeface="Times New Roman" pitchFamily="18" charset="0"/>
                <a:cs typeface="Times New Roman" pitchFamily="18" charset="0"/>
              </a:rPr>
              <a:t>. зам. главы городского округа - руководителя </a:t>
            </a:r>
            <a:r>
              <a:rPr lang="ru-RU" altLang="ru-RU" sz="2000" b="1" dirty="0">
                <a:latin typeface="Times New Roman" pitchFamily="18" charset="0"/>
                <a:cs typeface="Times New Roman" pitchFamily="18" charset="0"/>
              </a:rPr>
              <a:t>департамента общественной </a:t>
            </a:r>
            <a:r>
              <a:rPr lang="ru-RU" altLang="ru-RU" sz="2000" b="1" dirty="0" smtClean="0">
                <a:latin typeface="Times New Roman" pitchFamily="18" charset="0"/>
                <a:cs typeface="Times New Roman" pitchFamily="18" charset="0"/>
              </a:rPr>
              <a:t>безопасности и противодействия коррупции администрации </a:t>
            </a:r>
            <a:endParaRPr lang="ru-RU" altLang="ru-RU" sz="20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altLang="ru-RU" sz="2000" b="1" dirty="0" err="1" smtClean="0">
                <a:latin typeface="Times New Roman" pitchFamily="18" charset="0"/>
                <a:cs typeface="Times New Roman" pitchFamily="18" charset="0"/>
              </a:rPr>
              <a:t>Ахмедханов</a:t>
            </a:r>
            <a:r>
              <a:rPr lang="ru-RU" alt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000" b="1" dirty="0" err="1" smtClean="0">
                <a:latin typeface="Times New Roman" pitchFamily="18" charset="0"/>
                <a:cs typeface="Times New Roman" pitchFamily="18" charset="0"/>
              </a:rPr>
              <a:t>Тагир</a:t>
            </a:r>
            <a:r>
              <a:rPr lang="ru-RU" alt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000" b="1" dirty="0" err="1" smtClean="0">
                <a:latin typeface="Times New Roman" pitchFamily="18" charset="0"/>
                <a:cs typeface="Times New Roman" pitchFamily="18" charset="0"/>
              </a:rPr>
              <a:t>Алиюллович</a:t>
            </a:r>
            <a:endParaRPr lang="ru-RU" alt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0" y="0"/>
            <a:ext cx="9144000" cy="177323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6" name="Text Box 11"/>
          <p:cNvSpPr txBox="1">
            <a:spLocks noChangeArrowheads="1"/>
          </p:cNvSpPr>
          <p:nvPr/>
        </p:nvSpPr>
        <p:spPr bwMode="auto">
          <a:xfrm>
            <a:off x="1042988" y="1773238"/>
            <a:ext cx="7058025" cy="5238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Администрация городского округа Тольятти</a:t>
            </a:r>
            <a:endParaRPr lang="ru-RU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2053" name="Picture 3" descr="C:\Users\user\Desktop\city_gerb_ligh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40175" y="115888"/>
            <a:ext cx="1228725" cy="1512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2074">
        <p:split orient="vert"/>
      </p:transition>
    </mc:Choice>
    <mc:Fallback xmlns="">
      <p:transition spd="slow" advTm="32074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0" y="0"/>
            <a:ext cx="9144000" cy="105273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Предварительное распределение ассигнований по ГРБС -департаменту общественной безопасности </a:t>
            </a: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 противодействия коррупции на 2027 </a:t>
            </a:r>
            <a:r>
              <a:rPr lang="ru-RU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год</a:t>
            </a:r>
          </a:p>
        </p:txBody>
      </p:sp>
      <p:sp>
        <p:nvSpPr>
          <p:cNvPr id="3075" name="Rectangle 9"/>
          <p:cNvSpPr>
            <a:spLocks noChangeArrowheads="1"/>
          </p:cNvSpPr>
          <p:nvPr/>
        </p:nvSpPr>
        <p:spPr bwMode="auto">
          <a:xfrm>
            <a:off x="6500813" y="2071688"/>
            <a:ext cx="35718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292100" algn="just"/>
            <a:endParaRPr lang="ru-RU" altLang="ru-RU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4827188"/>
              </p:ext>
            </p:extLst>
          </p:nvPr>
        </p:nvGraphicFramePr>
        <p:xfrm>
          <a:off x="456665" y="1196752"/>
          <a:ext cx="8363807" cy="53862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796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841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2873">
                <a:tc rowSpan="2"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Направления расходов</a:t>
                      </a:r>
                    </a:p>
                  </a:txBody>
                  <a:tcPr marL="91429" marR="91429" marT="45705" marB="45705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Сумма, тыс. руб.</a:t>
                      </a:r>
                    </a:p>
                  </a:txBody>
                  <a:tcPr marL="91429" marR="91429" marT="45705" marB="45705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8209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2027 год</a:t>
                      </a:r>
                    </a:p>
                    <a:p>
                      <a:pPr algn="ctr"/>
                      <a:r>
                        <a:rPr lang="ru-RU" sz="1400" b="1" i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393 047. </a:t>
                      </a:r>
                      <a:r>
                        <a:rPr lang="ru-RU" sz="1400" b="1" i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</a:t>
                      </a:r>
                      <a:r>
                        <a:rPr lang="ru-RU" sz="1400" b="1" i="0" dirty="0" err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т.ч</a:t>
                      </a:r>
                      <a:r>
                        <a:rPr lang="ru-RU" sz="1400" b="1" i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400" b="1" i="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29" marR="91429" marT="45705" marB="45705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023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</a:t>
                      </a:r>
                      <a:r>
                        <a:rPr lang="ru-RU" sz="1400" b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 рамках программ</a:t>
                      </a:r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29" marR="91429" marT="45705" marB="45705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386 047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29" marR="91429" marT="45705" marB="45705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3157">
                <a:tc>
                  <a:txBody>
                    <a:bodyPr/>
                    <a:lstStyle/>
                    <a:p>
                      <a:pPr marL="285750" marR="0" indent="-28575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Профилактика наркомании населения городского округа Тольятти на 2024-20</a:t>
                      </a:r>
                      <a:r>
                        <a:rPr lang="en-US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годы</a:t>
                      </a:r>
                      <a:endPara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29" marR="91429" marT="45705" marB="45705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</a:t>
                      </a: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385</a:t>
                      </a:r>
                      <a:endParaRPr lang="ru-RU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29" marR="91429" marT="45705" marB="45705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4927">
                <a:tc>
                  <a:txBody>
                    <a:bodyPr/>
                    <a:lstStyle/>
                    <a:p>
                      <a:pPr marL="285750" marR="0" indent="-28575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Профилактики терроризма, экстремизма и иных правонарушений на территории  городского округа Тольятти на 2025-2034 годы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29" marR="91429" marT="45705" marB="45705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141 926</a:t>
                      </a:r>
                      <a:endParaRPr lang="ru-RU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29" marR="91429" marT="45705" marB="45705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98732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Поддержка социально ориентированных некоммерческих организаций, территориального общественного самоуправления и общественных инициатив в городском округе Тольятти на 2021-2027 годы</a:t>
                      </a:r>
                    </a:p>
                  </a:txBody>
                  <a:tcPr marL="91429" marR="91429" marT="45705" marB="45705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8 187</a:t>
                      </a:r>
                      <a:endParaRPr lang="ru-RU" sz="16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29" marR="91429" marT="45705" marB="45705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98732">
                <a:tc>
                  <a:txBody>
                    <a:bodyPr/>
                    <a:lstStyle/>
                    <a:p>
                      <a:pPr marL="285750" marR="0" indent="-28575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Защита</a:t>
                      </a:r>
                      <a:r>
                        <a:rPr lang="ru-RU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населения и территорий от чрезвычайных ситуаций в мирное и военное время, обеспечение первичных мер пожарной безопасности и безопасности людей на водных объектах в городском округе Тольятти на 2026-2036</a:t>
                      </a:r>
                      <a:endParaRPr lang="ru-RU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29" marR="91429" marT="45705" marB="45705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234 368</a:t>
                      </a:r>
                      <a:endParaRPr lang="ru-RU" sz="16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29" marR="91429" marT="45705" marB="45705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1795627"/>
                  </a:ext>
                </a:extLst>
              </a:tr>
              <a:tr h="632676">
                <a:tc>
                  <a:txBody>
                    <a:bodyPr/>
                    <a:lstStyle/>
                    <a:p>
                      <a:pPr marL="285750" marR="0" indent="-28575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Противодействие</a:t>
                      </a:r>
                      <a:r>
                        <a:rPr lang="ru-RU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коррупции в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городском округе Тольятти на 2027-20</a:t>
                      </a:r>
                      <a:r>
                        <a:rPr lang="en-US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годы</a:t>
                      </a:r>
                    </a:p>
                  </a:txBody>
                  <a:tcPr marL="91429" marR="91429" marT="45705" marB="45705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181</a:t>
                      </a:r>
                      <a:endParaRPr lang="ru-RU" sz="16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29" marR="91429" marT="45705" marB="45705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713978"/>
                  </a:ext>
                </a:extLst>
              </a:tr>
              <a:tr h="86704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Непрограммные расходы:</a:t>
                      </a:r>
                      <a:endParaRPr lang="en-US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85750" indent="-285750" algn="l">
                        <a:buFont typeface="Wingdings" panose="05000000000000000000" pitchFamily="2" charset="2"/>
                        <a:buChar char="ü"/>
                      </a:pPr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 сфере мобилизационной и вневойсковой </a:t>
                      </a:r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подготовки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29" marR="91429" marT="45705" marB="45705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7 000</a:t>
                      </a:r>
                      <a:endParaRPr lang="ru-RU" sz="16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29" marR="91429" marT="45705" marB="45705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9159851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60696">
        <p15:prstTrans prst="fallOver"/>
      </p:transition>
    </mc:Choice>
    <mc:Fallback xmlns="">
      <p:transition spd="slow" advTm="60696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3637764666"/>
              </p:ext>
            </p:extLst>
          </p:nvPr>
        </p:nvGraphicFramePr>
        <p:xfrm>
          <a:off x="0" y="836712"/>
          <a:ext cx="9252520" cy="6021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Заголовок 1"/>
          <p:cNvSpPr txBox="1">
            <a:spLocks/>
          </p:cNvSpPr>
          <p:nvPr/>
        </p:nvSpPr>
        <p:spPr>
          <a:xfrm>
            <a:off x="0" y="0"/>
            <a:ext cx="9144000" cy="692696"/>
          </a:xfrm>
          <a:prstGeom prst="rect">
            <a:avLst/>
          </a:prstGeom>
          <a:effectLst>
            <a:softEdge rad="114300"/>
          </a:effectLst>
          <a:scene3d>
            <a:camera prst="orthographicFront"/>
            <a:lightRig rig="threePt" dir="t"/>
          </a:scene3d>
          <a:sp3d prstMaterial="matte">
            <a:bevelB w="165100" prst="coolSlant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600" cap="all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Программные направления расходов на 20</a:t>
            </a:r>
            <a:r>
              <a:rPr lang="en-US" sz="2600" cap="all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2</a:t>
            </a:r>
            <a:r>
              <a:rPr lang="ru-RU" sz="2600" cap="all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7 </a:t>
            </a:r>
            <a:r>
              <a:rPr lang="ru-RU" sz="2600" cap="all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год</a:t>
            </a:r>
          </a:p>
        </p:txBody>
      </p:sp>
      <p:pic>
        <p:nvPicPr>
          <p:cNvPr id="5127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9552" y="620688"/>
            <a:ext cx="3240360" cy="21602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941168"/>
            <a:ext cx="3528392" cy="1692399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887416" y="1196752"/>
            <a:ext cx="5365104" cy="424847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ü"/>
              <a:defRPr/>
            </a:pPr>
            <a:r>
              <a:rPr lang="ru-RU" sz="2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Изготовление и размещение антинаркотической рекламы – </a:t>
            </a:r>
            <a:endParaRPr lang="ru-RU" sz="260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2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270 </a:t>
            </a:r>
            <a:r>
              <a:rPr lang="ru-RU" sz="2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т.р</a:t>
            </a:r>
            <a:r>
              <a:rPr lang="ru-RU" sz="2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.,</a:t>
            </a:r>
          </a:p>
          <a:p>
            <a:pPr marL="285750" indent="-285750">
              <a:buFont typeface="Wingdings" panose="05000000000000000000" pitchFamily="2" charset="2"/>
              <a:buChar char="ü"/>
              <a:defRPr/>
            </a:pPr>
            <a:r>
              <a:rPr lang="ru-RU" sz="2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Изготовление буклетов, листовок, плакатов – </a:t>
            </a:r>
            <a:r>
              <a:rPr lang="ru-RU" sz="2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147 </a:t>
            </a:r>
            <a:r>
              <a:rPr lang="ru-RU" sz="2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т.р</a:t>
            </a:r>
            <a:r>
              <a:rPr lang="ru-RU" sz="2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.,</a:t>
            </a:r>
          </a:p>
          <a:p>
            <a:pPr marL="285750" indent="-285750">
              <a:buFont typeface="Wingdings" panose="05000000000000000000" pitchFamily="2" charset="2"/>
              <a:buChar char="ü"/>
              <a:defRPr/>
            </a:pPr>
            <a:r>
              <a:rPr lang="ru-RU" sz="2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Трансляция </a:t>
            </a:r>
            <a:r>
              <a:rPr lang="ru-RU" sz="2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антинаркотических роликов (видео и аудио) – </a:t>
            </a:r>
            <a:r>
              <a:rPr lang="ru-RU" sz="2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965 </a:t>
            </a:r>
            <a:r>
              <a:rPr lang="ru-RU" sz="2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т.р</a:t>
            </a:r>
            <a:r>
              <a:rPr lang="ru-RU" sz="2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285750" indent="-285750">
              <a:buFont typeface="Wingdings" panose="05000000000000000000" pitchFamily="2" charset="2"/>
              <a:buChar char="ü"/>
              <a:defRPr/>
            </a:pPr>
            <a:r>
              <a:rPr lang="ru-RU" sz="2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Приобретение </a:t>
            </a:r>
            <a:r>
              <a:rPr lang="ru-RU" sz="2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конструкции «Паук» </a:t>
            </a:r>
            <a:r>
              <a:rPr lang="ru-RU" sz="2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ru-RU" sz="26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т.р</a:t>
            </a:r>
            <a:r>
              <a:rPr lang="ru-RU" sz="2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endParaRPr lang="ru-RU" sz="26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61164">
        <p14:window dir="vert"/>
      </p:transition>
    </mc:Choice>
    <mc:Fallback xmlns="">
      <p:transition spd="slow" advTm="61164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0" y="0"/>
            <a:ext cx="9144000" cy="1052736"/>
          </a:xfrm>
          <a:prstGeom prst="rect">
            <a:avLst/>
          </a:prstGeom>
          <a:effectLst>
            <a:softEdge rad="114300"/>
          </a:effectLst>
          <a:scene3d>
            <a:camera prst="orthographicFront"/>
            <a:lightRig rig="threePt" dir="t"/>
          </a:scene3d>
          <a:sp3d prstMaterial="matte">
            <a:bevelB w="165100" prst="coolSlant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600" cap="all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Программные </a:t>
            </a:r>
            <a:r>
              <a:rPr lang="ru-RU" sz="2600" cap="all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направления расходов </a:t>
            </a:r>
          </a:p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600" cap="all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на 20</a:t>
            </a:r>
            <a:r>
              <a:rPr lang="en-US" sz="2600" cap="all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2</a:t>
            </a:r>
            <a:r>
              <a:rPr lang="ru-RU" sz="2600" cap="all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7 </a:t>
            </a:r>
            <a:r>
              <a:rPr lang="ru-RU" sz="2600" cap="all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год</a:t>
            </a: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742662431"/>
              </p:ext>
            </p:extLst>
          </p:nvPr>
        </p:nvGraphicFramePr>
        <p:xfrm>
          <a:off x="251520" y="1052736"/>
          <a:ext cx="8784976" cy="5805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152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53285" y="3645024"/>
            <a:ext cx="4673072" cy="331236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" r="26"/>
          <a:stretch/>
        </p:blipFill>
        <p:spPr>
          <a:xfrm>
            <a:off x="107504" y="3645024"/>
            <a:ext cx="4245781" cy="328845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Tm="80758">
        <p14:warp dir="in"/>
      </p:transition>
    </mc:Choice>
    <mc:Fallback xmlns="">
      <p:transition spd="slow" advTm="80758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0" y="0"/>
            <a:ext cx="9144000" cy="1052736"/>
          </a:xfrm>
          <a:prstGeom prst="rect">
            <a:avLst/>
          </a:prstGeom>
          <a:effectLst>
            <a:softEdge rad="114300"/>
          </a:effectLst>
          <a:scene3d>
            <a:camera prst="orthographicFront"/>
            <a:lightRig rig="threePt" dir="t"/>
          </a:scene3d>
          <a:sp3d prstMaterial="matte">
            <a:bevelB w="165100" prst="coolSlant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600" cap="all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Программные направления расходов </a:t>
            </a:r>
          </a:p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600" cap="all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на 20</a:t>
            </a:r>
            <a:r>
              <a:rPr lang="en-US" sz="2600" cap="all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2</a:t>
            </a:r>
            <a:r>
              <a:rPr lang="ru-RU" sz="2600" cap="all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7 </a:t>
            </a:r>
            <a:r>
              <a:rPr lang="ru-RU" sz="2600" cap="all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год</a:t>
            </a: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3184576464"/>
              </p:ext>
            </p:extLst>
          </p:nvPr>
        </p:nvGraphicFramePr>
        <p:xfrm>
          <a:off x="251520" y="1124744"/>
          <a:ext cx="8784976" cy="5733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FD6934D-5597-4795-8107-1A226E025C6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016" y="3766871"/>
            <a:ext cx="3779912" cy="30582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643E067-C775-471C-8185-051CEC47AC4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0402" y="3755418"/>
            <a:ext cx="4788024" cy="31025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12187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Tm="80758">
        <p14:warp dir="in"/>
      </p:transition>
    </mc:Choice>
    <mc:Fallback xmlns="">
      <p:transition spd="slow" advTm="80758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0" y="0"/>
            <a:ext cx="9144000" cy="1052736"/>
          </a:xfrm>
          <a:prstGeom prst="rect">
            <a:avLst/>
          </a:prstGeom>
          <a:effectLst>
            <a:softEdge rad="114300"/>
          </a:effectLst>
          <a:scene3d>
            <a:camera prst="orthographicFront"/>
            <a:lightRig rig="threePt" dir="t"/>
          </a:scene3d>
          <a:sp3d prstMaterial="matte">
            <a:bevelB w="165100" prst="coolSlant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600" cap="all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Программные направления расходов </a:t>
            </a:r>
          </a:p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600" cap="all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на 20</a:t>
            </a:r>
            <a:r>
              <a:rPr lang="en-US" sz="2600" cap="all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2</a:t>
            </a:r>
            <a:r>
              <a:rPr lang="ru-RU" sz="2600" cap="all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7 </a:t>
            </a:r>
            <a:r>
              <a:rPr lang="ru-RU" sz="2600" cap="all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год</a:t>
            </a: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135401476"/>
              </p:ext>
            </p:extLst>
          </p:nvPr>
        </p:nvGraphicFramePr>
        <p:xfrm>
          <a:off x="251520" y="1124744"/>
          <a:ext cx="8784976" cy="27363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4082748"/>
            <a:ext cx="2802688" cy="257937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3789040"/>
            <a:ext cx="3763856" cy="367240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3641" y="4503620"/>
            <a:ext cx="3040359" cy="2158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2852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Tm="80758">
        <p14:warp dir="in"/>
      </p:transition>
    </mc:Choice>
    <mc:Fallback xmlns="">
      <p:transition spd="slow" advTm="80758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0" y="0"/>
            <a:ext cx="9144000" cy="620688"/>
          </a:xfrm>
          <a:prstGeom prst="rect">
            <a:avLst/>
          </a:prstGeom>
          <a:effectLst>
            <a:softEdge rad="114300"/>
          </a:effectLst>
          <a:scene3d>
            <a:camera prst="orthographicFront"/>
            <a:lightRig rig="threePt" dir="t"/>
          </a:scene3d>
          <a:sp3d prstMaterial="matte">
            <a:bevelB w="165100" prst="coolSlant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600" cap="all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Программные </a:t>
            </a:r>
            <a:r>
              <a:rPr lang="ru-RU" sz="2600" cap="all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направления расходов на 20</a:t>
            </a:r>
            <a:r>
              <a:rPr lang="en-US" sz="2600" cap="all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2</a:t>
            </a:r>
            <a:r>
              <a:rPr lang="ru-RU" sz="2600" cap="all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7 </a:t>
            </a:r>
            <a:r>
              <a:rPr lang="ru-RU" sz="2600" cap="all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год</a:t>
            </a: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1397348958"/>
              </p:ext>
            </p:extLst>
          </p:nvPr>
        </p:nvGraphicFramePr>
        <p:xfrm>
          <a:off x="0" y="696507"/>
          <a:ext cx="9144000" cy="61614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105" name="Рисунок 9" descr="IMGP4364.JP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823733" y="4508202"/>
            <a:ext cx="2460428" cy="2349798"/>
          </a:xfrm>
          <a:prstGeom prst="rect">
            <a:avLst/>
          </a:prstGeom>
          <a:ln>
            <a:solidFill>
              <a:schemeClr val="bg1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pic>
        <p:nvPicPr>
          <p:cNvPr id="4106" name="Рисунок 11" descr="DSCN0765.jp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4508202"/>
            <a:ext cx="2823733" cy="23497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 descr="IMGP1932.JPG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284161" y="4508202"/>
            <a:ext cx="3528814" cy="234979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3923927" y="836712"/>
            <a:ext cx="4889047" cy="316835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 typeface="Wingdings" panose="05000000000000000000" pitchFamily="2" charset="2"/>
              <a:buChar char="ü"/>
              <a:defRPr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МКУ «Центр гражданской защиты городского округа Тольятти» – </a:t>
            </a:r>
          </a:p>
          <a:p>
            <a:pPr algn="ctr">
              <a:defRPr/>
            </a:pP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216 429 </a:t>
            </a:r>
            <a:r>
              <a:rPr lang="ru-RU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тыс.руб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ctr">
              <a:buFont typeface="Wingdings" panose="05000000000000000000" pitchFamily="2" charset="2"/>
              <a:buChar char="ü"/>
              <a:defRPr/>
            </a:pPr>
            <a:r>
              <a:rPr lang="ru-RU" b="1" dirty="0">
                <a:solidFill>
                  <a:srgbClr val="00153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МБОУ ДПО «Курсы ГО </a:t>
            </a:r>
            <a:r>
              <a:rPr lang="ru-RU" b="1" dirty="0" err="1">
                <a:solidFill>
                  <a:srgbClr val="00153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г.о.Тольятти</a:t>
            </a:r>
            <a:r>
              <a:rPr lang="ru-RU" b="1" dirty="0">
                <a:solidFill>
                  <a:srgbClr val="00153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 - </a:t>
            </a:r>
            <a:r>
              <a:rPr lang="ru-RU" b="1" dirty="0" smtClean="0">
                <a:solidFill>
                  <a:srgbClr val="00153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ru-RU" b="1" dirty="0" smtClean="0">
                <a:solidFill>
                  <a:srgbClr val="00153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536 </a:t>
            </a:r>
            <a:r>
              <a:rPr lang="ru-RU" b="1" dirty="0" err="1">
                <a:solidFill>
                  <a:srgbClr val="00153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тыс.руб</a:t>
            </a:r>
            <a:r>
              <a:rPr lang="ru-RU" b="1" dirty="0">
                <a:solidFill>
                  <a:srgbClr val="00153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 algn="ctr">
              <a:buFont typeface="Wingdings" panose="05000000000000000000" pitchFamily="2" charset="2"/>
              <a:buChar char="ü"/>
              <a:defRPr/>
            </a:pPr>
            <a:endParaRPr lang="ru-RU" b="1" dirty="0">
              <a:solidFill>
                <a:srgbClr val="00153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ctr">
              <a:buFont typeface="Wingdings" panose="05000000000000000000" pitchFamily="2" charset="2"/>
              <a:buChar char="ü"/>
              <a:defRPr/>
            </a:pPr>
            <a:r>
              <a:rPr lang="ru-RU" b="1" dirty="0" smtClean="0">
                <a:solidFill>
                  <a:srgbClr val="00153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Обновление резерва ЧС </a:t>
            </a:r>
            <a:r>
              <a:rPr lang="ru-RU" b="1" dirty="0" smtClean="0">
                <a:solidFill>
                  <a:srgbClr val="00153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–2 001 </a:t>
            </a:r>
            <a:r>
              <a:rPr lang="ru-RU" b="1" dirty="0" err="1" smtClean="0">
                <a:solidFill>
                  <a:srgbClr val="00153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тыс.руб</a:t>
            </a:r>
            <a:r>
              <a:rPr lang="ru-RU" b="1" dirty="0" smtClean="0">
                <a:solidFill>
                  <a:srgbClr val="00153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 algn="ctr">
              <a:buFont typeface="Wingdings" panose="05000000000000000000" pitchFamily="2" charset="2"/>
              <a:buChar char="ü"/>
              <a:defRPr/>
            </a:pPr>
            <a:r>
              <a:rPr lang="ru-RU" b="1" dirty="0" smtClean="0">
                <a:solidFill>
                  <a:srgbClr val="00153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Обновление запасов ГО – 7 624 </a:t>
            </a:r>
            <a:r>
              <a:rPr lang="ru-RU" b="1" dirty="0" err="1" smtClean="0">
                <a:solidFill>
                  <a:srgbClr val="00153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тыс.руб</a:t>
            </a:r>
            <a:r>
              <a:rPr lang="ru-RU" b="1" dirty="0" smtClean="0">
                <a:solidFill>
                  <a:srgbClr val="00153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b="1" dirty="0" smtClean="0">
              <a:solidFill>
                <a:srgbClr val="00153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ctr">
              <a:buFont typeface="Wingdings" panose="05000000000000000000" pitchFamily="2" charset="2"/>
              <a:buChar char="ü"/>
              <a:defRPr/>
            </a:pPr>
            <a:r>
              <a:rPr lang="ru-RU" b="1" dirty="0" smtClean="0">
                <a:solidFill>
                  <a:srgbClr val="00153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Обустройство противопожарной полосы – 2 778 </a:t>
            </a:r>
            <a:r>
              <a:rPr lang="ru-RU" b="1" dirty="0" err="1" smtClean="0">
                <a:solidFill>
                  <a:srgbClr val="00153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тыс.руб</a:t>
            </a:r>
            <a:r>
              <a:rPr lang="ru-RU" b="1" dirty="0" smtClean="0">
                <a:solidFill>
                  <a:srgbClr val="00153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b="1" dirty="0">
              <a:solidFill>
                <a:srgbClr val="00153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ru-RU" b="1" dirty="0">
              <a:solidFill>
                <a:srgbClr val="00153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61018">
        <p:blinds dir="vert"/>
      </p:transition>
    </mc:Choice>
    <mc:Fallback xmlns="">
      <p:transition spd="slow" advTm="61018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0" y="0"/>
            <a:ext cx="9144000" cy="1052736"/>
          </a:xfrm>
          <a:prstGeom prst="rect">
            <a:avLst/>
          </a:prstGeom>
          <a:effectLst>
            <a:softEdge rad="114300"/>
          </a:effectLst>
          <a:scene3d>
            <a:camera prst="orthographicFront"/>
            <a:lightRig rig="threePt" dir="t"/>
          </a:scene3d>
          <a:sp3d prstMaterial="matte">
            <a:bevelB w="165100" prst="coolSlant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600" cap="all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Не Программные </a:t>
            </a:r>
            <a:r>
              <a:rPr lang="ru-RU" sz="2600" cap="all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направления расходов </a:t>
            </a:r>
          </a:p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600" cap="all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на 20</a:t>
            </a:r>
            <a:r>
              <a:rPr lang="en-US" sz="2600" cap="all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2</a:t>
            </a:r>
            <a:r>
              <a:rPr lang="ru-RU" sz="2600" cap="all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7 </a:t>
            </a:r>
            <a:r>
              <a:rPr lang="ru-RU" sz="2600" cap="all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год</a:t>
            </a: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1292669903"/>
              </p:ext>
            </p:extLst>
          </p:nvPr>
        </p:nvGraphicFramePr>
        <p:xfrm>
          <a:off x="251520" y="3789040"/>
          <a:ext cx="8784976" cy="2016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8" name="Группа 7"/>
          <p:cNvGrpSpPr/>
          <p:nvPr/>
        </p:nvGrpSpPr>
        <p:grpSpPr>
          <a:xfrm>
            <a:off x="179512" y="1196752"/>
            <a:ext cx="8776403" cy="2160240"/>
            <a:chOff x="8572" y="129684"/>
            <a:chExt cx="8776403" cy="860321"/>
          </a:xfrm>
        </p:grpSpPr>
        <p:sp>
          <p:nvSpPr>
            <p:cNvPr id="9" name="Скругленный прямоугольник 8"/>
            <p:cNvSpPr/>
            <p:nvPr/>
          </p:nvSpPr>
          <p:spPr>
            <a:xfrm>
              <a:off x="8572" y="129684"/>
              <a:ext cx="8776403" cy="786992"/>
            </a:xfrm>
            <a:prstGeom prst="roundRect">
              <a:avLst/>
            </a:prstGeom>
            <a:solidFill>
              <a:schemeClr val="accent3">
                <a:lumMod val="60000"/>
                <a:lumOff val="40000"/>
              </a:schemeClr>
            </a:soli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</p:sp>
        <p:sp>
          <p:nvSpPr>
            <p:cNvPr id="10" name="Скругленный прямоугольник 4"/>
            <p:cNvSpPr txBox="1"/>
            <p:nvPr/>
          </p:nvSpPr>
          <p:spPr>
            <a:xfrm>
              <a:off x="46990" y="168102"/>
              <a:ext cx="8699567" cy="82190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76200" tIns="38100" rIns="76200" bIns="381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b="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Расходы на мероприятия в сфере мобилизационной и вневойсковой подготовки</a:t>
              </a:r>
              <a:r>
                <a:rPr lang="ru-RU" sz="2000" kern="1200" dirty="0" smtClean="0">
                  <a:solidFill>
                    <a:schemeClr val="dk1"/>
                  </a:solidFill>
                  <a:effectLst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lang="ru-RU" sz="2000" kern="1200" baseline="0" dirty="0" smtClean="0">
                  <a:solidFill>
                    <a:schemeClr val="dk1"/>
                  </a:solidFill>
                  <a:effectLst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– </a:t>
              </a:r>
              <a:r>
                <a:rPr lang="ru-RU" sz="2000" b="1" kern="1200" baseline="0" dirty="0" smtClean="0">
                  <a:solidFill>
                    <a:schemeClr val="dk1"/>
                  </a:solidFill>
                  <a:effectLst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7</a:t>
              </a:r>
              <a:r>
                <a:rPr lang="ru-RU" sz="2000" kern="1200" baseline="0" dirty="0" smtClean="0">
                  <a:solidFill>
                    <a:schemeClr val="dk1"/>
                  </a:solidFill>
                  <a:effectLst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lang="ru-RU" sz="2000" b="1" kern="1200" baseline="0" dirty="0" smtClean="0">
                  <a:solidFill>
                    <a:schemeClr val="dk1"/>
                  </a:solidFill>
                  <a:effectLst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000 </a:t>
              </a:r>
              <a:r>
                <a:rPr lang="ru-RU" sz="2000" kern="1200" baseline="0" dirty="0" err="1">
                  <a:solidFill>
                    <a:schemeClr val="dk1"/>
                  </a:solidFill>
                  <a:effectLst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тыс.руб</a:t>
              </a:r>
              <a:r>
                <a:rPr lang="ru-RU" sz="2000" kern="1200" baseline="0" dirty="0">
                  <a:solidFill>
                    <a:schemeClr val="dk1"/>
                  </a:solidFill>
                  <a:effectLst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.</a:t>
              </a:r>
            </a:p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b="1" kern="12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Закупка осуществляется по заявкам войсковых частей.</a:t>
              </a:r>
              <a:endParaRPr lang="ru-RU" sz="2000" b="1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71525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Tm="80758">
        <p14:warp dir="in"/>
      </p:transition>
    </mc:Choice>
    <mc:Fallback xmlns="">
      <p:transition spd="slow" advTm="80758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0" y="0"/>
            <a:ext cx="9144000" cy="177323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0" y="1988841"/>
            <a:ext cx="9144000" cy="169277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defRPr/>
            </a:pPr>
            <a:endParaRPr lang="ru-RU" sz="2000" i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3600" b="1" i="1" dirty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</a:p>
        </p:txBody>
      </p:sp>
      <p:pic>
        <p:nvPicPr>
          <p:cNvPr id="7174" name="Picture 3" descr="C:\Users\user\Desktop\city_gerb_ligh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7638" y="130175"/>
            <a:ext cx="1228725" cy="151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10206">
        <p15:prstTrans prst="wind"/>
      </p:transition>
    </mc:Choice>
    <mc:Fallback xmlns="">
      <p:transition spd="slow" advTm="10206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6676</TotalTime>
  <Words>553</Words>
  <Application>Microsoft Office PowerPoint</Application>
  <PresentationFormat>Экран (4:3)</PresentationFormat>
  <Paragraphs>69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Anand</dc:creator>
  <cp:lastModifiedBy>Кулясова Елена Сергеевна</cp:lastModifiedBy>
  <cp:revision>750</cp:revision>
  <dcterms:created xsi:type="dcterms:W3CDTF">2013-02-19T12:06:37Z</dcterms:created>
  <dcterms:modified xsi:type="dcterms:W3CDTF">2026-09-02T06:23:03Z</dcterms:modified>
</cp:coreProperties>
</file>