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68" r:id="rId2"/>
  </p:sldMasterIdLst>
  <p:notesMasterIdLst>
    <p:notesMasterId r:id="rId10"/>
  </p:notesMasterIdLst>
  <p:sldIdLst>
    <p:sldId id="405" r:id="rId3"/>
    <p:sldId id="462" r:id="rId4"/>
    <p:sldId id="533" r:id="rId5"/>
    <p:sldId id="534" r:id="rId6"/>
    <p:sldId id="299" r:id="rId7"/>
    <p:sldId id="406" r:id="rId8"/>
    <p:sldId id="420" r:id="rId9"/>
  </p:sldIdLst>
  <p:sldSz cx="9144000" cy="6858000" type="screen4x3"/>
  <p:notesSz cx="6808788" cy="9940925"/>
  <p:defaultTextStyle>
    <a:defPPr>
      <a:defRPr lang="ru-RU"/>
    </a:defPPr>
    <a:lvl1pPr marL="0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98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94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693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589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486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384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281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178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5F4"/>
    <a:srgbClr val="F6800A"/>
    <a:srgbClr val="E8EFF4"/>
    <a:srgbClr val="E1F2FB"/>
    <a:srgbClr val="553B95"/>
    <a:srgbClr val="0000CC"/>
    <a:srgbClr val="FFEEB7"/>
    <a:srgbClr val="1E4B94"/>
    <a:srgbClr val="FFD653"/>
    <a:srgbClr val="8F4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74" autoAdjust="0"/>
    <p:restoredTop sz="86427" autoAdjust="0"/>
  </p:normalViewPr>
  <p:slideViewPr>
    <p:cSldViewPr>
      <p:cViewPr varScale="1">
        <p:scale>
          <a:sx n="96" d="100"/>
          <a:sy n="96" d="100"/>
        </p:scale>
        <p:origin x="15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7016-4CBC-8A2B-B130B791D93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7016-4CBC-8A2B-B130B791D93B}"/>
              </c:ext>
            </c:extLst>
          </c:dPt>
          <c:cat>
            <c:strRef>
              <c:f>Лист1!$A$2:$A$4</c:f>
              <c:strCache>
                <c:ptCount val="3"/>
                <c:pt idx="0">
                  <c:v>Создание условий для формирования и продвижения туристического продукта, 4277 тыс. руб.</c:v>
                </c:pt>
                <c:pt idx="1">
                  <c:v>Создание условий для повышения качества предоставления туристских услуг, 200 тыс. руб.</c:v>
                </c:pt>
                <c:pt idx="2">
                  <c:v>Создание условий для формирования комфортной туристской среды, 590 тыс. руб.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4277</c:v>
                </c:pt>
                <c:pt idx="1">
                  <c:v>200</c:v>
                </c:pt>
                <c:pt idx="2">
                  <c:v>590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16-4CBC-8A2B-B130B791D9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0123698590928687"/>
          <c:y val="4.9115443938696555E-4"/>
          <c:w val="0.39876301409071307"/>
          <c:h val="0.99582241948916916"/>
        </c:manualLayout>
      </c:layout>
      <c:overlay val="0"/>
      <c:txPr>
        <a:bodyPr/>
        <a:lstStyle/>
        <a:p>
          <a:pPr>
            <a:defRPr sz="1600"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4" cy="4987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4" cy="4987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607D5-5D35-4493-8200-961973842E3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5162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84071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4" cy="4987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4" cy="4987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D47D3-35BC-4462-849A-D0F0AAE2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8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98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94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93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89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486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384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281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178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5162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731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95413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317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5162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0530B-0F82-4A39-AB1F-3920624E0E6C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618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5162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39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5162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0530B-0F82-4A39-AB1F-3920624E0E6C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878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5162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2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3" y="1124532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3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675" indent="0" algn="ctr">
              <a:buNone/>
              <a:defRPr sz="2100"/>
            </a:lvl2pPr>
            <a:lvl3pPr marL="685346" indent="0" algn="ctr">
              <a:buNone/>
              <a:defRPr sz="1800"/>
            </a:lvl3pPr>
            <a:lvl4pPr marL="1028021" indent="0" algn="ctr">
              <a:buNone/>
              <a:defRPr sz="1500"/>
            </a:lvl4pPr>
            <a:lvl5pPr marL="1370693" indent="0" algn="ctr">
              <a:buNone/>
              <a:defRPr sz="1500"/>
            </a:lvl5pPr>
            <a:lvl6pPr marL="1713366" indent="0" algn="ctr">
              <a:buNone/>
              <a:defRPr sz="1500"/>
            </a:lvl6pPr>
            <a:lvl7pPr marL="2056038" indent="0" algn="ctr">
              <a:buNone/>
              <a:defRPr sz="1500"/>
            </a:lvl7pPr>
            <a:lvl8pPr marL="2398711" indent="0" algn="ctr">
              <a:buNone/>
              <a:defRPr sz="1500"/>
            </a:lvl8pPr>
            <a:lvl9pPr marL="2741384" indent="0" algn="ctr">
              <a:buNone/>
              <a:defRPr sz="1500"/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31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69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82" y="274641"/>
            <a:ext cx="1971675" cy="5897562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3" y="274641"/>
            <a:ext cx="5800725" cy="5897562"/>
          </a:xfrm>
        </p:spPr>
        <p:txBody>
          <a:bodyPr vert="eaVert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072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3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898" indent="0" algn="ctr">
              <a:buNone/>
              <a:defRPr sz="2000"/>
            </a:lvl2pPr>
            <a:lvl3pPr marL="913794" indent="0" algn="ctr">
              <a:buNone/>
              <a:defRPr sz="1800"/>
            </a:lvl3pPr>
            <a:lvl4pPr marL="1370693" indent="0" algn="ctr">
              <a:buNone/>
              <a:defRPr sz="1600"/>
            </a:lvl4pPr>
            <a:lvl5pPr marL="1827589" indent="0" algn="ctr">
              <a:buNone/>
              <a:defRPr sz="1600"/>
            </a:lvl5pPr>
            <a:lvl6pPr marL="2284486" indent="0" algn="ctr">
              <a:buNone/>
              <a:defRPr sz="1600"/>
            </a:lvl6pPr>
            <a:lvl7pPr marL="2741384" indent="0" algn="ctr">
              <a:buNone/>
              <a:defRPr sz="1600"/>
            </a:lvl7pPr>
            <a:lvl8pPr marL="3198281" indent="0" algn="ctr">
              <a:buNone/>
              <a:defRPr sz="1600"/>
            </a:lvl8pPr>
            <a:lvl9pPr marL="3655178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56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110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68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79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6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5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4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3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2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1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83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87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3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4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98" indent="0">
              <a:buNone/>
              <a:defRPr sz="2000" b="1"/>
            </a:lvl2pPr>
            <a:lvl3pPr marL="913794" indent="0">
              <a:buNone/>
              <a:defRPr sz="1800" b="1"/>
            </a:lvl3pPr>
            <a:lvl4pPr marL="1370693" indent="0">
              <a:buNone/>
              <a:defRPr sz="1600" b="1"/>
            </a:lvl4pPr>
            <a:lvl5pPr marL="1827589" indent="0">
              <a:buNone/>
              <a:defRPr sz="1600" b="1"/>
            </a:lvl5pPr>
            <a:lvl6pPr marL="2284486" indent="0">
              <a:buNone/>
              <a:defRPr sz="1600" b="1"/>
            </a:lvl6pPr>
            <a:lvl7pPr marL="2741384" indent="0">
              <a:buNone/>
              <a:defRPr sz="1600" b="1"/>
            </a:lvl7pPr>
            <a:lvl8pPr marL="3198281" indent="0">
              <a:buNone/>
              <a:defRPr sz="1600" b="1"/>
            </a:lvl8pPr>
            <a:lvl9pPr marL="365517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4" y="2505082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98" indent="0">
              <a:buNone/>
              <a:defRPr sz="2000" b="1"/>
            </a:lvl2pPr>
            <a:lvl3pPr marL="913794" indent="0">
              <a:buNone/>
              <a:defRPr sz="1800" b="1"/>
            </a:lvl3pPr>
            <a:lvl4pPr marL="1370693" indent="0">
              <a:buNone/>
              <a:defRPr sz="1600" b="1"/>
            </a:lvl4pPr>
            <a:lvl5pPr marL="1827589" indent="0">
              <a:buNone/>
              <a:defRPr sz="1600" b="1"/>
            </a:lvl5pPr>
            <a:lvl6pPr marL="2284486" indent="0">
              <a:buNone/>
              <a:defRPr sz="1600" b="1"/>
            </a:lvl6pPr>
            <a:lvl7pPr marL="2741384" indent="0">
              <a:buNone/>
              <a:defRPr sz="1600" b="1"/>
            </a:lvl7pPr>
            <a:lvl8pPr marL="3198281" indent="0">
              <a:buNone/>
              <a:defRPr sz="1600" b="1"/>
            </a:lvl8pPr>
            <a:lvl9pPr marL="365517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82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404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791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764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98742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98" indent="0">
              <a:buNone/>
              <a:defRPr sz="1400"/>
            </a:lvl2pPr>
            <a:lvl3pPr marL="913794" indent="0">
              <a:buNone/>
              <a:defRPr sz="1200"/>
            </a:lvl3pPr>
            <a:lvl4pPr marL="1370693" indent="0">
              <a:buNone/>
              <a:defRPr sz="1000"/>
            </a:lvl4pPr>
            <a:lvl5pPr marL="1827589" indent="0">
              <a:buNone/>
              <a:defRPr sz="1000"/>
            </a:lvl5pPr>
            <a:lvl6pPr marL="2284486" indent="0">
              <a:buNone/>
              <a:defRPr sz="1000"/>
            </a:lvl6pPr>
            <a:lvl7pPr marL="2741384" indent="0">
              <a:buNone/>
              <a:defRPr sz="1000"/>
            </a:lvl7pPr>
            <a:lvl8pPr marL="3198281" indent="0">
              <a:buNone/>
              <a:defRPr sz="1000"/>
            </a:lvl8pPr>
            <a:lvl9pPr marL="365517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37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976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987427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898" indent="0">
              <a:buNone/>
              <a:defRPr sz="2800"/>
            </a:lvl2pPr>
            <a:lvl3pPr marL="913794" indent="0">
              <a:buNone/>
              <a:defRPr sz="2400"/>
            </a:lvl3pPr>
            <a:lvl4pPr marL="1370693" indent="0">
              <a:buNone/>
              <a:defRPr sz="2000"/>
            </a:lvl4pPr>
            <a:lvl5pPr marL="1827589" indent="0">
              <a:buNone/>
              <a:defRPr sz="2000"/>
            </a:lvl5pPr>
            <a:lvl6pPr marL="2284486" indent="0">
              <a:buNone/>
              <a:defRPr sz="2000"/>
            </a:lvl6pPr>
            <a:lvl7pPr marL="2741384" indent="0">
              <a:buNone/>
              <a:defRPr sz="2000"/>
            </a:lvl7pPr>
            <a:lvl8pPr marL="3198281" indent="0">
              <a:buNone/>
              <a:defRPr sz="2000"/>
            </a:lvl8pPr>
            <a:lvl9pPr marL="3655178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98" indent="0">
              <a:buNone/>
              <a:defRPr sz="1400"/>
            </a:lvl2pPr>
            <a:lvl3pPr marL="913794" indent="0">
              <a:buNone/>
              <a:defRPr sz="1200"/>
            </a:lvl3pPr>
            <a:lvl4pPr marL="1370693" indent="0">
              <a:buNone/>
              <a:defRPr sz="1000"/>
            </a:lvl4pPr>
            <a:lvl5pPr marL="1827589" indent="0">
              <a:buNone/>
              <a:defRPr sz="1000"/>
            </a:lvl5pPr>
            <a:lvl6pPr marL="2284486" indent="0">
              <a:buNone/>
              <a:defRPr sz="1000"/>
            </a:lvl6pPr>
            <a:lvl7pPr marL="2741384" indent="0">
              <a:buNone/>
              <a:defRPr sz="1000"/>
            </a:lvl7pPr>
            <a:lvl8pPr marL="3198281" indent="0">
              <a:buNone/>
              <a:defRPr sz="1000"/>
            </a:lvl8pPr>
            <a:lvl9pPr marL="365517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401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215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82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88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6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853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02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069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33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603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871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138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51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8802"/>
            <a:ext cx="3886200" cy="4351337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8802"/>
            <a:ext cx="3886200" cy="4351337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4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936" y="1681851"/>
            <a:ext cx="3867150" cy="731520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342675" indent="0">
              <a:buNone/>
              <a:defRPr sz="1500" b="1"/>
            </a:lvl2pPr>
            <a:lvl3pPr marL="685346" indent="0">
              <a:buNone/>
              <a:defRPr sz="1300" b="1"/>
            </a:lvl3pPr>
            <a:lvl4pPr marL="1028021" indent="0">
              <a:buNone/>
              <a:defRPr sz="1200" b="1"/>
            </a:lvl4pPr>
            <a:lvl5pPr marL="1370693" indent="0">
              <a:buNone/>
              <a:defRPr sz="1200" b="1"/>
            </a:lvl5pPr>
            <a:lvl6pPr marL="1713366" indent="0">
              <a:buNone/>
              <a:defRPr sz="1200" b="1"/>
            </a:lvl6pPr>
            <a:lvl7pPr marL="2056038" indent="0">
              <a:buNone/>
              <a:defRPr sz="1200" b="1"/>
            </a:lvl7pPr>
            <a:lvl8pPr marL="2398711" indent="0">
              <a:buNone/>
              <a:defRPr sz="1200" b="1"/>
            </a:lvl8pPr>
            <a:lvl9pPr marL="2741384" indent="0">
              <a:buNone/>
              <a:defRPr sz="12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936" y="2507550"/>
            <a:ext cx="3867150" cy="372825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61299" y="1681851"/>
            <a:ext cx="3868340" cy="73152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675" indent="0">
              <a:buNone/>
              <a:defRPr sz="1500" b="1"/>
            </a:lvl2pPr>
            <a:lvl3pPr marL="685346" indent="0">
              <a:buNone/>
              <a:defRPr sz="1300" b="1"/>
            </a:lvl3pPr>
            <a:lvl4pPr marL="1028021" indent="0">
              <a:buNone/>
              <a:defRPr sz="1200" b="1"/>
            </a:lvl4pPr>
            <a:lvl5pPr marL="1370693" indent="0">
              <a:buNone/>
              <a:defRPr sz="1200" b="1"/>
            </a:lvl5pPr>
            <a:lvl6pPr marL="1713366" indent="0">
              <a:buNone/>
              <a:defRPr sz="1200" b="1"/>
            </a:lvl6pPr>
            <a:lvl7pPr marL="2056038" indent="0">
              <a:buNone/>
              <a:defRPr sz="1200" b="1"/>
            </a:lvl7pPr>
            <a:lvl8pPr marL="2398711" indent="0">
              <a:buNone/>
              <a:defRPr sz="1200" b="1"/>
            </a:lvl8pPr>
            <a:lvl9pPr marL="2741384" indent="0">
              <a:buNone/>
              <a:defRPr sz="12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1299" y="2507550"/>
            <a:ext cx="3868340" cy="372825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4561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3004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02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457208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6207" y="990600"/>
            <a:ext cx="4529613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/>
            </a:lvl1pPr>
            <a:lvl2pPr marL="342675" indent="0">
              <a:buNone/>
              <a:defRPr sz="900"/>
            </a:lvl2pPr>
            <a:lvl3pPr marL="685346" indent="0">
              <a:buNone/>
              <a:defRPr sz="700"/>
            </a:lvl3pPr>
            <a:lvl4pPr marL="1028021" indent="0">
              <a:buNone/>
              <a:defRPr sz="700"/>
            </a:lvl4pPr>
            <a:lvl5pPr marL="1370693" indent="0">
              <a:buNone/>
              <a:defRPr sz="700"/>
            </a:lvl5pPr>
            <a:lvl6pPr marL="1713366" indent="0">
              <a:buNone/>
              <a:defRPr sz="700"/>
            </a:lvl6pPr>
            <a:lvl7pPr marL="2056038" indent="0">
              <a:buNone/>
              <a:defRPr sz="700"/>
            </a:lvl7pPr>
            <a:lvl8pPr marL="2398711" indent="0">
              <a:buNone/>
              <a:defRPr sz="700"/>
            </a:lvl8pPr>
            <a:lvl9pPr marL="2741384" indent="0">
              <a:buNone/>
              <a:defRPr sz="7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7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6202" y="990600"/>
            <a:ext cx="4530852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675" indent="0">
              <a:buNone/>
              <a:defRPr sz="2100"/>
            </a:lvl2pPr>
            <a:lvl3pPr marL="685346" indent="0">
              <a:buNone/>
              <a:defRPr sz="1800"/>
            </a:lvl3pPr>
            <a:lvl4pPr marL="1028021" indent="0">
              <a:buNone/>
              <a:defRPr sz="1500"/>
            </a:lvl4pPr>
            <a:lvl5pPr marL="1370693" indent="0">
              <a:buNone/>
              <a:defRPr sz="1500"/>
            </a:lvl5pPr>
            <a:lvl6pPr marL="1713366" indent="0">
              <a:buNone/>
              <a:defRPr sz="1500"/>
            </a:lvl6pPr>
            <a:lvl7pPr marL="2056038" indent="0">
              <a:buNone/>
              <a:defRPr sz="1500"/>
            </a:lvl7pPr>
            <a:lvl8pPr marL="2398711" indent="0">
              <a:buNone/>
              <a:defRPr sz="1500"/>
            </a:lvl8pPr>
            <a:lvl9pPr marL="2741384" indent="0">
              <a:buNone/>
              <a:defRPr sz="15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936" y="2057407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/>
            </a:lvl1pPr>
            <a:lvl2pPr marL="342675" indent="0">
              <a:buNone/>
              <a:defRPr sz="900"/>
            </a:lvl2pPr>
            <a:lvl3pPr marL="685346" indent="0">
              <a:buNone/>
              <a:defRPr sz="700"/>
            </a:lvl3pPr>
            <a:lvl4pPr marL="1028021" indent="0">
              <a:buNone/>
              <a:defRPr sz="700"/>
            </a:lvl4pPr>
            <a:lvl5pPr marL="1370693" indent="0">
              <a:buNone/>
              <a:defRPr sz="700"/>
            </a:lvl5pPr>
            <a:lvl6pPr marL="1713366" indent="0">
              <a:buNone/>
              <a:defRPr sz="700"/>
            </a:lvl6pPr>
            <a:lvl7pPr marL="2056038" indent="0">
              <a:buNone/>
              <a:defRPr sz="700"/>
            </a:lvl7pPr>
            <a:lvl8pPr marL="2398711" indent="0">
              <a:buNone/>
              <a:defRPr sz="700"/>
            </a:lvl8pPr>
            <a:lvl9pPr marL="2741384" indent="0">
              <a:buNone/>
              <a:defRPr sz="7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37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73000">
              <a:schemeClr val="accent5">
                <a:lumMod val="60000"/>
                <a:lumOff val="4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380" tIns="45692" rIns="91380" bIns="45692" rtlCol="0" anchor="ctr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3845" y="1828802"/>
            <a:ext cx="7886700" cy="4351337"/>
          </a:xfrm>
          <a:prstGeom prst="rect">
            <a:avLst/>
          </a:prstGeom>
        </p:spPr>
        <p:txBody>
          <a:bodyPr vert="horz" lIns="91380" tIns="45692" rIns="91380" bIns="45692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8"/>
            <a:ext cx="20574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l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8"/>
            <a:ext cx="30861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63145" y="6356358"/>
            <a:ext cx="20574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01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68534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38" indent="-171338" algn="l" defTabSz="685346" rtl="0" eaLnBrk="1" latinLnBrk="0" hangingPunct="1">
        <a:lnSpc>
          <a:spcPct val="90000"/>
        </a:lnSpc>
        <a:spcBef>
          <a:spcPts val="750"/>
        </a:spcBef>
        <a:buSzPct val="80000"/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014" indent="-171338" algn="l" defTabSz="685346" rtl="0" eaLnBrk="1" latinLnBrk="0" hangingPunct="1">
        <a:lnSpc>
          <a:spcPct val="90000"/>
        </a:lnSpc>
        <a:spcBef>
          <a:spcPts val="375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683" indent="-171338" algn="l" defTabSz="685346" rtl="0" eaLnBrk="1" latinLnBrk="0" hangingPunct="1">
        <a:lnSpc>
          <a:spcPct val="90000"/>
        </a:lnSpc>
        <a:spcBef>
          <a:spcPts val="375"/>
        </a:spcBef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356" indent="-171338" algn="l" defTabSz="685346" rtl="0" eaLnBrk="1" latinLnBrk="0" hangingPunct="1">
        <a:lnSpc>
          <a:spcPct val="90000"/>
        </a:lnSpc>
        <a:spcBef>
          <a:spcPts val="375"/>
        </a:spcBef>
        <a:buSzPct val="80000"/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028" indent="-171338" algn="l" defTabSz="685346" rtl="0" eaLnBrk="1" latinLnBrk="0" hangingPunct="1">
        <a:lnSpc>
          <a:spcPct val="90000"/>
        </a:lnSpc>
        <a:spcBef>
          <a:spcPts val="375"/>
        </a:spcBef>
        <a:buSzPct val="80000"/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4702" indent="-171338" algn="l" defTabSz="68534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375" indent="-171338" algn="l" defTabSz="68534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047" indent="-171338" algn="l" defTabSz="68534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720" indent="-171338" algn="l" defTabSz="68534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42675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85346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021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693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366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038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711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384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33"/>
            <a:ext cx="7886700" cy="1325563"/>
          </a:xfrm>
          <a:prstGeom prst="rect">
            <a:avLst/>
          </a:prstGeom>
        </p:spPr>
        <p:txBody>
          <a:bodyPr vert="horz" lIns="91380" tIns="45692" rIns="91380" bIns="45692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380" tIns="45692" rIns="91380" bIns="4569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8"/>
            <a:ext cx="20574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8"/>
            <a:ext cx="30861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8"/>
            <a:ext cx="20574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379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49" indent="-228449" algn="l" defTabSz="91379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346" indent="-228449" algn="l" defTabSz="9137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44" indent="-228449" algn="l" defTabSz="9137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40" indent="-228449" algn="l" defTabSz="9137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38" indent="-228449" algn="l" defTabSz="9137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935" indent="-228449" algn="l" defTabSz="9137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33" indent="-228449" algn="l" defTabSz="9137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730" indent="-228449" algn="l" defTabSz="9137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626" indent="-228449" algn="l" defTabSz="9137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98" algn="l" defTabSz="9137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4" algn="l" defTabSz="9137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93" algn="l" defTabSz="9137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9" algn="l" defTabSz="9137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86" algn="l" defTabSz="9137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84" algn="l" defTabSz="9137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81" algn="l" defTabSz="9137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78" algn="l" defTabSz="9137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2052" y="2132856"/>
            <a:ext cx="9108504" cy="4413860"/>
          </a:xfrm>
          <a:noFill/>
        </p:spPr>
        <p:txBody>
          <a:bodyPr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Общественные обсуждения </a:t>
            </a:r>
            <a:b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</a:b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предварительного распределения </a:t>
            </a:r>
            <a:b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</a:b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бюджетных ассигнований на 202</a:t>
            </a:r>
            <a:r>
              <a:rPr lang="en-US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7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год </a:t>
            </a:r>
            <a:b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</a:b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и на плановый период 202</a:t>
            </a:r>
            <a:r>
              <a:rPr lang="en-US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8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и 202</a:t>
            </a:r>
            <a:r>
              <a:rPr lang="en-US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9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 годов</a:t>
            </a:r>
            <a:r>
              <a:rPr lang="ru-RU" altLang="ru-RU" sz="28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b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Главный распорядитель бюджетных средств – </a:t>
            </a:r>
            <a:b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правление </a:t>
            </a: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туризма</a:t>
            </a:r>
            <a:b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администрации городского округа Тольятти</a:t>
            </a:r>
            <a:r>
              <a:rPr lang="ru-RU" altLang="ru-RU" sz="2800" b="1" u="sng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b="1" u="sng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500" b="1" dirty="0">
              <a:solidFill>
                <a:srgbClr val="FF0000"/>
              </a:solidFill>
              <a:latin typeface="Trebuchet MS" panose="020B060302020202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67544" y="1484784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475656" y="1700808"/>
            <a:ext cx="7668344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627784" y="1916832"/>
            <a:ext cx="651621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691680" y="469093"/>
            <a:ext cx="6117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kern="14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Администрация</a:t>
            </a:r>
            <a:r>
              <a:rPr lang="ru-RU" sz="2000" kern="14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</a:p>
          <a:p>
            <a:pPr algn="r"/>
            <a:r>
              <a:rPr lang="ru-RU" sz="2000" b="1" kern="14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городского округа Тольятти</a:t>
            </a:r>
          </a:p>
        </p:txBody>
      </p:sp>
      <p:pic>
        <p:nvPicPr>
          <p:cNvPr id="35" name="Picture 5" descr="C:\Users\ПЕТРО\Desktop\Герб тольятти мал-0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4552" y="363029"/>
            <a:ext cx="707169" cy="86177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764704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700" rIns="91396" bIns="45700" rtlCol="0" anchor="ctr"/>
          <a:lstStyle/>
          <a:p>
            <a:pPr algn="ctr" defTabSz="913967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59064"/>
            <a:ext cx="9144004" cy="461624"/>
          </a:xfrm>
          <a:prstGeom prst="rect">
            <a:avLst/>
          </a:prstGeom>
          <a:noFill/>
          <a:effectLst/>
        </p:spPr>
        <p:txBody>
          <a:bodyPr wrap="square" lIns="91396" tIns="45700" rIns="91396" bIns="45700" rtlCol="0">
            <a:spAutoFit/>
          </a:bodyPr>
          <a:lstStyle/>
          <a:p>
            <a:pPr algn="ctr" defTabSz="913967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Финансирование на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2027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год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60213" y="1268760"/>
            <a:ext cx="2851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Всего: </a:t>
            </a:r>
            <a:r>
              <a:rPr lang="ru-RU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5 067 тыс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 руб.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536388407"/>
              </p:ext>
            </p:extLst>
          </p:nvPr>
        </p:nvGraphicFramePr>
        <p:xfrm>
          <a:off x="323528" y="1844824"/>
          <a:ext cx="849694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850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 txBox="1">
            <a:spLocks/>
          </p:cNvSpPr>
          <p:nvPr/>
        </p:nvSpPr>
        <p:spPr>
          <a:xfrm>
            <a:off x="8994" y="384361"/>
            <a:ext cx="9144000" cy="889272"/>
          </a:xfrm>
          <a:prstGeom prst="rect">
            <a:avLst/>
          </a:prstGeom>
        </p:spPr>
        <p:txBody>
          <a:bodyPr vert="horz" lIns="86952" tIns="43478" rIns="86952" bIns="43478" rtlCol="0" anchor="ctr">
            <a:noAutofit/>
          </a:bodyPr>
          <a:lstStyle>
            <a:lvl1pPr algn="ctr" defTabSz="685800">
              <a:lnSpc>
                <a:spcPct val="90000"/>
              </a:lnSpc>
              <a:spcBef>
                <a:spcPts val="1"/>
              </a:spcBef>
              <a:buNone/>
              <a:defRPr sz="2700">
                <a:gradFill flip="none" rotWithShape="1">
                  <a:gsLst>
                    <a:gs pos="0">
                      <a:schemeClr val="bg2">
                        <a:lumMod val="60000"/>
                        <a:lumOff val="40000"/>
                      </a:schemeClr>
                    </a:gs>
                    <a:gs pos="72000">
                      <a:schemeClr val="tx2">
                        <a:lumMod val="25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Lucida Sans Unicode"/>
                <a:ea typeface="+mj-ea"/>
                <a:cs typeface="+mj-cs"/>
              </a:defRPr>
            </a:lvl1pPr>
          </a:lstStyle>
          <a:p>
            <a:endParaRPr lang="ru-RU" sz="1524" b="1" dirty="0">
              <a:solidFill>
                <a:srgbClr val="376092"/>
              </a:solidFill>
              <a:latin typeface="Georgia" panose="02040502050405020303" pitchFamily="18" charset="0"/>
            </a:endParaRPr>
          </a:p>
          <a:p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Задачи муниципальной программы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«Создание условий для развития туризма на территории городского округа Тольятти на 2021-2030 годы» 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br>
              <a:rPr lang="ru-RU" sz="1800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273633"/>
            <a:ext cx="8676456" cy="191810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67" tIns="43485" rIns="86967" bIns="43485" rtlCol="0" anchor="ctr"/>
          <a:lstStyle/>
          <a:p>
            <a:pPr algn="ctr"/>
            <a:endParaRPr lang="ru-RU" sz="1524"/>
          </a:p>
        </p:txBody>
      </p:sp>
      <p:grpSp>
        <p:nvGrpSpPr>
          <p:cNvPr id="7" name="Группа 6"/>
          <p:cNvGrpSpPr/>
          <p:nvPr/>
        </p:nvGrpSpPr>
        <p:grpSpPr>
          <a:xfrm>
            <a:off x="836132" y="1586542"/>
            <a:ext cx="7489721" cy="1468244"/>
            <a:chOff x="8994" y="-502864"/>
            <a:chExt cx="7722487" cy="156152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8994" y="-502864"/>
              <a:ext cx="7704856" cy="1561528"/>
            </a:xfrm>
            <a:prstGeom prst="roundRect">
              <a:avLst>
                <a:gd name="adj" fmla="val 10000"/>
              </a:avLst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кругленный прямоугольник 4"/>
            <p:cNvSpPr txBox="1"/>
            <p:nvPr/>
          </p:nvSpPr>
          <p:spPr>
            <a:xfrm>
              <a:off x="1992066" y="-275351"/>
              <a:ext cx="5739415" cy="1027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spcBef>
                  <a:spcPct val="0"/>
                </a:spcBef>
              </a:pPr>
              <a:r>
                <a:rPr lang="ru-RU" sz="1800" b="1" kern="12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Georgia" panose="02040502050405020303" pitchFamily="18" charset="0"/>
                  <a:ea typeface="+mn-ea"/>
                  <a:cs typeface="+mn-cs"/>
                </a:rPr>
                <a:t>Создание </a:t>
              </a:r>
              <a:r>
                <a:rPr lang="ru-RU" sz="1800" b="1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Georgia" panose="02040502050405020303" pitchFamily="18" charset="0"/>
                  <a:ea typeface="+mn-ea"/>
                  <a:cs typeface="+mn-cs"/>
                </a:rPr>
                <a:t>условий          </a:t>
              </a:r>
            </a:p>
            <a:p>
              <a:pPr lvl="0" algn="ctr" defTabSz="800100">
                <a:spcBef>
                  <a:spcPct val="0"/>
                </a:spcBef>
              </a:pPr>
              <a:r>
                <a:rPr lang="ru-RU" sz="1800" b="1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Georgia" panose="02040502050405020303" pitchFamily="18" charset="0"/>
                  <a:ea typeface="+mn-ea"/>
                  <a:cs typeface="+mn-cs"/>
                </a:rPr>
                <a:t> </a:t>
              </a:r>
              <a:r>
                <a:rPr lang="ru-RU" sz="1800" b="1" kern="12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Georgia" panose="02040502050405020303" pitchFamily="18" charset="0"/>
                  <a:ea typeface="+mn-ea"/>
                  <a:cs typeface="+mn-cs"/>
                </a:rPr>
                <a:t>для формирования и продвижения туристического продукта</a:t>
              </a:r>
              <a:endParaRPr lang="ru-RU" sz="1800" b="1" kern="1200" noProof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Georgia" panose="02040502050405020303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836131" y="4954507"/>
            <a:ext cx="7472621" cy="1305418"/>
            <a:chOff x="176" y="-1288906"/>
            <a:chExt cx="7704856" cy="2450656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176" y="-1288906"/>
              <a:ext cx="7704856" cy="2450656"/>
            </a:xfrm>
            <a:prstGeom prst="roundRect">
              <a:avLst>
                <a:gd name="adj" fmla="val 10000"/>
              </a:avLst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 txBox="1"/>
            <p:nvPr/>
          </p:nvSpPr>
          <p:spPr>
            <a:xfrm>
              <a:off x="1848612" y="-1000872"/>
              <a:ext cx="5739415" cy="16561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/>
              <a:r>
                <a:rPr lang="ru-RU" b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Georgia" panose="02040502050405020303" pitchFamily="18" charset="0"/>
                </a:rPr>
                <a:t>Создание условий </a:t>
              </a:r>
              <a:r>
                <a:rPr lang="ru-RU" b="1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Georgia" panose="02040502050405020303" pitchFamily="18" charset="0"/>
                </a:rPr>
                <a:t>для формирования комфортной туристской среды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844683" y="3272341"/>
            <a:ext cx="7489721" cy="1468244"/>
            <a:chOff x="8994" y="-502864"/>
            <a:chExt cx="7722487" cy="1561528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8994" y="-502864"/>
              <a:ext cx="7704856" cy="1561528"/>
            </a:xfrm>
            <a:prstGeom prst="roundRect">
              <a:avLst>
                <a:gd name="adj" fmla="val 10000"/>
              </a:avLst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 txBox="1"/>
            <p:nvPr/>
          </p:nvSpPr>
          <p:spPr>
            <a:xfrm>
              <a:off x="1992066" y="-275351"/>
              <a:ext cx="5739415" cy="1027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spcBef>
                  <a:spcPct val="0"/>
                </a:spcBef>
              </a:pPr>
              <a:r>
                <a:rPr lang="ru-RU" b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Georgia" panose="02040502050405020303" pitchFamily="18" charset="0"/>
                </a:rPr>
                <a:t>Создание условий для повышения качества предоставляемых туристских услуг </a:t>
              </a:r>
              <a:endParaRPr lang="ru-RU" sz="1800" b="1" kern="1200" noProof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Georgia" panose="020405020504050203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50" y="5093679"/>
            <a:ext cx="1847857" cy="1031362"/>
          </a:xfrm>
          <a:prstGeom prst="rect">
            <a:avLst/>
          </a:prstGeom>
        </p:spPr>
      </p:pic>
      <p:pic>
        <p:nvPicPr>
          <p:cNvPr id="1026" name="Picture 2" descr="https://sun9-35.vkuserphoto.ru/s/v1/ig2/h9cclYrFWvXlD_HvYn5mebO6qr4H_1VOGrNVVlhbrHq2DVmXnh7pERUzKkVXOvUDWFiup6Sl6MU2Vu_h-8RcGkjk.jpg?quality=95&amp;crop=0,0,1280,853&amp;as=32x21,48x32,72x48,108x72,160x107,240x160,360x240,480x320,540x360,640x426,720x480,1080x720,1280x853&amp;from=bu&amp;u=wKjCxqwmlL1o3PLNF_qV-7bx_uydXQCeGAl3IQl9nVM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88726"/>
            <a:ext cx="1872206" cy="1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9" y="3400828"/>
            <a:ext cx="1878597" cy="125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48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s://sun9-42.vkuserphoto.ru/s/v1/ig2/BpRR-QqlHqVwbE8FhclBnLWYZ6RmvP52hb_o-O8oBSXBUo9a-alo9Ps0XbCT0alUtzRcjmi1s7yYIMEqv9gvjX1H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03"/>
          <a:stretch/>
        </p:blipFill>
        <p:spPr bwMode="auto">
          <a:xfrm>
            <a:off x="217870" y="1449755"/>
            <a:ext cx="2049886" cy="115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flipV="1">
            <a:off x="280802" y="1074465"/>
            <a:ext cx="8460432" cy="288481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rgbClr val="4E67C8">
                  <a:lumMod val="40000"/>
                  <a:lumOff val="60000"/>
                </a:srgbClr>
              </a:gs>
              <a:gs pos="100000">
                <a:sysClr val="window" lastClr="FFFFFF"/>
              </a:gs>
            </a:gsLst>
            <a:lin ang="0" scaled="1"/>
            <a:tileRect/>
          </a:gradFill>
          <a:ln w="15875" cap="flat" cmpd="sng" algn="ctr">
            <a:noFill/>
            <a:prstDash val="solid"/>
          </a:ln>
          <a:effectLst/>
        </p:spPr>
        <p:txBody>
          <a:bodyPr lIns="87862" tIns="43932" rIns="87862" bIns="43932" rtlCol="0" anchor="ctr"/>
          <a:lstStyle/>
          <a:p>
            <a:pPr algn="ctr" defTabSz="878632">
              <a:defRPr/>
            </a:pPr>
            <a:endParaRPr lang="ru-RU" sz="1700" kern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72007"/>
            <a:ext cx="9144000" cy="1124296"/>
          </a:xfrm>
          <a:prstGeom prst="rect">
            <a:avLst/>
          </a:prstGeom>
        </p:spPr>
        <p:txBody>
          <a:bodyPr vert="horz" lIns="91418" tIns="45708" rIns="91418" bIns="45708" rtlCol="0" anchor="ctr">
            <a:noAutofit/>
          </a:bodyPr>
          <a:lstStyle>
            <a:lvl1pPr algn="ctr" defTabSz="914184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Создание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условий для формирования и продвижения туристического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продукта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rebuchet M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27576" y="1484784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Доведено </a:t>
            </a:r>
            <a:r>
              <a:rPr lang="ru-RU" sz="20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4 277 тыс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 руб.</a:t>
            </a:r>
          </a:p>
          <a:p>
            <a:pPr algn="ctr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2D4C8244-D1F7-4D6B-AB1E-05FDC09DB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198709"/>
              </p:ext>
            </p:extLst>
          </p:nvPr>
        </p:nvGraphicFramePr>
        <p:xfrm>
          <a:off x="2433146" y="1916833"/>
          <a:ext cx="6585094" cy="4602457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5890898">
                  <a:extLst>
                    <a:ext uri="{9D8B030D-6E8A-4147-A177-3AD203B41FA5}">
                      <a16:colId xmlns:a16="http://schemas.microsoft.com/office/drawing/2014/main" val="1672415070"/>
                    </a:ext>
                  </a:extLst>
                </a:gridCol>
                <a:gridCol w="694196">
                  <a:extLst>
                    <a:ext uri="{9D8B030D-6E8A-4147-A177-3AD203B41FA5}">
                      <a16:colId xmlns:a16="http://schemas.microsoft.com/office/drawing/2014/main" val="2874374450"/>
                    </a:ext>
                  </a:extLst>
                </a:gridCol>
              </a:tblGrid>
              <a:tr h="9193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Организация и проведение стратегических сессий, круглых столов, семинаров, конференций, способствующих созданию турпродукта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750027"/>
                  </a:ext>
                </a:extLst>
              </a:tr>
              <a:tr h="949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Изготовление информационных материалов о туристском потенциале городского округа Тольятти и распространение их на территории </a:t>
                      </a:r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г.о.Тольятти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и Самарской области </a:t>
                      </a: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1 743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811540"/>
                  </a:ext>
                </a:extLst>
              </a:tr>
              <a:tr h="10174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Организация, участие в мероприятиях туристской направленности на территории РФ и за рубежом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Организация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мероприятий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для представителей СМИ и туроператоров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064143"/>
                  </a:ext>
                </a:extLst>
              </a:tr>
              <a:tr h="85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Создание цифрового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медиаконтента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о туристском потенциале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г.о.Тольятти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для размещения на электронных ресурсах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522256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299" y="2687564"/>
            <a:ext cx="2053029" cy="1368152"/>
          </a:xfrm>
          <a:prstGeom prst="rect">
            <a:avLst/>
          </a:prstGeom>
        </p:spPr>
      </p:pic>
      <p:pic>
        <p:nvPicPr>
          <p:cNvPr id="4100" name="Picture 4" descr="https://sun9-77.vkuserphoto.ru/s/v1/ig2/yyP4wSbMKayN5i5kdofMzxAm1nmak0MS6vPl09PDZicn-7gC72Ds85BmkRKPbP5-55Y1r2KTtNM5h5ELApKwvUq1.jpg?quality=95&amp;as=32x21,48x32,72x48,108x72,160x106,240x160,360x239,480x319,540x359,640x425,720x479,1080x718,1280x851&amp;from=bu&amp;u=YgEmEkDFU9QBoaBAKLZP5TZWjFFBjdjsPdVKFqtM1zc&amp;cs=1280x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2" b="14923"/>
          <a:stretch/>
        </p:blipFill>
        <p:spPr bwMode="auto">
          <a:xfrm>
            <a:off x="218061" y="4135908"/>
            <a:ext cx="2049505" cy="91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37.vkuserphoto.ru/s/v1/ig2/ptukg1nCt4GXsPekefYC8AMqKSTCRXSkGCJKXoje2xxRZzVh2BU5tfHfHzGg_MmsJjedV0EWUe6Na15Dkk1YdO79.jpg?quality=95&amp;as=32x21,48x32,72x48,108x72,160x107,240x160,360x240,480x320,540x360,640x426,720x480,1080x720,1280x853&amp;from=bu&amp;cs=128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83" y="5135516"/>
            <a:ext cx="2040860" cy="13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86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764703"/>
          </a:xfrm>
        </p:spPr>
        <p:txBody>
          <a:bodyPr>
            <a:noAutofit/>
          </a:bodyPr>
          <a:lstStyle/>
          <a:p>
            <a:pPr lvl="0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Создание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условий для повышения качества предоставления туристских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услуг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1424916"/>
            <a:ext cx="3952528" cy="45462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Доведено </a:t>
            </a:r>
            <a:r>
              <a:rPr lang="ru-RU" sz="2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200</a:t>
            </a:r>
            <a:r>
              <a:rPr lang="ru-RU" sz="2000" b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тыс. руб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55" y="840865"/>
            <a:ext cx="8676456" cy="211872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873" tIns="43937" rIns="87873" bIns="43937" rtlCol="0" anchor="ctr"/>
          <a:lstStyle/>
          <a:p>
            <a:pPr algn="ctr"/>
            <a:endParaRPr lang="ru-RU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EB713413-97B1-4661-B1ED-85DCDDB492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930881"/>
              </p:ext>
            </p:extLst>
          </p:nvPr>
        </p:nvGraphicFramePr>
        <p:xfrm>
          <a:off x="3707904" y="2038649"/>
          <a:ext cx="5306262" cy="11049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735831">
                  <a:extLst>
                    <a:ext uri="{9D8B030D-6E8A-4147-A177-3AD203B41FA5}">
                      <a16:colId xmlns:a16="http://schemas.microsoft.com/office/drawing/2014/main" val="2746924174"/>
                    </a:ext>
                  </a:extLst>
                </a:gridCol>
                <a:gridCol w="570431">
                  <a:extLst>
                    <a:ext uri="{9D8B030D-6E8A-4147-A177-3AD203B41FA5}">
                      <a16:colId xmlns:a16="http://schemas.microsoft.com/office/drawing/2014/main" val="1540233877"/>
                    </a:ext>
                  </a:extLst>
                </a:gridCol>
              </a:tblGrid>
              <a:tr h="562951">
                <a:tc>
                  <a:txBody>
                    <a:bodyPr/>
                    <a:lstStyle/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Организация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 проведение мероприятий в рамках «Дня туризма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»</a:t>
                      </a:r>
                    </a:p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740347"/>
                  </a:ext>
                </a:extLst>
              </a:tr>
            </a:tbl>
          </a:graphicData>
        </a:graphic>
      </p:graphicFrame>
      <p:pic>
        <p:nvPicPr>
          <p:cNvPr id="2050" name="Picture 2" descr="https://sun9-53.vkuserphoto.ru/s/v1/ig2/s0gQ5vcbX7jfU2sy3MT4ZBzcjawgPdqLdfB-oQ-srtvjsQoPcpH36pwMLpd528yKby9z-t8TtBI1E5fGYyVqMx50.jpg?quality=95&amp;as=32x24,48x36,72x54,108x81,160x120,240x180,360x270,480x360,540x405,640x480,720x540,1080x810,1280x960&amp;from=bu&amp;u=piQ-vguxhQFS5jybJPo9QUZOEUJXVXJfl07eQAC3LHk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597" y="3732376"/>
            <a:ext cx="2756442" cy="206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65.vkuserphoto.ru/s/v1/ig2/9mRuQHd523zwbjOVO-johHEkoJdUoLcQD-4Wi9yYSWx-89aanLL1zUcpYOgiv0tYwdYEgiS_Jd6bF7nSUt39JsFI.jpg?quality=95&amp;as=32x24,48x36,72x54,108x81,160x120,240x180,360x270,480x360,540x405,640x480,720x540,1080x810,1280x960&amp;from=bu&amp;u=guSOyS1cdJkuGyiJSvw4z0ZjtBS5sitrdk_80STTm1o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3" y="3717032"/>
            <a:ext cx="2744472" cy="205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73.vkuserphoto.ru/s/v1/ig2/JvwZ-PPiqWOqQHmhE7n15nS3swD1SF-dYelI76U-FAN5HVwRqCWYMUeVY3F8TVKSXAE4zQGoLsIJqCyjo1pY7o6C.jpg?quality=95&amp;as=32x24,48x36,72x54,108x81,160x119,240x179,360x269,480x358,540x403,640x478,720x538,1080x807,1280x956&amp;from=bu&amp;cs=12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106" y="3734046"/>
            <a:ext cx="2765740" cy="206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41.vkuserphoto.ru/s/v1/ig2/YaktolzYREPqGsjGbP1lL1KoGwwFHwAjx_Dqk9iZR5-3nOVl_CUjidRISLAIzIxYJXwWN_eGUmF3WD6ATXU558D-.jpg?quality=95&amp;as=32x18,48x27,72x40,108x60,160x89,240x134,360x200,480x267,540x301,640x356,720x401,1080x601,1280x712,1440x802,2560x1425&amp;from=bu&amp;cs=256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3" y="2045331"/>
            <a:ext cx="2744472" cy="152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6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280802" y="1074465"/>
            <a:ext cx="8460432" cy="288481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rgbClr val="4E67C8">
                  <a:lumMod val="40000"/>
                  <a:lumOff val="60000"/>
                </a:srgbClr>
              </a:gs>
              <a:gs pos="100000">
                <a:sysClr val="window" lastClr="FFFFFF"/>
              </a:gs>
            </a:gsLst>
            <a:lin ang="0" scaled="1"/>
            <a:tileRect/>
          </a:gradFill>
          <a:ln w="15875" cap="flat" cmpd="sng" algn="ctr">
            <a:noFill/>
            <a:prstDash val="solid"/>
          </a:ln>
          <a:effectLst/>
        </p:spPr>
        <p:txBody>
          <a:bodyPr lIns="87862" tIns="43932" rIns="87862" bIns="43932" rtlCol="0" anchor="ctr"/>
          <a:lstStyle/>
          <a:p>
            <a:pPr algn="ctr" defTabSz="878632">
              <a:defRPr/>
            </a:pPr>
            <a:endParaRPr lang="ru-RU" sz="1700" kern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72007"/>
            <a:ext cx="9144000" cy="1124296"/>
          </a:xfrm>
          <a:prstGeom prst="rect">
            <a:avLst/>
          </a:prstGeom>
        </p:spPr>
        <p:txBody>
          <a:bodyPr vert="horz" lIns="91418" tIns="45708" rIns="91418" bIns="45708" rtlCol="0" anchor="ctr">
            <a:noAutofit/>
          </a:bodyPr>
          <a:lstStyle>
            <a:lvl1pPr algn="ctr" defTabSz="914184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Создание условий для формирования комфортной туристской среды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27576" y="1484784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Доведено </a:t>
            </a:r>
            <a:r>
              <a:rPr lang="ru-RU" sz="20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590 тыс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 руб.</a:t>
            </a:r>
          </a:p>
          <a:p>
            <a:pPr algn="ctr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2D4C8244-D1F7-4D6B-AB1E-05FDC09DB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486384"/>
              </p:ext>
            </p:extLst>
          </p:nvPr>
        </p:nvGraphicFramePr>
        <p:xfrm>
          <a:off x="3381210" y="1916832"/>
          <a:ext cx="5637029" cy="1224136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5042777">
                  <a:extLst>
                    <a:ext uri="{9D8B030D-6E8A-4147-A177-3AD203B41FA5}">
                      <a16:colId xmlns:a16="http://schemas.microsoft.com/office/drawing/2014/main" val="1672415070"/>
                    </a:ext>
                  </a:extLst>
                </a:gridCol>
                <a:gridCol w="594252">
                  <a:extLst>
                    <a:ext uri="{9D8B030D-6E8A-4147-A177-3AD203B41FA5}">
                      <a16:colId xmlns:a16="http://schemas.microsoft.com/office/drawing/2014/main" val="2874374450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Координация работ по подготовке концепции территориально-пространственного развития общественной территории районов </a:t>
                      </a:r>
                      <a:r>
                        <a:rPr lang="ru-RU" sz="16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г.о.Тольятти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750027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55" y="3762149"/>
            <a:ext cx="3056006" cy="23001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5" t="25383" r="23448"/>
          <a:stretch/>
        </p:blipFill>
        <p:spPr>
          <a:xfrm>
            <a:off x="1732058" y="1915818"/>
            <a:ext cx="1327774" cy="16500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b="11678"/>
          <a:stretch/>
        </p:blipFill>
        <p:spPr>
          <a:xfrm>
            <a:off x="3381211" y="3790282"/>
            <a:ext cx="3892729" cy="22912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62" y="1904864"/>
            <a:ext cx="1348493" cy="167399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/>
          <a:srcRect l="26381" t="21700" r="50388" b="13201"/>
          <a:stretch/>
        </p:blipFill>
        <p:spPr>
          <a:xfrm>
            <a:off x="7293211" y="3347253"/>
            <a:ext cx="1722441" cy="271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7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4083" y="2337137"/>
            <a:ext cx="7975834" cy="2183727"/>
          </a:xfrm>
          <a:prstGeom prst="rect">
            <a:avLst/>
          </a:prstGeom>
          <a:noFill/>
        </p:spPr>
        <p:txBody>
          <a:bodyPr wrap="square" lIns="102824" tIns="51412" rIns="102824" bIns="51412" rtlCol="0">
            <a:spAutoFit/>
          </a:bodyPr>
          <a:lstStyle/>
          <a:p>
            <a:pPr algn="ctr"/>
            <a:r>
              <a:rPr lang="ru-RU" sz="45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БЛАГОДАРИМ </a:t>
            </a:r>
          </a:p>
          <a:p>
            <a:pPr algn="ctr"/>
            <a:r>
              <a:rPr lang="ru-RU" sz="45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ЗА</a:t>
            </a:r>
          </a:p>
          <a:p>
            <a:pPr algn="ctr"/>
            <a:r>
              <a:rPr lang="ru-RU" sz="45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ВНИМАНИЕ!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589240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373216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5697252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47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цесс 19: 16 x 9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Lucida Sans Unicode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cess19_16x9_TP102888318" id="{50CD94BA-DE4D-4946-BD5A-37D8D127E15F}" vid="{05CF0736-5A83-4F52-8A17-02C64D6F33B3}"/>
    </a:ext>
  </a:extLst>
</a:theme>
</file>

<file path=ppt/theme/theme2.xml><?xml version="1.0" encoding="utf-8"?>
<a:theme xmlns:a="http://schemas.openxmlformats.org/drawingml/2006/main" name="Office Them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18706</TotalTime>
  <Words>195</Words>
  <Application>Microsoft Office PowerPoint</Application>
  <PresentationFormat>Экран (4:3)</PresentationFormat>
  <Paragraphs>41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Calibri</vt:lpstr>
      <vt:lpstr>Calibri Light</vt:lpstr>
      <vt:lpstr>Georgia</vt:lpstr>
      <vt:lpstr>Lucida Sans Unicode</vt:lpstr>
      <vt:lpstr>Segoe UI</vt:lpstr>
      <vt:lpstr>Tahoma</vt:lpstr>
      <vt:lpstr>Times New Roman</vt:lpstr>
      <vt:lpstr>Trebuchet MS</vt:lpstr>
      <vt:lpstr>Процесс 19: 16 x 9</vt:lpstr>
      <vt:lpstr>Office Theme</vt:lpstr>
      <vt:lpstr>Общественные обсуждения  предварительного распределения  бюджетных ассигнований на 2027 год  и на плановый период 2028 и 2029 годов  Главный распорядитель бюджетных средств –   Управление туризма администрации городского округа Тольятти </vt:lpstr>
      <vt:lpstr>Презентация PowerPoint</vt:lpstr>
      <vt:lpstr>Презентация PowerPoint</vt:lpstr>
      <vt:lpstr>Презентация PowerPoint</vt:lpstr>
      <vt:lpstr>Создание условий для повышения качества предоставления туристских услуг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Общественные обсуждения  предварительного распределения бюджетных ассигнований на 2020 год  и на плановый период 2021 и 2022 годов  Главный распорядитель бюджетных средств –   департамент дорожного хозяйства и транспорта администрации городского округа Тольятти</dc:title>
  <dc:creator>Пронин В.В</dc:creator>
  <cp:lastModifiedBy>Поручиков Алексей Андреевич</cp:lastModifiedBy>
  <cp:revision>1079</cp:revision>
  <cp:lastPrinted>2023-09-08T05:11:34Z</cp:lastPrinted>
  <dcterms:created xsi:type="dcterms:W3CDTF">2014-06-05T04:32:32Z</dcterms:created>
  <dcterms:modified xsi:type="dcterms:W3CDTF">2026-09-03T07:32:14Z</dcterms:modified>
</cp:coreProperties>
</file>