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5" r:id="rId4"/>
    <p:sldId id="266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2580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11375-4B57-4A19-8DF8-903DDE75B26A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5AE-73BE-4648-8147-8F12A17C04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736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5AE-73BE-4648-8147-8F12A17C04A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20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5AE-73BE-4648-8147-8F12A17C04A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20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5AE-73BE-4648-8147-8F12A17C04A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20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97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09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95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15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26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535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13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24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15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502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5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1A083-472C-45E2-9547-0ADADEADC9E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DC6F8-EDCB-4482-99A4-CE1AA308D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9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484784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700808"/>
            <a:ext cx="7668344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1916832"/>
            <a:ext cx="651621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05143" y="469093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kern="1400" dirty="0" smtClean="0">
                <a:solidFill>
                  <a:srgbClr val="3062B2"/>
                </a:solidFill>
                <a:latin typeface="Georgia" panose="02040502050405020303" pitchFamily="18" charset="0"/>
              </a:rPr>
              <a:t>Администрация</a:t>
            </a:r>
            <a:r>
              <a:rPr lang="ru-RU" sz="2000" kern="1400" dirty="0" smtClean="0">
                <a:solidFill>
                  <a:srgbClr val="3062B2"/>
                </a:solidFill>
                <a:latin typeface="Georgia" panose="02040502050405020303" pitchFamily="18" charset="0"/>
              </a:rPr>
              <a:t> </a:t>
            </a:r>
          </a:p>
          <a:p>
            <a:pPr algn="r"/>
            <a:r>
              <a:rPr lang="ru-RU" sz="2000" kern="1400" dirty="0" smtClean="0">
                <a:solidFill>
                  <a:srgbClr val="3062B2"/>
                </a:solidFill>
                <a:latin typeface="Georgia" panose="02040502050405020303" pitchFamily="18" charset="0"/>
              </a:rPr>
              <a:t>городского округа Тольятти</a:t>
            </a:r>
            <a:endParaRPr lang="ru-RU" sz="2000" kern="1400" dirty="0">
              <a:solidFill>
                <a:srgbClr val="3062B2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552" y="363029"/>
            <a:ext cx="707169" cy="86177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3528" y="3436551"/>
            <a:ext cx="84702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Рассмотрение </a:t>
            </a:r>
            <a:r>
              <a:rPr lang="ru-RU" alt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предварительного распределения бюджетных ассигнований на </a:t>
            </a:r>
            <a:r>
              <a:rPr lang="ru-RU" alt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2027 </a:t>
            </a:r>
            <a:r>
              <a:rPr lang="ru-RU" alt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год и плановый период </a:t>
            </a:r>
            <a:r>
              <a:rPr lang="ru-RU" alt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2028 и 2029 </a:t>
            </a:r>
            <a:r>
              <a:rPr lang="ru-RU" alt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годов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по главному распорядителю бюджетных средств -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управлению потребительского рынка</a:t>
            </a:r>
            <a:endParaRPr lang="ru-RU" sz="2400" b="1" dirty="0">
              <a:solidFill>
                <a:srgbClr val="376092"/>
              </a:solidFill>
              <a:latin typeface="Georgia" panose="02040502050405020303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администрации городского округа </a:t>
            </a:r>
            <a:r>
              <a:rPr 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Тольятти</a:t>
            </a:r>
            <a:endParaRPr lang="ru-RU" sz="4000" b="1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6093296"/>
            <a:ext cx="651621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420888"/>
            <a:ext cx="84702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Общественные обсуждения по проекту бюджета городского округа Тольятти на </a:t>
            </a:r>
            <a:r>
              <a:rPr lang="ru-RU" alt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2027 </a:t>
            </a:r>
            <a:r>
              <a:rPr lang="ru-RU" alt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год и плановый </a:t>
            </a:r>
            <a:r>
              <a:rPr lang="ru-RU" alt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период</a:t>
            </a: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2028 </a:t>
            </a:r>
            <a:r>
              <a:rPr lang="ru-RU" alt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и </a:t>
            </a:r>
            <a:r>
              <a:rPr lang="ru-RU" alt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2029 </a:t>
            </a:r>
            <a:r>
              <a:rPr lang="ru-RU" alt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годов</a:t>
            </a:r>
          </a:p>
        </p:txBody>
      </p:sp>
    </p:spTree>
    <p:extLst>
      <p:ext uri="{BB962C8B-B14F-4D97-AF65-F5344CB8AC3E}">
        <p14:creationId xmlns:p14="http://schemas.microsoft.com/office/powerpoint/2010/main" val="305231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036" y="897513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6888" y="332656"/>
            <a:ext cx="8467600" cy="46166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Проект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бюджета по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расходам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на 2027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2029 годы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6326415"/>
            <a:ext cx="5364088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1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6229"/>
              </p:ext>
            </p:extLst>
          </p:nvPr>
        </p:nvGraphicFramePr>
        <p:xfrm>
          <a:off x="533376" y="1558142"/>
          <a:ext cx="8395592" cy="4202930"/>
        </p:xfrm>
        <a:graphic>
          <a:graphicData uri="http://schemas.openxmlformats.org/drawingml/2006/table">
            <a:tbl>
              <a:tblPr/>
              <a:tblGrid>
                <a:gridCol w="4830712"/>
                <a:gridCol w="1188616"/>
                <a:gridCol w="1187648"/>
                <a:gridCol w="1188616"/>
              </a:tblGrid>
              <a:tr h="7486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Распределение  предельных  объёмов бюджетных  ассигнований  </a:t>
                      </a:r>
                    </a:p>
                  </a:txBody>
                  <a:tcPr marL="91451" marR="9145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2027 год</a:t>
                      </a: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2028 год</a:t>
                      </a: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2029 год</a:t>
                      </a:r>
                    </a:p>
                  </a:txBody>
                  <a:tcPr marL="91451" marR="9145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56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Проект бюджетных ассигнований, всего,</a:t>
                      </a:r>
                      <a:r>
                        <a:rPr lang="ru-RU" altLang="ru-RU" sz="1600" b="1" kern="1200" baseline="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в том числе: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b="1" kern="1200" dirty="0" smtClean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2 448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830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830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801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Непрограммные расходы 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в рамках 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проекта муниципальной 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программы</a:t>
                      </a:r>
                      <a:r>
                        <a:rPr lang="ru-RU" altLang="ru-RU" sz="1600" b="1" kern="1200" baseline="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«Развитие потребительского рынка в городском округе Тольятти на 2027-2031 годы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600" b="1" kern="1200" dirty="0" smtClean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1 165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830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830</a:t>
                      </a:r>
                      <a:endParaRPr lang="ru-RU" altLang="ru-RU" sz="1800" b="1" kern="1200" dirty="0" smtClean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76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Непрограммные расходы в части ведения судебных дел, в которых  участвует  управление потребительского рынка</a:t>
                      </a:r>
                    </a:p>
                  </a:txBody>
                  <a:tcPr marL="91451" marR="9145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1 283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7591374" y="1168038"/>
            <a:ext cx="1366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тыс</a:t>
            </a:r>
            <a:r>
              <a:rPr lang="ru-RU" altLang="ru-RU" sz="1800" dirty="0"/>
              <a:t>. </a:t>
            </a:r>
            <a:r>
              <a:rPr lang="ru-RU" alt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r>
              <a:rPr lang="ru-RU" alt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12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6888" y="897513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6888" y="332656"/>
            <a:ext cx="8467600" cy="46166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Проект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бюджета по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расходам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на 2027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2029 годы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6326415"/>
            <a:ext cx="5364088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2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538839"/>
              </p:ext>
            </p:extLst>
          </p:nvPr>
        </p:nvGraphicFramePr>
        <p:xfrm>
          <a:off x="470958" y="1528185"/>
          <a:ext cx="8395592" cy="4978867"/>
        </p:xfrm>
        <a:graphic>
          <a:graphicData uri="http://schemas.openxmlformats.org/drawingml/2006/table">
            <a:tbl>
              <a:tblPr/>
              <a:tblGrid>
                <a:gridCol w="4749114"/>
                <a:gridCol w="1296144"/>
                <a:gridCol w="1152128"/>
                <a:gridCol w="1198206"/>
              </a:tblGrid>
              <a:tr h="7486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Направление расходов</a:t>
                      </a:r>
                    </a:p>
                  </a:txBody>
                  <a:tcPr marL="91434" marR="91434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2027 год</a:t>
                      </a: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2028 год</a:t>
                      </a: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2029 год</a:t>
                      </a:r>
                    </a:p>
                  </a:txBody>
                  <a:tcPr marL="91451" marR="9145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5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Непрограммные расходы </a:t>
                      </a:r>
                      <a:r>
                        <a:rPr lang="ru-RU" alt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в рамках </a:t>
                      </a:r>
                      <a:r>
                        <a:rPr lang="ru-RU" alt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проекта муниципальной </a:t>
                      </a:r>
                      <a:r>
                        <a:rPr lang="ru-RU" alt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программы</a:t>
                      </a:r>
                      <a:r>
                        <a:rPr lang="ru-RU" altLang="ru-RU" sz="1400" b="1" kern="1200" baseline="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«Развитие потребительского рынка в городском округе Тольятти на 2027-2031 годы</a:t>
                      </a:r>
                      <a:r>
                        <a:rPr lang="ru-RU" alt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», в том числе: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1 165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830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830</a:t>
                      </a:r>
                    </a:p>
                  </a:txBody>
                  <a:tcPr marL="91451" marR="91451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309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3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Оценка рыночной стоимости платы по договору на размещение нестационарного торгового объекта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186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186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186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34" marR="91434" marT="45714" marB="4571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2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Установление фактической площади места размещения нестационарного торгового объекта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479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479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479</a:t>
                      </a:r>
                    </a:p>
                  </a:txBody>
                  <a:tcPr marL="91434" marR="91434" marT="45714" marB="4571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Проведение технической экспертизы нестационарного торгового объекта на предмет капитальности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292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1451" marR="91451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Изготовление и размещение социальной рекламы на местах, незаполненных коммерческой рекламой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165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165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165</a:t>
                      </a:r>
                    </a:p>
                  </a:txBody>
                  <a:tcPr marL="91451" marR="91451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Оценка рыночной стоимости платы по договорам на установку и эксплуатацию рекламной конструкции 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1451" marR="91451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7454552" y="1158297"/>
            <a:ext cx="1366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тыс</a:t>
            </a:r>
            <a:r>
              <a:rPr lang="ru-RU" altLang="ru-RU" sz="1800" dirty="0"/>
              <a:t>. </a:t>
            </a:r>
            <a:r>
              <a:rPr lang="ru-RU" alt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r>
              <a:rPr lang="ru-RU" alt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255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6888" y="897513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6888" y="332656"/>
            <a:ext cx="8467600" cy="46166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Проект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бюджета по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расходам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на 2027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2029 годы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6326415"/>
            <a:ext cx="5364088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3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316835"/>
              </p:ext>
            </p:extLst>
          </p:nvPr>
        </p:nvGraphicFramePr>
        <p:xfrm>
          <a:off x="568896" y="1473322"/>
          <a:ext cx="8395592" cy="1955678"/>
        </p:xfrm>
        <a:graphic>
          <a:graphicData uri="http://schemas.openxmlformats.org/drawingml/2006/table">
            <a:tbl>
              <a:tblPr/>
              <a:tblGrid>
                <a:gridCol w="4795192"/>
                <a:gridCol w="1224136"/>
                <a:gridCol w="1152128"/>
                <a:gridCol w="1224136"/>
              </a:tblGrid>
              <a:tr h="7486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Направление расходов</a:t>
                      </a:r>
                    </a:p>
                  </a:txBody>
                  <a:tcPr marL="91434" marR="91434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2027 год</a:t>
                      </a: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2028 год</a:t>
                      </a:r>
                    </a:p>
                  </a:txBody>
                  <a:tcPr marL="91451" marR="9145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1" kern="1200" dirty="0" smtClean="0">
                          <a:solidFill>
                            <a:schemeClr val="bg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2029 год</a:t>
                      </a:r>
                    </a:p>
                  </a:txBody>
                  <a:tcPr marL="91451" marR="9145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0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Непрограммные расходы, в том числе: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1 283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51" marR="91451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469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3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Оплата расходов в части ведения судебных дел, в которых  участвует  управление потребительского рынка</a:t>
                      </a:r>
                    </a:p>
                  </a:txBody>
                  <a:tcPr marL="91434" marR="91434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1 283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34" marR="91434" marT="45714" marB="45714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-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marL="91434" marR="91434" marT="45714" marB="4571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7456536" y="1103434"/>
            <a:ext cx="1366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тыс</a:t>
            </a:r>
            <a:r>
              <a:rPr lang="ru-RU" altLang="ru-RU" sz="1800" dirty="0"/>
              <a:t>. </a:t>
            </a:r>
            <a:r>
              <a:rPr lang="ru-RU" altLang="ru-R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руб</a:t>
            </a:r>
            <a:r>
              <a:rPr lang="ru-RU" alt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4317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48680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764704"/>
            <a:ext cx="7668344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980728"/>
            <a:ext cx="651621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3528" y="2642136"/>
            <a:ext cx="8470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БЛАГОДАРИМ </a:t>
            </a:r>
          </a:p>
          <a:p>
            <a:pPr algn="ctr"/>
            <a:r>
              <a:rPr lang="ru-RU" sz="36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ЗА ВНИМАНИЕ!</a:t>
            </a:r>
            <a:endParaRPr lang="ru-RU" sz="3600" b="1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6093296"/>
            <a:ext cx="651621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305</Words>
  <Application>Microsoft Office PowerPoint</Application>
  <PresentationFormat>Экран (4:3)</PresentationFormat>
  <Paragraphs>81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</dc:creator>
  <cp:lastModifiedBy>Евсеева Мария Валериевна</cp:lastModifiedBy>
  <cp:revision>30</cp:revision>
  <dcterms:created xsi:type="dcterms:W3CDTF">2017-06-15T13:15:30Z</dcterms:created>
  <dcterms:modified xsi:type="dcterms:W3CDTF">2026-09-02T06:34:43Z</dcterms:modified>
</cp:coreProperties>
</file>