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278" r:id="rId3"/>
    <p:sldId id="276" r:id="rId4"/>
    <p:sldId id="265" r:id="rId5"/>
    <p:sldId id="264" r:id="rId6"/>
    <p:sldId id="280" r:id="rId7"/>
    <p:sldId id="28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267B4CA-CC39-41CF-866B-1BA4D2954599}">
          <p14:sldIdLst>
            <p14:sldId id="258"/>
            <p14:sldId id="278"/>
            <p14:sldId id="276"/>
            <p14:sldId id="265"/>
            <p14:sldId id="264"/>
            <p14:sldId id="280"/>
          </p14:sldIdLst>
        </p14:section>
        <p14:section name="Раздел без заголовка" id="{2DC5A489-561C-4985-97F7-8C1193B99ED3}">
          <p14:sldIdLst>
            <p14:sldId id="281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растова Светлана Васильевна" initials="ЕСВ" lastIdx="1" clrIdx="0">
    <p:extLst>
      <p:ext uri="{19B8F6BF-5375-455C-9EA6-DF929625EA0E}">
        <p15:presenceInfo xmlns:p15="http://schemas.microsoft.com/office/powerpoint/2012/main" userId="S-1-5-21-4268441398-292543310-1905456359-80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1776" autoAdjust="0"/>
  </p:normalViewPr>
  <p:slideViewPr>
    <p:cSldViewPr>
      <p:cViewPr varScale="1">
        <p:scale>
          <a:sx n="107" d="100"/>
          <a:sy n="107" d="100"/>
        </p:scale>
        <p:origin x="84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ru-RU" sz="2000" b="1" i="0" baseline="0" dirty="0">
                <a:latin typeface="+mj-lt"/>
              </a:rPr>
              <a:t>Расходы организационного управления на 202</a:t>
            </a:r>
            <a:r>
              <a:rPr lang="en-US" sz="2000" b="1" i="0" baseline="0" dirty="0">
                <a:latin typeface="+mj-lt"/>
              </a:rPr>
              <a:t>7</a:t>
            </a:r>
            <a:r>
              <a:rPr lang="ru-RU" sz="2000" b="1" i="0" baseline="0" dirty="0">
                <a:latin typeface="+mj-lt"/>
              </a:rPr>
              <a:t> год </a:t>
            </a:r>
          </a:p>
          <a:p>
            <a:pPr>
              <a:defRPr sz="2000">
                <a:latin typeface="+mj-lt"/>
              </a:defRPr>
            </a:pPr>
            <a:r>
              <a:rPr lang="en-US" sz="2000" b="1" i="0" baseline="0" dirty="0">
                <a:latin typeface="+mj-lt"/>
              </a:rPr>
              <a:t>389 775</a:t>
            </a:r>
            <a:r>
              <a:rPr lang="ru-RU" sz="2000" b="1" i="0" baseline="0" dirty="0">
                <a:latin typeface="+mj-lt"/>
              </a:rPr>
              <a:t> тыс. руб., в </a:t>
            </a:r>
            <a:r>
              <a:rPr lang="ru-RU" sz="2000" b="1" i="0" baseline="0" dirty="0" err="1">
                <a:latin typeface="+mj-lt"/>
              </a:rPr>
              <a:t>т.ч</a:t>
            </a:r>
            <a:r>
              <a:rPr lang="ru-RU" sz="2000" b="1" i="0" baseline="0" dirty="0">
                <a:latin typeface="+mj-lt"/>
              </a:rPr>
              <a:t>.:</a:t>
            </a:r>
            <a:r>
              <a:rPr lang="ru-RU" sz="2000" baseline="0" dirty="0">
                <a:latin typeface="+mj-lt"/>
              </a:rPr>
              <a:t> </a:t>
            </a:r>
          </a:p>
        </c:rich>
      </c:tx>
      <c:layout>
        <c:manualLayout>
          <c:xMode val="edge"/>
          <c:yMode val="edge"/>
          <c:x val="0.13319233208887266"/>
          <c:y val="3.368422027182164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6929781800510446E-2"/>
          <c:y val="8.9444435501118816E-2"/>
          <c:w val="0.95307021819948956"/>
          <c:h val="0.76006440344312931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DCE-4EDE-AF09-5119B9513083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DCE-4EDE-AF09-5119B9513083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DCE-4EDE-AF09-5119B9513083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DCE-4EDE-AF09-5119B9513083}"/>
              </c:ext>
            </c:extLst>
          </c:dPt>
          <c:cat>
            <c:strRef>
              <c:f>презентация!$A$1:$C$1</c:f>
              <c:strCache>
                <c:ptCount val="2"/>
                <c:pt idx="0">
                  <c:v>Муниципальная программа "Развитие органов местного самоуправления городского округа Тольятти на 2023-2028 годы" </c:v>
                </c:pt>
                <c:pt idx="1">
                  <c:v>Муниципальная программа "Защита населения и территорий от чрезвычайных ситуаций в мирное и военное время, обеспечение первичных мер пожарной безопасности и безопасности людей на водных объектах в городском округе Тольятти на 2026-2036 годы"               </c:v>
                </c:pt>
              </c:strCache>
            </c:strRef>
          </c:cat>
          <c:val>
            <c:numRef>
              <c:f>презентация!$A$2:$C$2</c:f>
              <c:numCache>
                <c:formatCode>General</c:formatCode>
                <c:ptCount val="3"/>
                <c:pt idx="0">
                  <c:v>388981</c:v>
                </c:pt>
                <c:pt idx="1">
                  <c:v>794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5DCE-4EDE-AF09-5119B95130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5442024"/>
        <c:axId val="95438496"/>
        <c:axId val="0"/>
      </c:bar3DChart>
      <c:catAx>
        <c:axId val="954420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5438496"/>
        <c:crosses val="autoZero"/>
        <c:auto val="1"/>
        <c:lblAlgn val="ctr"/>
        <c:lblOffset val="100"/>
        <c:noMultiLvlLbl val="0"/>
      </c:catAx>
      <c:valAx>
        <c:axId val="9543849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95442024"/>
        <c:crosses val="autoZero"/>
        <c:crossBetween val="between"/>
      </c:valAx>
      <c:dTable>
        <c:showHorzBorder val="0"/>
        <c:showVertBorder val="0"/>
        <c:showOutline val="0"/>
        <c:showKeys val="0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6ECDAE-0888-4D47-867A-607B22DE962F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A84B3-B8D6-4717-80AE-B232CAF6F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078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84B3-B8D6-4717-80AE-B232CAF6F85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991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5A84B3-B8D6-4717-80AE-B232CAF6F85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633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E69B229-40C2-65EA-C664-4414AA3FB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E079EAB1-4E6C-4440-4A3C-83E3C8E6E3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5AF48943-57BB-56E7-B838-404468E2EB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D288237-5088-90E1-0761-C92B456E63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5A84B3-B8D6-4717-80AE-B232CAF6F85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856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F4EC-C705-4C70-A647-45B5ED1D9A26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FCCF-DDAA-4217-A10A-79E854B8D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549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F4EC-C705-4C70-A647-45B5ED1D9A26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FCCF-DDAA-4217-A10A-79E854B8D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649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F4EC-C705-4C70-A647-45B5ED1D9A26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FCCF-DDAA-4217-A10A-79E854B8D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84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F4EC-C705-4C70-A647-45B5ED1D9A26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FCCF-DDAA-4217-A10A-79E854B8D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01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F4EC-C705-4C70-A647-45B5ED1D9A26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FCCF-DDAA-4217-A10A-79E854B8D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988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F4EC-C705-4C70-A647-45B5ED1D9A26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FCCF-DDAA-4217-A10A-79E854B8D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677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F4EC-C705-4C70-A647-45B5ED1D9A26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FCCF-DDAA-4217-A10A-79E854B8D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094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F4EC-C705-4C70-A647-45B5ED1D9A26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FCCF-DDAA-4217-A10A-79E854B8D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209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F4EC-C705-4C70-A647-45B5ED1D9A26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FCCF-DDAA-4217-A10A-79E854B8D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924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F4EC-C705-4C70-A647-45B5ED1D9A26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FCCF-DDAA-4217-A10A-79E854B8D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28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F4EC-C705-4C70-A647-45B5ED1D9A26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FCCF-DDAA-4217-A10A-79E854B8D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94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FF4EC-C705-4C70-A647-45B5ED1D9A26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6FCCF-DDAA-4217-A10A-79E854B8D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153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085184"/>
            <a:ext cx="9143999" cy="1772816"/>
          </a:xfrm>
          <a:prstGeom prst="rect">
            <a:avLst/>
          </a:prstGeom>
          <a:gradFill flip="none" rotWithShape="1">
            <a:gsLst>
              <a:gs pos="15000">
                <a:schemeClr val="bg1"/>
              </a:gs>
              <a:gs pos="98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Picture 2" descr="C:\Users\ПЕТРО\Desktop\0_119219_f7bd7e43_orig.png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727" t="34764" b="6632"/>
          <a:stretch/>
        </p:blipFill>
        <p:spPr bwMode="auto">
          <a:xfrm rot="16200000">
            <a:off x="5911630" y="3629834"/>
            <a:ext cx="2780928" cy="373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" y="633462"/>
            <a:ext cx="9143999" cy="1191304"/>
          </a:xfrm>
          <a:prstGeom prst="rect">
            <a:avLst/>
          </a:prstGeom>
          <a:gradFill flip="none" rotWithShape="1">
            <a:gsLst>
              <a:gs pos="15000">
                <a:schemeClr val="bg1"/>
              </a:gs>
              <a:gs pos="98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0643" y="633462"/>
            <a:ext cx="1479069" cy="16434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19872" y="5085184"/>
            <a:ext cx="5724128" cy="1512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267744" y="777478"/>
            <a:ext cx="4392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700" b="1" dirty="0">
                <a:solidFill>
                  <a:srgbClr val="376092"/>
                </a:solidFill>
                <a:latin typeface="Georgia" panose="02040502050405020303" pitchFamily="18" charset="0"/>
              </a:rPr>
              <a:t>Администрация</a:t>
            </a:r>
            <a:r>
              <a:rPr lang="ru-RU" sz="2700" dirty="0">
                <a:solidFill>
                  <a:srgbClr val="376092"/>
                </a:solidFill>
                <a:latin typeface="Georgia" panose="02040502050405020303" pitchFamily="18" charset="0"/>
              </a:rPr>
              <a:t> </a:t>
            </a:r>
          </a:p>
          <a:p>
            <a:r>
              <a:rPr lang="ru-RU" sz="2500" dirty="0">
                <a:solidFill>
                  <a:srgbClr val="376092"/>
                </a:solidFill>
                <a:latin typeface="Georgia" panose="02040502050405020303" pitchFamily="18" charset="0"/>
              </a:rPr>
              <a:t>городского округа Тольятти</a:t>
            </a:r>
          </a:p>
        </p:txBody>
      </p:sp>
      <p:pic>
        <p:nvPicPr>
          <p:cNvPr id="12" name="Picture 5" descr="C:\Users\ПЕТРО\Desktop\Герб тольятти мал-0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27" y="883039"/>
            <a:ext cx="1037699" cy="1264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43608" y="2276872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127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0000"/>
                </a:solidFill>
                <a:ea typeface="Batang" pitchFamily="18" charset="-127"/>
                <a:cs typeface="Times New Roman" panose="02020603050405020304" pitchFamily="18" charset="0"/>
              </a:rPr>
              <a:t>Общественные обсуждения по проекту бюджета </a:t>
            </a:r>
            <a:r>
              <a:rPr lang="ru-RU" sz="2400" b="1" dirty="0">
                <a:ea typeface="Batang" pitchFamily="18" charset="-127"/>
                <a:cs typeface="Times New Roman" panose="02020603050405020304" pitchFamily="18" charset="0"/>
              </a:rPr>
              <a:t>городского округа Тольятти на 202</a:t>
            </a:r>
            <a:r>
              <a:rPr lang="en-US" sz="2400" b="1" dirty="0">
                <a:ea typeface="Batang" pitchFamily="18" charset="-127"/>
                <a:cs typeface="Times New Roman" panose="02020603050405020304" pitchFamily="18" charset="0"/>
              </a:rPr>
              <a:t>7</a:t>
            </a:r>
            <a:r>
              <a:rPr lang="ru-RU" sz="2400" b="1" dirty="0">
                <a:ea typeface="Batang" pitchFamily="18" charset="-127"/>
                <a:cs typeface="Times New Roman" panose="02020603050405020304" pitchFamily="18" charset="0"/>
              </a:rPr>
              <a:t> год и </a:t>
            </a:r>
            <a:r>
              <a:rPr lang="ru-RU" sz="2400" b="1" dirty="0" smtClean="0">
                <a:ea typeface="Batang" pitchFamily="18" charset="-127"/>
                <a:cs typeface="Times New Roman" panose="02020603050405020304" pitchFamily="18" charset="0"/>
              </a:rPr>
              <a:t>плановый </a:t>
            </a:r>
            <a:r>
              <a:rPr lang="ru-RU" sz="2400" b="1" dirty="0">
                <a:ea typeface="Batang" pitchFamily="18" charset="-127"/>
                <a:cs typeface="Times New Roman" panose="02020603050405020304" pitchFamily="18" charset="0"/>
              </a:rPr>
              <a:t>период 202</a:t>
            </a:r>
            <a:r>
              <a:rPr lang="en-US" sz="2400" b="1" dirty="0">
                <a:ea typeface="Batang" pitchFamily="18" charset="-127"/>
                <a:cs typeface="Times New Roman" panose="02020603050405020304" pitchFamily="18" charset="0"/>
              </a:rPr>
              <a:t>8</a:t>
            </a:r>
            <a:r>
              <a:rPr lang="ru-RU" sz="2400" b="1" dirty="0">
                <a:ea typeface="Batang" pitchFamily="18" charset="-127"/>
                <a:cs typeface="Times New Roman" panose="02020603050405020304" pitchFamily="18" charset="0"/>
              </a:rPr>
              <a:t> и 202</a:t>
            </a:r>
            <a:r>
              <a:rPr lang="en-US" sz="2400" b="1" dirty="0">
                <a:ea typeface="Batang" pitchFamily="18" charset="-127"/>
                <a:cs typeface="Times New Roman" panose="02020603050405020304" pitchFamily="18" charset="0"/>
              </a:rPr>
              <a:t>9</a:t>
            </a:r>
            <a:r>
              <a:rPr lang="ru-RU" sz="2400" b="1" dirty="0">
                <a:ea typeface="Batang" pitchFamily="18" charset="-127"/>
                <a:cs typeface="Times New Roman" panose="02020603050405020304" pitchFamily="18" charset="0"/>
              </a:rPr>
              <a:t> годов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4087132"/>
            <a:ext cx="6912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ea typeface="Batang" pitchFamily="18" charset="-127"/>
                <a:cs typeface="Times New Roman" panose="02020603050405020304" pitchFamily="18" charset="0"/>
              </a:rPr>
              <a:t>Главный распорядитель бюджетных средств - Организационное управление администрации городского округа Тольятти</a:t>
            </a:r>
          </a:p>
        </p:txBody>
      </p:sp>
    </p:spTree>
    <p:extLst>
      <p:ext uri="{BB962C8B-B14F-4D97-AF65-F5344CB8AC3E}">
        <p14:creationId xmlns:p14="http://schemas.microsoft.com/office/powerpoint/2010/main" val="2486941825"/>
      </p:ext>
    </p:extLst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>
            <a:extLst>
              <a:ext uri="{FF2B5EF4-FFF2-40B4-BE49-F238E27FC236}">
                <a16:creationId xmlns="" xmlns:a16="http://schemas.microsoft.com/office/drawing/2014/main" id="{1B3D4694-18A5-5129-FBB9-B90DE416AE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5231253"/>
              </p:ext>
            </p:extLst>
          </p:nvPr>
        </p:nvGraphicFramePr>
        <p:xfrm>
          <a:off x="-252536" y="0"/>
          <a:ext cx="10873208" cy="702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53890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085184"/>
            <a:ext cx="9143999" cy="1772816"/>
          </a:xfrm>
          <a:prstGeom prst="rect">
            <a:avLst/>
          </a:prstGeom>
          <a:gradFill flip="none" rotWithShape="1">
            <a:gsLst>
              <a:gs pos="15000">
                <a:schemeClr val="bg1"/>
              </a:gs>
              <a:gs pos="98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C:\Users\ПЕТРО\Desktop\0_119219_f7bd7e43_orig.png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727" t="34764" b="6632"/>
          <a:stretch/>
        </p:blipFill>
        <p:spPr bwMode="auto">
          <a:xfrm rot="16200000">
            <a:off x="5888451" y="3602450"/>
            <a:ext cx="2780928" cy="373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" y="609867"/>
            <a:ext cx="9143999" cy="517748"/>
          </a:xfrm>
          <a:prstGeom prst="rect">
            <a:avLst/>
          </a:prstGeom>
          <a:gradFill flip="none" rotWithShape="1">
            <a:gsLst>
              <a:gs pos="15000">
                <a:schemeClr val="bg1"/>
              </a:gs>
              <a:gs pos="98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409461"/>
            <a:ext cx="826704" cy="9185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28868" y="476672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00335" y="541180"/>
            <a:ext cx="7056784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5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Программные расходы </a:t>
            </a:r>
          </a:p>
          <a:p>
            <a:pPr algn="ctr"/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4308863"/>
              </p:ext>
            </p:extLst>
          </p:nvPr>
        </p:nvGraphicFramePr>
        <p:xfrm>
          <a:off x="467544" y="1271528"/>
          <a:ext cx="8208915" cy="50232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353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851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851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851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7790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Направление расходов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 2027 год, тыс.руб.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2028 год, тыс. руб.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2029</a:t>
                      </a:r>
                      <a:r>
                        <a:rPr lang="ru-RU" sz="1800" baseline="0" dirty="0"/>
                        <a:t> </a:t>
                      </a:r>
                      <a:r>
                        <a:rPr lang="ru-RU" sz="1800" dirty="0"/>
                        <a:t>год, тыс. руб.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73242"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"Развитие органов местного самоуправления городского округа Тольятти на 2023-2028 годы"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388 981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389 154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43014">
                <a:tc>
                  <a:txBody>
                    <a:bodyPr/>
                    <a:lstStyle/>
                    <a:p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закупка товаров, работ и услуг для обеспечения государственных (муниципальных) нужд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6 140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22862"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расходы на обслуживание иностранных делегаций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5560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проведение общегородских мероприятий (День</a:t>
                      </a:r>
                      <a:r>
                        <a:rPr lang="ru-RU" sz="1600" b="0" baseline="0" dirty="0">
                          <a:latin typeface="Times New Roman" pitchFamily="18" charset="0"/>
                          <a:cs typeface="Times New Roman" pitchFamily="18" charset="0"/>
                        </a:rPr>
                        <a:t> города, День Победы) 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63166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b="0" baseline="0" dirty="0">
                          <a:latin typeface="Times New Roman" pitchFamily="18" charset="0"/>
                          <a:cs typeface="Times New Roman" pitchFamily="18" charset="0"/>
                        </a:rPr>
                        <a:t>оплата членских взносов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1 789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1 789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3480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085184"/>
            <a:ext cx="9143999" cy="1772816"/>
          </a:xfrm>
          <a:prstGeom prst="rect">
            <a:avLst/>
          </a:prstGeom>
          <a:gradFill flip="none" rotWithShape="1">
            <a:gsLst>
              <a:gs pos="15000">
                <a:schemeClr val="bg1"/>
              </a:gs>
              <a:gs pos="98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C:\Users\ПЕТРО\Desktop\0_119219_f7bd7e43_orig.png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727" t="34764" b="6632"/>
          <a:stretch/>
        </p:blipFill>
        <p:spPr bwMode="auto">
          <a:xfrm rot="16200000">
            <a:off x="5888451" y="3602450"/>
            <a:ext cx="2780928" cy="373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" y="609867"/>
            <a:ext cx="9143999" cy="517748"/>
          </a:xfrm>
          <a:prstGeom prst="rect">
            <a:avLst/>
          </a:prstGeom>
          <a:gradFill flip="none" rotWithShape="1">
            <a:gsLst>
              <a:gs pos="15000">
                <a:schemeClr val="bg1"/>
              </a:gs>
              <a:gs pos="98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409461"/>
            <a:ext cx="826704" cy="71528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28868" y="260648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</a:rPr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47664" y="548680"/>
            <a:ext cx="7056784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5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Программные расходы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7271423"/>
              </p:ext>
            </p:extLst>
          </p:nvPr>
        </p:nvGraphicFramePr>
        <p:xfrm>
          <a:off x="539552" y="1196753"/>
          <a:ext cx="8136904" cy="484837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6085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1048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Направление расходов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 2027 год, тыс.руб.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2028</a:t>
                      </a:r>
                      <a:r>
                        <a:rPr lang="ru-RU" sz="1800" baseline="0" dirty="0"/>
                        <a:t> </a:t>
                      </a:r>
                      <a:r>
                        <a:rPr lang="ru-RU" sz="1800" dirty="0"/>
                        <a:t>год, тыс. руб.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2029 год, тыс. руб.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8846"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263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- расходы в рамках подпрограммы «Развитие муниципальной службы в городском округе Тольятти» (обучение муниципальных</a:t>
                      </a:r>
                      <a:r>
                        <a:rPr lang="ru-RU" sz="1600" b="0" baseline="0" dirty="0">
                          <a:latin typeface="Times New Roman" pitchFamily="18" charset="0"/>
                          <a:cs typeface="Times New Roman" pitchFamily="18" charset="0"/>
                        </a:rPr>
                        <a:t> служащих)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17467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субсидия на выполнение муниципального задания МБУ «Новости Тольятти» </a:t>
                      </a: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11 906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11 906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49432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финансовое обеспечение деятельности </a:t>
                      </a: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учреждений, находящихся</a:t>
                      </a:r>
                      <a:r>
                        <a:rPr lang="ru-RU" sz="16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 ведении организационного </a:t>
                      </a: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управления, в том числе:</a:t>
                      </a:r>
                    </a:p>
                    <a:p>
                      <a:endParaRPr lang="ru-RU" sz="16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МКУ г.о. Тольятти «Тольяттинский архив»</a:t>
                      </a:r>
                    </a:p>
                    <a:p>
                      <a:endParaRPr lang="ru-RU" sz="16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МКУ г.о. Тольятти «ЦХТО»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366 697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43 870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322 827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367 388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44 461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322 927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0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085184"/>
            <a:ext cx="9143999" cy="1772816"/>
          </a:xfrm>
          <a:prstGeom prst="rect">
            <a:avLst/>
          </a:prstGeom>
          <a:gradFill flip="none" rotWithShape="1">
            <a:gsLst>
              <a:gs pos="15000">
                <a:schemeClr val="bg1"/>
              </a:gs>
              <a:gs pos="98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C:\Users\ПЕТРО\Desktop\0_119219_f7bd7e43_orig.png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727" t="34764" b="6632"/>
          <a:stretch/>
        </p:blipFill>
        <p:spPr bwMode="auto">
          <a:xfrm rot="16200000">
            <a:off x="5888451" y="3602450"/>
            <a:ext cx="2780928" cy="373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" y="609867"/>
            <a:ext cx="9143999" cy="517748"/>
          </a:xfrm>
          <a:prstGeom prst="rect">
            <a:avLst/>
          </a:prstGeom>
          <a:gradFill flip="none" rotWithShape="1">
            <a:gsLst>
              <a:gs pos="15000">
                <a:schemeClr val="bg1"/>
              </a:gs>
              <a:gs pos="98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409461"/>
            <a:ext cx="826704" cy="9185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28868" y="476672"/>
            <a:ext cx="5040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</a:rPr>
              <a:t>5</a:t>
            </a:r>
          </a:p>
          <a:p>
            <a:endParaRPr lang="ru-RU" sz="4000" b="1" dirty="0">
              <a:solidFill>
                <a:schemeClr val="bg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endParaRPr lang="ru-RU" sz="4000" b="1" dirty="0">
              <a:solidFill>
                <a:schemeClr val="bg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47664" y="548680"/>
            <a:ext cx="7056784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5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Программные расходы </a:t>
            </a:r>
          </a:p>
          <a:p>
            <a:pPr algn="ctr"/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6869783"/>
              </p:ext>
            </p:extLst>
          </p:nvPr>
        </p:nvGraphicFramePr>
        <p:xfrm>
          <a:off x="323529" y="1192017"/>
          <a:ext cx="8496943" cy="510360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55327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3936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8591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1839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997771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Направление расходов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 2027 год, тыс.руб.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2028 год, тыс. руб.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2029</a:t>
                      </a:r>
                      <a:r>
                        <a:rPr lang="ru-RU" sz="1800" baseline="0" dirty="0"/>
                        <a:t> </a:t>
                      </a:r>
                      <a:r>
                        <a:rPr lang="ru-RU" sz="1800" dirty="0"/>
                        <a:t>год, тыс. руб.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17329"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</a:t>
                      </a:r>
                      <a:r>
                        <a:rPr lang="ru-RU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600" b="1" baseline="0" dirty="0">
                          <a:latin typeface="Times New Roman" pitchFamily="18" charset="0"/>
                          <a:cs typeface="Times New Roman" pitchFamily="18" charset="0"/>
                        </a:rPr>
                        <a:t>«Защита населения и территорий от чрезвычайных ситуаций в мирное и военное время, обеспечение первичных мер пожарной безопасности и безопасности людей на водных объектах в городском округе Тольятти на 2026-2036 годы», в том числе: 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600" b="0" baseline="0" dirty="0">
                          <a:latin typeface="Times New Roman" pitchFamily="18" charset="0"/>
                          <a:cs typeface="Times New Roman" pitchFamily="18" charset="0"/>
                        </a:rPr>
                        <a:t> - техническое обслуживание и ремонт автоматической пожарной сигнализации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 -  поверка пожарных кранов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 -  поставка огнетушителей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 -  разработка ПСД на выполнение работ по монтажу системы пожарной сигнализации и СОУЭ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794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4 102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3 349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5 350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4 597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01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0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8AC6727-7EE7-9964-C2D6-AF0D4AAED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56A282E8-AF19-5E5C-A933-5A31C30D8FCA}"/>
              </a:ext>
            </a:extLst>
          </p:cNvPr>
          <p:cNvSpPr/>
          <p:nvPr/>
        </p:nvSpPr>
        <p:spPr>
          <a:xfrm>
            <a:off x="0" y="5085184"/>
            <a:ext cx="9143999" cy="1772816"/>
          </a:xfrm>
          <a:prstGeom prst="rect">
            <a:avLst/>
          </a:prstGeom>
          <a:gradFill flip="none" rotWithShape="1">
            <a:gsLst>
              <a:gs pos="15000">
                <a:schemeClr val="bg1"/>
              </a:gs>
              <a:gs pos="98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C:\Users\ПЕТРО\Desktop\0_119219_f7bd7e43_orig.png">
            <a:extLst>
              <a:ext uri="{FF2B5EF4-FFF2-40B4-BE49-F238E27FC236}">
                <a16:creationId xmlns="" xmlns:a16="http://schemas.microsoft.com/office/drawing/2014/main" id="{EE4705BD-B268-83C5-783D-01517EE4E6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727" t="34764" b="6632"/>
          <a:stretch/>
        </p:blipFill>
        <p:spPr bwMode="auto">
          <a:xfrm rot="16200000">
            <a:off x="5888451" y="3602450"/>
            <a:ext cx="2780928" cy="373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C0485A63-59FC-98BB-34DF-AF1A844C733F}"/>
              </a:ext>
            </a:extLst>
          </p:cNvPr>
          <p:cNvSpPr/>
          <p:nvPr/>
        </p:nvSpPr>
        <p:spPr>
          <a:xfrm>
            <a:off x="1" y="609867"/>
            <a:ext cx="9143999" cy="517748"/>
          </a:xfrm>
          <a:prstGeom prst="rect">
            <a:avLst/>
          </a:prstGeom>
          <a:gradFill flip="none" rotWithShape="1">
            <a:gsLst>
              <a:gs pos="15000">
                <a:schemeClr val="bg1"/>
              </a:gs>
              <a:gs pos="98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75C87DB-7792-CB54-F5A0-F5DBAC1A0EEC}"/>
              </a:ext>
            </a:extLst>
          </p:cNvPr>
          <p:cNvSpPr/>
          <p:nvPr/>
        </p:nvSpPr>
        <p:spPr>
          <a:xfrm>
            <a:off x="467544" y="409461"/>
            <a:ext cx="826704" cy="9185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1268424-05A4-AFB5-624F-4C3B9C064C7F}"/>
              </a:ext>
            </a:extLst>
          </p:cNvPr>
          <p:cNvSpPr txBox="1"/>
          <p:nvPr/>
        </p:nvSpPr>
        <p:spPr>
          <a:xfrm>
            <a:off x="628868" y="476672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</a:rPr>
              <a:t>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79C3E6F-BB8E-ACFE-8194-3D128AF62A57}"/>
              </a:ext>
            </a:extLst>
          </p:cNvPr>
          <p:cNvSpPr txBox="1"/>
          <p:nvPr/>
        </p:nvSpPr>
        <p:spPr>
          <a:xfrm>
            <a:off x="1700335" y="541180"/>
            <a:ext cx="7056784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5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Непрограммные расходы </a:t>
            </a:r>
          </a:p>
          <a:p>
            <a:pPr algn="ctr"/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Таблица 13">
            <a:extLst>
              <a:ext uri="{FF2B5EF4-FFF2-40B4-BE49-F238E27FC236}">
                <a16:creationId xmlns="" xmlns:a16="http://schemas.microsoft.com/office/drawing/2014/main" id="{7B640999-9576-1EC9-446B-B552C70A35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683992"/>
              </p:ext>
            </p:extLst>
          </p:nvPr>
        </p:nvGraphicFramePr>
        <p:xfrm>
          <a:off x="467544" y="1271528"/>
          <a:ext cx="8208912" cy="529756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353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8517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8517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8517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7790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Направление расходов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 2027 год, тыс.руб.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2028 год, тыс. руб.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2029</a:t>
                      </a:r>
                      <a:r>
                        <a:rPr lang="ru-RU" sz="1800" baseline="0" dirty="0"/>
                        <a:t> </a:t>
                      </a:r>
                      <a:r>
                        <a:rPr lang="ru-RU" sz="1800" dirty="0"/>
                        <a:t>год, тыс. руб.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73242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Непрограммные расходы в рамках проекта муниципальной программы </a:t>
                      </a: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"Развитие органов местного самоуправления городского округа Тольятти на 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2029-2034 </a:t>
                      </a: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годы"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424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43014">
                <a:tc>
                  <a:txBody>
                    <a:bodyPr/>
                    <a:lstStyle/>
                    <a:p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закупка товаров, работ и услуг для обеспечения государственных (муниципальных) нужд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22862"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расходы на обслуживание иностранных делегаций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5560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проведение общегородских мероприятий (День</a:t>
                      </a:r>
                      <a:r>
                        <a:rPr lang="ru-RU" sz="1600" b="0" baseline="0" dirty="0">
                          <a:latin typeface="Times New Roman" pitchFamily="18" charset="0"/>
                          <a:cs typeface="Times New Roman" pitchFamily="18" charset="0"/>
                        </a:rPr>
                        <a:t> города, День Победы) 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63166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b="0" baseline="0" dirty="0">
                          <a:latin typeface="Times New Roman" pitchFamily="18" charset="0"/>
                          <a:cs typeface="Times New Roman" pitchFamily="18" charset="0"/>
                        </a:rPr>
                        <a:t>оплата членских взносов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2836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C502AA5-6F51-040C-9BB4-7F4E154FF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4F8BC389-36ED-0FA8-DF57-19E6AC8808AD}"/>
              </a:ext>
            </a:extLst>
          </p:cNvPr>
          <p:cNvSpPr/>
          <p:nvPr/>
        </p:nvSpPr>
        <p:spPr>
          <a:xfrm>
            <a:off x="0" y="5085184"/>
            <a:ext cx="9143999" cy="1772816"/>
          </a:xfrm>
          <a:prstGeom prst="rect">
            <a:avLst/>
          </a:prstGeom>
          <a:gradFill flip="none" rotWithShape="1">
            <a:gsLst>
              <a:gs pos="15000">
                <a:schemeClr val="bg1"/>
              </a:gs>
              <a:gs pos="98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C:\Users\ПЕТРО\Desktop\0_119219_f7bd7e43_orig.png">
            <a:extLst>
              <a:ext uri="{FF2B5EF4-FFF2-40B4-BE49-F238E27FC236}">
                <a16:creationId xmlns="" xmlns:a16="http://schemas.microsoft.com/office/drawing/2014/main" id="{6905408F-B1AA-3A87-CB26-D345D9896A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727" t="34764" b="6632"/>
          <a:stretch/>
        </p:blipFill>
        <p:spPr bwMode="auto">
          <a:xfrm rot="16200000">
            <a:off x="5888451" y="3602450"/>
            <a:ext cx="2780928" cy="373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C9262AD6-DF6A-002C-96F1-D2406B7964F8}"/>
              </a:ext>
            </a:extLst>
          </p:cNvPr>
          <p:cNvSpPr/>
          <p:nvPr/>
        </p:nvSpPr>
        <p:spPr>
          <a:xfrm>
            <a:off x="1" y="609867"/>
            <a:ext cx="9143999" cy="517748"/>
          </a:xfrm>
          <a:prstGeom prst="rect">
            <a:avLst/>
          </a:prstGeom>
          <a:gradFill flip="none" rotWithShape="1">
            <a:gsLst>
              <a:gs pos="15000">
                <a:schemeClr val="bg1"/>
              </a:gs>
              <a:gs pos="98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F24E39C8-A954-3EBA-E307-5B675F7DF696}"/>
              </a:ext>
            </a:extLst>
          </p:cNvPr>
          <p:cNvSpPr/>
          <p:nvPr/>
        </p:nvSpPr>
        <p:spPr>
          <a:xfrm>
            <a:off x="467544" y="409461"/>
            <a:ext cx="826704" cy="71528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83621EB-F486-AFF4-6A50-3580A7E26477}"/>
              </a:ext>
            </a:extLst>
          </p:cNvPr>
          <p:cNvSpPr txBox="1"/>
          <p:nvPr/>
        </p:nvSpPr>
        <p:spPr>
          <a:xfrm>
            <a:off x="628868" y="260648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</a:rPr>
              <a:t>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F478B1D-6F71-5A37-14A4-D3B9609C5F76}"/>
              </a:ext>
            </a:extLst>
          </p:cNvPr>
          <p:cNvSpPr txBox="1"/>
          <p:nvPr/>
        </p:nvSpPr>
        <p:spPr>
          <a:xfrm>
            <a:off x="1547664" y="548680"/>
            <a:ext cx="7056784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5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Непрограммные расходы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Таблица 13">
            <a:extLst>
              <a:ext uri="{FF2B5EF4-FFF2-40B4-BE49-F238E27FC236}">
                <a16:creationId xmlns="" xmlns:a16="http://schemas.microsoft.com/office/drawing/2014/main" id="{233E73F1-0361-4D32-DDD8-B27DDAEA22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981091"/>
              </p:ext>
            </p:extLst>
          </p:nvPr>
        </p:nvGraphicFramePr>
        <p:xfrm>
          <a:off x="323528" y="1196753"/>
          <a:ext cx="8352927" cy="4397703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7308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566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827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8271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1048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Направление расходов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 2027 год, тыс.руб.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2028</a:t>
                      </a:r>
                      <a:r>
                        <a:rPr lang="ru-RU" sz="1800" baseline="0" dirty="0"/>
                        <a:t> </a:t>
                      </a:r>
                      <a:r>
                        <a:rPr lang="ru-RU" sz="1800" dirty="0"/>
                        <a:t>год, тыс. руб.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2029 год, тыс. руб.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8846"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263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- расходы 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на обучение </a:t>
                      </a: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муниципальных</a:t>
                      </a:r>
                      <a:r>
                        <a:rPr lang="ru-RU" sz="1600" b="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служащих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16128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субсидия на выполнение муниципального задания МБУ «Новости Тольятти» </a:t>
                      </a: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11 906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49432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финансовое обеспечение деятельности </a:t>
                      </a: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учреждений, находящихся</a:t>
                      </a:r>
                      <a:r>
                        <a:rPr lang="ru-RU" sz="16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 ведении организационного </a:t>
                      </a: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управления, в том числе:</a:t>
                      </a:r>
                    </a:p>
                    <a:p>
                      <a:endParaRPr lang="ru-RU" sz="16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МКУ г.о. Тольятти «Тольяттинский архив»</a:t>
                      </a:r>
                    </a:p>
                    <a:p>
                      <a:endParaRPr lang="ru-RU" sz="16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МКУ г.о. Тольятти «ЦХТО»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u="sng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u="sng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366 787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44 450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322 337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600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085184"/>
            <a:ext cx="9143999" cy="1772816"/>
          </a:xfrm>
          <a:prstGeom prst="rect">
            <a:avLst/>
          </a:prstGeom>
          <a:gradFill flip="none" rotWithShape="1">
            <a:gsLst>
              <a:gs pos="15000">
                <a:schemeClr val="bg1"/>
              </a:gs>
              <a:gs pos="98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ПЕТРО\Desktop\0_119219_f7bd7e43_orig.png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727" t="34764" b="6632"/>
          <a:stretch/>
        </p:blipFill>
        <p:spPr bwMode="auto">
          <a:xfrm rot="16200000">
            <a:off x="5888451" y="3602450"/>
            <a:ext cx="2780928" cy="373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ПЕТРО\Desktop\Герб тольятти мал-0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689" y="2120900"/>
            <a:ext cx="860619" cy="104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763688" y="3444382"/>
            <a:ext cx="56166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376092"/>
                </a:solidFill>
                <a:latin typeface="Georgia" panose="02040502050405020303" pitchFamily="18" charset="0"/>
              </a:rPr>
              <a:t>Благодарим за внимание!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5652120" y="2561743"/>
            <a:ext cx="3491880" cy="0"/>
          </a:xfrm>
          <a:prstGeom prst="line">
            <a:avLst/>
          </a:prstGeom>
          <a:ln w="28575">
            <a:solidFill>
              <a:srgbClr val="3760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0" y="2561743"/>
            <a:ext cx="3491880" cy="0"/>
          </a:xfrm>
          <a:prstGeom prst="line">
            <a:avLst/>
          </a:prstGeom>
          <a:ln w="28575">
            <a:solidFill>
              <a:srgbClr val="3760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05349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2420</TotalTime>
  <Words>569</Words>
  <Application>Microsoft Office PowerPoint</Application>
  <PresentationFormat>Экран (4:3)</PresentationFormat>
  <Paragraphs>194</Paragraphs>
  <Slides>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Batang</vt:lpstr>
      <vt:lpstr>Calibri</vt:lpstr>
      <vt:lpstr>Georgia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ПЕТРО</dc:creator>
  <cp:lastModifiedBy>Телениус Наталья Викторовна</cp:lastModifiedBy>
  <cp:revision>181</cp:revision>
  <dcterms:created xsi:type="dcterms:W3CDTF">2017-06-15T11:50:26Z</dcterms:created>
  <dcterms:modified xsi:type="dcterms:W3CDTF">2026-09-03T10:38:49Z</dcterms:modified>
</cp:coreProperties>
</file>