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8" r:id="rId2"/>
    <p:sldId id="280" r:id="rId3"/>
    <p:sldId id="278" r:id="rId4"/>
    <p:sldId id="285" r:id="rId5"/>
    <p:sldId id="282" r:id="rId6"/>
    <p:sldId id="283" r:id="rId7"/>
    <p:sldId id="284" r:id="rId8"/>
    <p:sldId id="25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193" autoAdjust="0"/>
  </p:normalViewPr>
  <p:slideViewPr>
    <p:cSldViewPr showGuides="1">
      <p:cViewPr varScale="1">
        <p:scale>
          <a:sx n="111" d="100"/>
          <a:sy n="111" d="100"/>
        </p:scale>
        <p:origin x="8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10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4547546255833097E-3"/>
          <c:y val="4.6180560416025092E-2"/>
          <c:w val="0.63644367957520764"/>
          <c:h val="0.953819439583978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9"/>
          <c:dPt>
            <c:idx val="0"/>
            <c:bubble3D val="0"/>
            <c:explosion val="8"/>
            <c:extLst>
              <c:ext xmlns:c16="http://schemas.microsoft.com/office/drawing/2014/chart" uri="{C3380CC4-5D6E-409C-BE32-E72D297353CC}">
                <c16:uniqueId val="{00000000-D1B1-4C23-B5A5-77D8E282EB44}"/>
              </c:ext>
            </c:extLst>
          </c:dPt>
          <c:dPt>
            <c:idx val="1"/>
            <c:bubble3D val="0"/>
            <c:explosion val="23"/>
            <c:extLst>
              <c:ext xmlns:c16="http://schemas.microsoft.com/office/drawing/2014/chart" uri="{C3380CC4-5D6E-409C-BE32-E72D297353CC}">
                <c16:uniqueId val="{00000001-D1B1-4C23-B5A5-77D8E282EB44}"/>
              </c:ext>
            </c:extLst>
          </c:dPt>
          <c:dPt>
            <c:idx val="4"/>
            <c:bubble3D val="0"/>
            <c:explosion val="8"/>
            <c:extLst>
              <c:ext xmlns:c16="http://schemas.microsoft.com/office/drawing/2014/chart" uri="{C3380CC4-5D6E-409C-BE32-E72D297353CC}">
                <c16:uniqueId val="{00000004-D1B1-4C23-B5A5-77D8E282EB44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1-BDA4-4BDF-94CD-7CB5ACB94422}"/>
              </c:ext>
            </c:extLst>
          </c:dPt>
          <c:dLbls>
            <c:dLbl>
              <c:idx val="0"/>
              <c:layout>
                <c:manualLayout>
                  <c:x val="-1.8503509549951828E-2"/>
                  <c:y val="2.79831812200789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1B1-4C23-B5A5-77D8E282EB44}"/>
                </c:ext>
              </c:extLst>
            </c:dLbl>
            <c:dLbl>
              <c:idx val="1"/>
              <c:layout>
                <c:manualLayout>
                  <c:x val="-0.16154610761678798"/>
                  <c:y val="-0.32028450369551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1B1-4C23-B5A5-77D8E282EB44}"/>
                </c:ext>
              </c:extLst>
            </c:dLbl>
            <c:dLbl>
              <c:idx val="2"/>
              <c:layout>
                <c:manualLayout>
                  <c:x val="1.8674075912618264E-2"/>
                  <c:y val="-5.42738983454184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1B1-4C23-B5A5-77D8E282EB44}"/>
                </c:ext>
              </c:extLst>
            </c:dLbl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1B1-4C23-B5A5-77D8E282EB44}"/>
                </c:ext>
              </c:extLst>
            </c:dLbl>
            <c:dLbl>
              <c:idx val="4"/>
              <c:layout>
                <c:manualLayout>
                  <c:x val="2.1877194571519626E-2"/>
                  <c:y val="2.05737842604776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1B1-4C23-B5A5-77D8E282EB44}"/>
                </c:ext>
              </c:extLst>
            </c:dLbl>
            <c:dLbl>
              <c:idx val="5"/>
              <c:layout>
                <c:manualLayout>
                  <c:x val="-4.7148542128127101E-2"/>
                  <c:y val="1.5876748019261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DA4-4BDF-94CD-7CB5ACB9442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Расходы ДИТиС - 43 615 тыс.руб.</c:v>
                </c:pt>
                <c:pt idx="1">
                  <c:v>МАУ МФЦ МЗ - 149 978 тыс.руб.</c:v>
                </c:pt>
                <c:pt idx="2">
                  <c:v>МАУ МФЦ иные цели - 513 тыс.руб.</c:v>
                </c:pt>
                <c:pt idx="3">
                  <c:v>Доплаты к пенсии муниципальным служащим - 89 582 тыс.руб.</c:v>
                </c:pt>
                <c:pt idx="4">
                  <c:v>ПНО- 89 065 тыс.руб.</c:v>
                </c:pt>
                <c:pt idx="5">
                  <c:v>Комиссия банку за перечисление ПНО - 773 тыс.руб.</c:v>
                </c:pt>
              </c:strCache>
            </c:strRef>
          </c:cat>
          <c:val>
            <c:numRef>
              <c:f>Лист1!$B$2:$B$7</c:f>
              <c:numCache>
                <c:formatCode>#,##0.00</c:formatCode>
                <c:ptCount val="6"/>
                <c:pt idx="0">
                  <c:v>43615</c:v>
                </c:pt>
                <c:pt idx="1">
                  <c:v>149978</c:v>
                </c:pt>
                <c:pt idx="2" formatCode="#,##0">
                  <c:v>513</c:v>
                </c:pt>
                <c:pt idx="3">
                  <c:v>89582</c:v>
                </c:pt>
                <c:pt idx="4" formatCode="#,##0">
                  <c:v>89065</c:v>
                </c:pt>
                <c:pt idx="5" formatCode="General">
                  <c:v>773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1B1-4C23-B5A5-77D8E282EB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egendEntry>
        <c:idx val="0"/>
        <c:txPr>
          <a:bodyPr/>
          <a:lstStyle/>
          <a:p>
            <a:pPr>
              <a:defRPr sz="1400" spc="-10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 spc="-10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400" spc="-10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400" spc="-10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 sz="1400" spc="-10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2866303027023629"/>
          <c:y val="0"/>
          <c:w val="0.36237341329170747"/>
          <c:h val="1"/>
        </c:manualLayout>
      </c:layout>
      <c:overlay val="0"/>
      <c:txPr>
        <a:bodyPr/>
        <a:lstStyle/>
        <a:p>
          <a:pPr>
            <a:defRPr sz="1400" spc="-100" baseline="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cene3d>
      <a:camera prst="orthographicFront"/>
      <a:lightRig rig="threePt" dir="t"/>
    </a:scene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6B52D9-DD56-4B01-AF3D-EFB26A7DA861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33175D-C280-4174-A479-63D2229AEA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095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33175D-C280-4174-A479-63D2229AEA5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18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33175D-C280-4174-A479-63D2229AEA5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762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33175D-C280-4174-A479-63D2229AEA5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945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C405-F2E9-449F-A76B-4C4C3DB1493E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80BA6-596D-4BA7-9F71-355912F2C7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987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C405-F2E9-449F-A76B-4C4C3DB1493E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80BA6-596D-4BA7-9F71-355912F2C7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021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C405-F2E9-449F-A76B-4C4C3DB1493E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80BA6-596D-4BA7-9F71-355912F2C7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009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C405-F2E9-449F-A76B-4C4C3DB1493E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80BA6-596D-4BA7-9F71-355912F2C7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900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C405-F2E9-449F-A76B-4C4C3DB1493E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80BA6-596D-4BA7-9F71-355912F2C7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016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C405-F2E9-449F-A76B-4C4C3DB1493E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80BA6-596D-4BA7-9F71-355912F2C7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373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C405-F2E9-449F-A76B-4C4C3DB1493E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80BA6-596D-4BA7-9F71-355912F2C7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499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C405-F2E9-449F-A76B-4C4C3DB1493E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80BA6-596D-4BA7-9F71-355912F2C7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276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C405-F2E9-449F-A76B-4C4C3DB1493E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80BA6-596D-4BA7-9F71-355912F2C7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242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C405-F2E9-449F-A76B-4C4C3DB1493E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80BA6-596D-4BA7-9F71-355912F2C7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792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9C405-F2E9-449F-A76B-4C4C3DB1493E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80BA6-596D-4BA7-9F71-355912F2C7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021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9C405-F2E9-449F-A76B-4C4C3DB1493E}" type="datetimeFigureOut">
              <a:rPr lang="ru-RU" smtClean="0"/>
              <a:pPr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80BA6-596D-4BA7-9F71-355912F2C7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436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ПЕТРО\Desktop\architecture-225649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69" b="27028"/>
          <a:stretch/>
        </p:blipFill>
        <p:spPr bwMode="auto">
          <a:xfrm rot="5400000">
            <a:off x="4462567" y="2214459"/>
            <a:ext cx="6857998" cy="242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40751" y="681806"/>
            <a:ext cx="4068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rgbClr val="376092"/>
                </a:solidFill>
                <a:latin typeface="Georgia" panose="02040502050405020303" pitchFamily="18" charset="0"/>
              </a:rPr>
              <a:t>Администрация</a:t>
            </a:r>
            <a:r>
              <a:rPr lang="ru-RU" dirty="0" smtClean="0">
                <a:solidFill>
                  <a:srgbClr val="376092"/>
                </a:solidFill>
                <a:latin typeface="Georgia" panose="02040502050405020303" pitchFamily="18" charset="0"/>
              </a:rPr>
              <a:t> </a:t>
            </a:r>
          </a:p>
          <a:p>
            <a:pPr algn="r"/>
            <a:r>
              <a:rPr lang="ru-RU" dirty="0" smtClean="0">
                <a:solidFill>
                  <a:srgbClr val="376092"/>
                </a:solidFill>
                <a:latin typeface="Georgia" panose="02040502050405020303" pitchFamily="18" charset="0"/>
              </a:rPr>
              <a:t>городского округа Тольятти</a:t>
            </a:r>
            <a:endParaRPr lang="ru-RU" dirty="0">
              <a:solidFill>
                <a:srgbClr val="376092"/>
              </a:solidFill>
              <a:latin typeface="Georgia" panose="02040502050405020303" pitchFamily="18" charset="0"/>
            </a:endParaRPr>
          </a:p>
        </p:txBody>
      </p:sp>
      <p:pic>
        <p:nvPicPr>
          <p:cNvPr id="6" name="Picture 5" descr="C:\Users\ПЕТРО\Desktop\Герб тольятти мал-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825" y="548680"/>
            <a:ext cx="698351" cy="85102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84278" y="4143380"/>
            <a:ext cx="4261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solidFill>
                  <a:schemeClr val="bg1">
                    <a:lumMod val="65000"/>
                  </a:schemeClr>
                </a:solidFill>
                <a:latin typeface="Georgia" panose="02040502050405020303" pitchFamily="18" charset="0"/>
              </a:rPr>
              <a:t>Департамент информационных технологий и связи</a:t>
            </a:r>
            <a:endParaRPr lang="ru-RU" sz="2000" dirty="0">
              <a:solidFill>
                <a:schemeClr val="bg1">
                  <a:lumMod val="6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4700365"/>
            <a:ext cx="5940862" cy="129266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ru-RU" sz="3900" b="1" dirty="0" smtClean="0">
                <a:ln w="3175">
                  <a:noFill/>
                </a:ln>
                <a:solidFill>
                  <a:srgbClr val="F7C7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ПРОЕКТ БЮДЖЕТА </a:t>
            </a:r>
          </a:p>
          <a:p>
            <a:pPr algn="r"/>
            <a:r>
              <a:rPr lang="ru-RU" sz="3900" b="1" dirty="0" smtClean="0">
                <a:ln w="3175">
                  <a:noFill/>
                </a:ln>
                <a:solidFill>
                  <a:srgbClr val="F7C73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 на 2027 год</a:t>
            </a:r>
            <a:endParaRPr lang="ru-RU" sz="3900" b="1" dirty="0">
              <a:ln w="3175">
                <a:noFill/>
              </a:ln>
              <a:solidFill>
                <a:srgbClr val="F7C73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098281" y="0"/>
            <a:ext cx="457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1020104"/>
            <a:ext cx="161967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192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C:\Users\ПЕТРО\Desktop\architecture-225649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69" b="27028"/>
          <a:stretch/>
        </p:blipFill>
        <p:spPr bwMode="auto">
          <a:xfrm rot="5400000">
            <a:off x="4519905" y="2214459"/>
            <a:ext cx="6857998" cy="242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6734362" y="0"/>
            <a:ext cx="24290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62000"/>
                </a:schemeClr>
              </a:gs>
              <a:gs pos="35000">
                <a:schemeClr val="bg1">
                  <a:alpha val="86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6597352"/>
            <a:ext cx="9162256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0" y="764704"/>
            <a:ext cx="846043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44860" y="-66973"/>
            <a:ext cx="8215572" cy="400110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Проект бюджета ДИТиС на 2027 год = 373 526 тыс.руб. 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70958" y="5932759"/>
            <a:ext cx="74253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  <a:buSzPct val="110000"/>
            </a:pPr>
            <a:endParaRPr lang="ru-RU" sz="2000" dirty="0" smtClean="0"/>
          </a:p>
          <a:p>
            <a:pPr>
              <a:buClr>
                <a:srgbClr val="0070C0"/>
              </a:buClr>
            </a:pPr>
            <a:r>
              <a:rPr lang="ru-RU" sz="2000" dirty="0" smtClean="0"/>
              <a:t> 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244860" y="6165304"/>
            <a:ext cx="504056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331202" y="6186499"/>
            <a:ext cx="279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 panose="02040502050405020303" pitchFamily="18" charset="0"/>
              </a:rPr>
              <a:t>2</a:t>
            </a:r>
            <a:endParaRPr lang="ru-RU" sz="2400" dirty="0">
              <a:solidFill>
                <a:schemeClr val="tx1">
                  <a:lumMod val="50000"/>
                  <a:lumOff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32000" y="331235"/>
            <a:ext cx="9073007" cy="410447"/>
          </a:xfrm>
          <a:prstGeom prst="flowChartAlternateProcess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МП ДИТиС «Развитие информационно-телекоммуникационной инфраструктуры </a:t>
            </a:r>
            <a:r>
              <a:rPr lang="ru-RU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г.о.Тольятти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-342900" algn="ctr">
              <a:defRPr/>
            </a:pP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2022-2026годы» - 194 106 </a:t>
            </a:r>
            <a:r>
              <a:rPr lang="ru-RU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Блок-схема: альтернативный процесс 25"/>
          <p:cNvSpPr/>
          <p:nvPr/>
        </p:nvSpPr>
        <p:spPr>
          <a:xfrm>
            <a:off x="114310" y="831964"/>
            <a:ext cx="4064092" cy="291319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Расходы по смете ДИТиС - 43 615 тыс.руб. </a:t>
            </a:r>
            <a:endParaRPr lang="ru-RU" sz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Блок-схема: альтернативный процесс 36"/>
          <p:cNvSpPr/>
          <p:nvPr/>
        </p:nvSpPr>
        <p:spPr>
          <a:xfrm>
            <a:off x="70993" y="1183266"/>
            <a:ext cx="9073007" cy="446013"/>
          </a:xfrm>
          <a:prstGeom prst="flowChartAlternateProcess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МП Организационного управления администрации «Развитие органов местного самоуправления г.о.Тольятти на 2023-2028 годы» - </a:t>
            </a:r>
            <a:r>
              <a:rPr lang="en-US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582 </a:t>
            </a:r>
            <a:r>
              <a:rPr lang="ru-RU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Блок-схема: альтернативный процесс 30"/>
          <p:cNvSpPr/>
          <p:nvPr/>
        </p:nvSpPr>
        <p:spPr>
          <a:xfrm>
            <a:off x="4283969" y="792557"/>
            <a:ext cx="4752528" cy="377643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endParaRPr lang="ru-RU" sz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342900" algn="ctr"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Субсидии МАУ МФЦ: - на выполнение МЗ</a:t>
            </a:r>
            <a:r>
              <a:rPr lang="ru-RU" sz="12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– 149 978 </a:t>
            </a:r>
            <a:r>
              <a:rPr lang="ru-RU" sz="12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.;</a:t>
            </a:r>
          </a:p>
          <a:p>
            <a:pPr indent="-342900" algn="ctr"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- на иные цели - 513 тыс.руб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-342900" algn="ctr">
              <a:defRPr/>
            </a:pPr>
            <a:endParaRPr lang="en-US" sz="1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Блок-схема: альтернативный процесс 42"/>
          <p:cNvSpPr/>
          <p:nvPr/>
        </p:nvSpPr>
        <p:spPr>
          <a:xfrm>
            <a:off x="123032" y="3162221"/>
            <a:ext cx="4064092" cy="253328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ПНО - 56 005 </a:t>
            </a:r>
            <a:r>
              <a:rPr lang="ru-RU" sz="12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                                                   </a:t>
            </a:r>
            <a:endParaRPr lang="ru-RU" sz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Блок-схема: альтернативный процесс 46"/>
          <p:cNvSpPr/>
          <p:nvPr/>
        </p:nvSpPr>
        <p:spPr>
          <a:xfrm>
            <a:off x="134883" y="1679927"/>
            <a:ext cx="8916959" cy="254013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Муниципальная доплата к трудовой пенсии - 89 582 </a:t>
            </a:r>
            <a:r>
              <a:rPr lang="ru-RU" sz="12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Блок-схема: альтернативный процесс 17"/>
          <p:cNvSpPr/>
          <p:nvPr/>
        </p:nvSpPr>
        <p:spPr>
          <a:xfrm>
            <a:off x="44624" y="1987148"/>
            <a:ext cx="9073007" cy="456343"/>
          </a:xfrm>
          <a:prstGeom prst="flowChartAlternateProcess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МП департамента образования «Развитие </a:t>
            </a:r>
            <a:r>
              <a:rPr lang="ru-RU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системы образования городского округа Тольятти </a:t>
            </a:r>
            <a:endParaRPr lang="ru-RU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342900" algn="ctr">
              <a:defRPr/>
            </a:pP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2021-2027 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годы» - 4 355 </a:t>
            </a:r>
            <a:r>
              <a:rPr lang="ru-RU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123032" y="2480639"/>
            <a:ext cx="4064092" cy="236706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ПНО - 4 320 тыс.руб.</a:t>
            </a:r>
            <a:endParaRPr lang="ru-RU" sz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Блок-схема: альтернативный процесс 24"/>
          <p:cNvSpPr/>
          <p:nvPr/>
        </p:nvSpPr>
        <p:spPr>
          <a:xfrm>
            <a:off x="4287813" y="2484060"/>
            <a:ext cx="4757221" cy="227236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endParaRPr lang="ru-RU" sz="1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342900" algn="ctr"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Субсидии на иные цели МАУ МФЦ - 35 тыс.руб.</a:t>
            </a:r>
          </a:p>
          <a:p>
            <a:pPr indent="-342900" algn="ctr">
              <a:defRPr/>
            </a:pPr>
            <a:endParaRPr lang="ru-RU" sz="1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Блок-схема: альтернативный процесс 27"/>
          <p:cNvSpPr/>
          <p:nvPr/>
        </p:nvSpPr>
        <p:spPr>
          <a:xfrm>
            <a:off x="50601" y="2778999"/>
            <a:ext cx="9073007" cy="330045"/>
          </a:xfrm>
          <a:prstGeom prst="flowChartAlternateProcess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МП департамента социального обеспечения «Тольятти семейный: от традиций к будущему на 2025-2030 годы» - 56 473 </a:t>
            </a:r>
            <a:r>
              <a:rPr lang="ru-RU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Блок-схема: альтернативный процесс 31"/>
          <p:cNvSpPr/>
          <p:nvPr/>
        </p:nvSpPr>
        <p:spPr>
          <a:xfrm>
            <a:off x="70992" y="3452910"/>
            <a:ext cx="9073007" cy="545157"/>
          </a:xfrm>
          <a:prstGeom prst="flowChartAlternateProcess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МП департамента социального обеспечения «Укрепление общественного здоровья в городском округе Тольятти на 2025-2029 годы» - 18 528 </a:t>
            </a:r>
            <a:r>
              <a:rPr lang="ru-RU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Блок-схема: альтернативный процесс 32"/>
          <p:cNvSpPr/>
          <p:nvPr/>
        </p:nvSpPr>
        <p:spPr>
          <a:xfrm>
            <a:off x="4295181" y="3180858"/>
            <a:ext cx="4756661" cy="241126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Субсидии на иные цели МАУ МФЦ - 468 </a:t>
            </a:r>
            <a:r>
              <a:rPr lang="ru-RU" sz="12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Блок-схема: альтернативный процесс 35"/>
          <p:cNvSpPr/>
          <p:nvPr/>
        </p:nvSpPr>
        <p:spPr>
          <a:xfrm>
            <a:off x="123032" y="4017372"/>
            <a:ext cx="4064092" cy="209810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ПНО - 18 342 </a:t>
            </a:r>
            <a:r>
              <a:rPr lang="ru-RU" sz="12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                                                   </a:t>
            </a:r>
            <a:endParaRPr lang="ru-RU" sz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Блок-схема: альтернативный процесс 37"/>
          <p:cNvSpPr/>
          <p:nvPr/>
        </p:nvSpPr>
        <p:spPr>
          <a:xfrm>
            <a:off x="4299314" y="4028993"/>
            <a:ext cx="4752528" cy="213956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Субсидии на иные цели МАУ МФЦ - 186 </a:t>
            </a:r>
            <a:r>
              <a:rPr lang="ru-RU" sz="12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Блок-схема: альтернативный процесс 38"/>
          <p:cNvSpPr/>
          <p:nvPr/>
        </p:nvSpPr>
        <p:spPr>
          <a:xfrm>
            <a:off x="44623" y="4273875"/>
            <a:ext cx="9060384" cy="581893"/>
          </a:xfrm>
          <a:prstGeom prst="flowChartAlternateProcess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МП департамента </a:t>
            </a:r>
            <a:r>
              <a:rPr lang="ru-RU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общественной безопасности «Защита населения и территорий от чрезвычайных ситуаций в мирное и военное время, обеспечение первичных мер пожарной безопасности и безопасности людей на водных объектах в городском округе Тольятти на 2026 - 2036 годы"   - 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3 301 </a:t>
            </a:r>
            <a:r>
              <a:rPr lang="ru-RU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Блок-схема: альтернативный процесс 26"/>
          <p:cNvSpPr/>
          <p:nvPr/>
        </p:nvSpPr>
        <p:spPr>
          <a:xfrm>
            <a:off x="114310" y="4902581"/>
            <a:ext cx="4064092" cy="209810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ПНО – 3 274 </a:t>
            </a:r>
            <a:r>
              <a:rPr lang="ru-RU" sz="12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                                                   </a:t>
            </a:r>
            <a:endParaRPr lang="ru-RU" sz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Блок-схема: альтернативный процесс 29"/>
          <p:cNvSpPr/>
          <p:nvPr/>
        </p:nvSpPr>
        <p:spPr>
          <a:xfrm>
            <a:off x="4299314" y="4879113"/>
            <a:ext cx="4752528" cy="213956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Субсидии на иные цели МАУ МФЦ - 27 </a:t>
            </a:r>
            <a:r>
              <a:rPr lang="ru-RU" sz="12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Блок-схема: альтернативный процесс 39"/>
          <p:cNvSpPr/>
          <p:nvPr/>
        </p:nvSpPr>
        <p:spPr>
          <a:xfrm>
            <a:off x="50935" y="5151879"/>
            <a:ext cx="9060384" cy="581893"/>
          </a:xfrm>
          <a:prstGeom prst="flowChartAlternateProcess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Непрограммные расходы :</a:t>
            </a:r>
          </a:p>
          <a:p>
            <a:pPr indent="-342900" algn="ctr">
              <a:defRPr/>
            </a:pP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Проект МП департамента физической культуры и спорта </a:t>
            </a:r>
          </a:p>
          <a:p>
            <a:pPr indent="-342900" algn="ctr">
              <a:defRPr/>
            </a:pP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«Развитие физической </a:t>
            </a:r>
            <a:r>
              <a:rPr lang="ru-RU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культуры и 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спорта в </a:t>
            </a:r>
            <a:r>
              <a:rPr lang="ru-RU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городском округе 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Тольятти» на 2027 год </a:t>
            </a:r>
            <a:r>
              <a:rPr lang="ru-RU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7 181 </a:t>
            </a:r>
            <a:r>
              <a:rPr lang="ru-RU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Блок-схема: альтернативный процесс 40"/>
          <p:cNvSpPr/>
          <p:nvPr/>
        </p:nvSpPr>
        <p:spPr>
          <a:xfrm>
            <a:off x="139733" y="5839992"/>
            <a:ext cx="4064092" cy="209810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ПНО – 7 124 </a:t>
            </a:r>
            <a:r>
              <a:rPr lang="ru-RU" sz="12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                                                   </a:t>
            </a:r>
            <a:endParaRPr lang="ru-RU" sz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Блок-схема: альтернативный процесс 41"/>
          <p:cNvSpPr/>
          <p:nvPr/>
        </p:nvSpPr>
        <p:spPr>
          <a:xfrm>
            <a:off x="4299314" y="5815927"/>
            <a:ext cx="4752528" cy="213956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Субсидии на иные цели МАУ МФЦ - 57 </a:t>
            </a:r>
            <a:r>
              <a:rPr lang="ru-RU" sz="12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67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C:\Users\ПЕТРО\Desktop\architecture-225649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69" b="27028"/>
          <a:stretch/>
        </p:blipFill>
        <p:spPr bwMode="auto">
          <a:xfrm rot="5400000">
            <a:off x="4519905" y="2214459"/>
            <a:ext cx="6857998" cy="242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6734362" y="0"/>
            <a:ext cx="24290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62000"/>
                </a:schemeClr>
              </a:gs>
              <a:gs pos="35000">
                <a:schemeClr val="bg1">
                  <a:alpha val="86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0" y="6597352"/>
            <a:ext cx="9162256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496888" y="1556792"/>
            <a:ext cx="6075376" cy="3384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971600" y="3064314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244860" y="6165304"/>
            <a:ext cx="504056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331202" y="6186499"/>
            <a:ext cx="279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 panose="02040502050405020303" pitchFamily="18" charset="0"/>
              </a:rPr>
              <a:t>3</a:t>
            </a:r>
            <a:endParaRPr lang="ru-RU" sz="2400" dirty="0">
              <a:solidFill>
                <a:schemeClr val="tx1">
                  <a:lumMod val="50000"/>
                  <a:lumOff val="50000"/>
                </a:schemeClr>
              </a:solidFill>
              <a:latin typeface="Georgia" panose="02040502050405020303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0" y="764704"/>
            <a:ext cx="846043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928662" y="295900"/>
            <a:ext cx="7531770" cy="477054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Структура бюджета 2027      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(тыс.руб.)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1123844969"/>
              </p:ext>
            </p:extLst>
          </p:nvPr>
        </p:nvGraphicFramePr>
        <p:xfrm>
          <a:off x="642910" y="1142984"/>
          <a:ext cx="8501090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35183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C:\Users\ПЕТРО\Desktop\architecture-225649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69" b="27028"/>
          <a:stretch/>
        </p:blipFill>
        <p:spPr bwMode="auto">
          <a:xfrm rot="5400000">
            <a:off x="4516688" y="2208596"/>
            <a:ext cx="6844987" cy="240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 flipH="1">
            <a:off x="6684458" y="-121994"/>
            <a:ext cx="2427894" cy="685799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62000"/>
                </a:schemeClr>
              </a:gs>
              <a:gs pos="35000">
                <a:schemeClr val="bg1">
                  <a:alpha val="86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6597352"/>
            <a:ext cx="9162256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09739" y="869173"/>
            <a:ext cx="846043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470958" y="5932759"/>
            <a:ext cx="74253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  <a:buSzPct val="110000"/>
            </a:pPr>
            <a:endParaRPr lang="ru-RU" sz="2000" dirty="0" smtClean="0"/>
          </a:p>
          <a:p>
            <a:pPr>
              <a:buClr>
                <a:srgbClr val="0070C0"/>
              </a:buClr>
            </a:pPr>
            <a:r>
              <a:rPr lang="ru-RU" sz="2000" dirty="0" smtClean="0"/>
              <a:t> 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244860" y="6165304"/>
            <a:ext cx="504056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331202" y="6186499"/>
            <a:ext cx="279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 panose="02040502050405020303" pitchFamily="18" charset="0"/>
              </a:rPr>
              <a:t>4</a:t>
            </a:r>
            <a:endParaRPr lang="ru-RU" sz="2400" dirty="0">
              <a:solidFill>
                <a:schemeClr val="tx1">
                  <a:lumMod val="50000"/>
                  <a:lumOff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17347" y="899457"/>
            <a:ext cx="576263" cy="42026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0958" y="282892"/>
            <a:ext cx="8215572" cy="830997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Задача 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2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.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 Формирование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современной базовой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информационно-технологической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инфраструктуры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обработки и передачи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информации</a:t>
            </a:r>
            <a:endParaRPr lang="en-US" sz="1600" b="1" dirty="0" smtClean="0">
              <a:solidFill>
                <a:schemeClr val="accent1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 algn="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</a:rPr>
              <a:t> 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40819" y="944612"/>
            <a:ext cx="7790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6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  <a:t>Разработка</a:t>
            </a:r>
            <a:r>
              <a:rPr lang="ru-RU" altLang="ru-RU" sz="16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  <a:t>, приобретение и </a:t>
            </a:r>
            <a:r>
              <a:rPr lang="ru-RU" altLang="ru-RU" sz="16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  <a:t>эксплуатация</a:t>
            </a:r>
            <a:r>
              <a:rPr lang="en-US" altLang="ru-RU" sz="16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16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  <a:t>информационных </a:t>
            </a:r>
            <a:r>
              <a:rPr lang="ru-RU" altLang="ru-RU" sz="1600" b="1" dirty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  <a:t>систем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1988254" y="6320742"/>
            <a:ext cx="4390752" cy="35659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itchFamily="18" charset="0"/>
              </a:rPr>
              <a:t>ВСЕГО 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itchFamily="18" charset="0"/>
              </a:rPr>
              <a:t>1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itchFamily="18" charset="0"/>
              </a:rPr>
              <a:t>5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itchFamily="18" charset="0"/>
              </a:rPr>
              <a:t>209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itchFamily="18" charset="0"/>
              </a:rPr>
              <a:t> 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itchFamily="18" charset="0"/>
              </a:rPr>
              <a:t>тыс.руб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itchFamily="18" charset="0"/>
              </a:rPr>
              <a:t>.</a:t>
            </a:r>
            <a:endParaRPr lang="ru-RU" sz="1400" b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50" name="Блок-схема: альтернативный процесс 49"/>
          <p:cNvSpPr/>
          <p:nvPr/>
        </p:nvSpPr>
        <p:spPr>
          <a:xfrm>
            <a:off x="919336" y="1231732"/>
            <a:ext cx="6235059" cy="526291"/>
          </a:xfrm>
          <a:prstGeom prst="flowChartAlternate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Годовое  сопровождение  системы  управления</a:t>
            </a:r>
          </a:p>
          <a:p>
            <a:pPr indent="-342900" algn="ctr">
              <a:defRPr/>
            </a:pPr>
            <a:r>
              <a:rPr lang="ru-RU" sz="1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имущественно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-земельным  комплексом  (Космос)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7288972" y="1298212"/>
            <a:ext cx="1514148" cy="28575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5 290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Блок-схема: альтернативный процесс 60"/>
          <p:cNvSpPr/>
          <p:nvPr/>
        </p:nvSpPr>
        <p:spPr>
          <a:xfrm>
            <a:off x="909171" y="1771993"/>
            <a:ext cx="6235059" cy="526291"/>
          </a:xfrm>
          <a:prstGeom prst="flowChartAlternate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Обновление и сопровождение  системы электронного документооборота</a:t>
            </a:r>
          </a:p>
          <a:p>
            <a:pPr indent="-342900" algn="ctr">
              <a:defRPr/>
            </a:pP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администрации городского округа Тольятти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7288972" y="1916805"/>
            <a:ext cx="1514148" cy="28575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985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Блок-схема: альтернативный процесс 63"/>
          <p:cNvSpPr/>
          <p:nvPr/>
        </p:nvSpPr>
        <p:spPr>
          <a:xfrm>
            <a:off x="919334" y="2319246"/>
            <a:ext cx="6235059" cy="526291"/>
          </a:xfrm>
          <a:prstGeom prst="flowChartAlternate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Годовое сопровождение и совершенствование</a:t>
            </a:r>
          </a:p>
          <a:p>
            <a:pPr indent="-342900" algn="ctr">
              <a:defRPr/>
            </a:pP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информационных систем АИС ОГД и ГИС «</a:t>
            </a:r>
            <a:r>
              <a:rPr lang="ru-RU" sz="1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ИнГЕО</a:t>
            </a: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7334543" y="2428486"/>
            <a:ext cx="1514148" cy="28575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694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Блок-схема: альтернативный процесс 66"/>
          <p:cNvSpPr/>
          <p:nvPr/>
        </p:nvSpPr>
        <p:spPr>
          <a:xfrm>
            <a:off x="909170" y="2885614"/>
            <a:ext cx="6235059" cy="385655"/>
          </a:xfrm>
          <a:prstGeom prst="flowChartAlternate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Годовое лицензионное сопровождение ПК «Гранд-смета»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7334543" y="2953095"/>
            <a:ext cx="1514148" cy="28575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Блок-схема: альтернативный процесс 68"/>
          <p:cNvSpPr/>
          <p:nvPr/>
        </p:nvSpPr>
        <p:spPr>
          <a:xfrm>
            <a:off x="930199" y="3320307"/>
            <a:ext cx="6235059" cy="385655"/>
          </a:xfrm>
          <a:prstGeom prst="flowChartAlternate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Годовое сопровождение ПО «1С-Бухгалтерия, З/плата и кадры»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7334543" y="3372581"/>
            <a:ext cx="1514148" cy="28575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960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Блок-схема: альтернативный процесс 70"/>
          <p:cNvSpPr/>
          <p:nvPr/>
        </p:nvSpPr>
        <p:spPr>
          <a:xfrm>
            <a:off x="909170" y="3749466"/>
            <a:ext cx="6235059" cy="385655"/>
          </a:xfrm>
          <a:prstGeom prst="flowChartAlternate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Годовое сопровождение СПС «</a:t>
            </a:r>
            <a:r>
              <a:rPr lang="ru-RU" sz="1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КонсультантПлюс</a:t>
            </a: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72" name="Прямоугольник 71"/>
          <p:cNvSpPr/>
          <p:nvPr/>
        </p:nvSpPr>
        <p:spPr>
          <a:xfrm>
            <a:off x="7334543" y="3799417"/>
            <a:ext cx="1514148" cy="28575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854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Блок-схема: альтернативный процесс 72"/>
          <p:cNvSpPr/>
          <p:nvPr/>
        </p:nvSpPr>
        <p:spPr>
          <a:xfrm>
            <a:off x="919334" y="4182936"/>
            <a:ext cx="6235059" cy="385655"/>
          </a:xfrm>
          <a:prstGeom prst="flowChartAlternate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Приобретение годовых лицензий  сервиса «</a:t>
            </a:r>
            <a:r>
              <a:rPr lang="ru-RU" sz="1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ТехноКад</a:t>
            </a: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-Муниципалитет»"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7339628" y="4231465"/>
            <a:ext cx="1514148" cy="28575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93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Блок-схема: альтернативный процесс 75"/>
          <p:cNvSpPr/>
          <p:nvPr/>
        </p:nvSpPr>
        <p:spPr>
          <a:xfrm>
            <a:off x="919333" y="4606886"/>
            <a:ext cx="6235059" cy="385655"/>
          </a:xfrm>
          <a:prstGeom prst="flowChartAlternate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Адаптация и сопровождение АИС документооборота и делопроизводства муниципального образования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7334543" y="4652905"/>
            <a:ext cx="1514148" cy="28575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188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Блок-схема: альтернативный процесс 79"/>
          <p:cNvSpPr/>
          <p:nvPr/>
        </p:nvSpPr>
        <p:spPr>
          <a:xfrm>
            <a:off x="898244" y="5032168"/>
            <a:ext cx="6235059" cy="385655"/>
          </a:xfrm>
          <a:prstGeom prst="flowChartAlternate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Годовое сопровождение ПК «Адепт-Проект»</a:t>
            </a:r>
          </a:p>
        </p:txBody>
      </p:sp>
      <p:sp>
        <p:nvSpPr>
          <p:cNvPr id="81" name="Прямоугольник 80"/>
          <p:cNvSpPr/>
          <p:nvPr/>
        </p:nvSpPr>
        <p:spPr>
          <a:xfrm>
            <a:off x="7341164" y="5082112"/>
            <a:ext cx="1514148" cy="28575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Блок-схема: альтернативный процесс 81"/>
          <p:cNvSpPr/>
          <p:nvPr/>
        </p:nvSpPr>
        <p:spPr>
          <a:xfrm>
            <a:off x="898244" y="5439133"/>
            <a:ext cx="6235059" cy="385655"/>
          </a:xfrm>
          <a:prstGeom prst="flowChartAlternate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Годовой онлайн доступ к Информационному сервису «МКД-расчет»</a:t>
            </a:r>
          </a:p>
        </p:txBody>
      </p:sp>
      <p:sp>
        <p:nvSpPr>
          <p:cNvPr id="83" name="Прямоугольник 82"/>
          <p:cNvSpPr/>
          <p:nvPr/>
        </p:nvSpPr>
        <p:spPr>
          <a:xfrm>
            <a:off x="7341164" y="5506742"/>
            <a:ext cx="1514148" cy="28575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 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Блок-схема: альтернативный процесс 32"/>
          <p:cNvSpPr/>
          <p:nvPr/>
        </p:nvSpPr>
        <p:spPr>
          <a:xfrm>
            <a:off x="897110" y="5868757"/>
            <a:ext cx="6235059" cy="423270"/>
          </a:xfrm>
          <a:prstGeom prst="flowChartAlternate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Годовой онлайн доступ к 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Информационно-справочной системе «</a:t>
            </a:r>
            <a:r>
              <a:rPr lang="ru-RU" sz="1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Аюдар-информ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341164" y="5942795"/>
            <a:ext cx="1514148" cy="28575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08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ПЕТРО\Desktop\architecture-225649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69" b="27028"/>
          <a:stretch/>
        </p:blipFill>
        <p:spPr bwMode="auto">
          <a:xfrm rot="5400000">
            <a:off x="4519905" y="2214459"/>
            <a:ext cx="6857998" cy="242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733172" y="0"/>
            <a:ext cx="24290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62000"/>
                </a:schemeClr>
              </a:gs>
              <a:gs pos="35000">
                <a:schemeClr val="bg1">
                  <a:alpha val="86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6597352"/>
            <a:ext cx="9162256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244860" y="6165304"/>
            <a:ext cx="504056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31202" y="6186499"/>
            <a:ext cx="279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 panose="02040502050405020303" pitchFamily="18" charset="0"/>
              </a:rPr>
              <a:t>6</a:t>
            </a:r>
            <a:endParaRPr lang="ru-RU" sz="2400" dirty="0">
              <a:solidFill>
                <a:schemeClr val="tx1">
                  <a:lumMod val="50000"/>
                  <a:lumOff val="50000"/>
                </a:schemeClr>
              </a:solidFill>
              <a:latin typeface="Georgia" panose="02040502050405020303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0" y="764704"/>
            <a:ext cx="846043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84" y="4929198"/>
            <a:ext cx="2286016" cy="1643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Блок-схема: альтернативный процесс 19"/>
          <p:cNvSpPr/>
          <p:nvPr/>
        </p:nvSpPr>
        <p:spPr>
          <a:xfrm>
            <a:off x="285720" y="1214422"/>
            <a:ext cx="2620507" cy="193988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и техническое обслуживание компьютерной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техники</a:t>
            </a:r>
          </a:p>
          <a:p>
            <a:pPr algn="ctr">
              <a:defRPr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трелка вниз 21"/>
          <p:cNvSpPr/>
          <p:nvPr/>
        </p:nvSpPr>
        <p:spPr>
          <a:xfrm rot="16200000">
            <a:off x="2934840" y="1565698"/>
            <a:ext cx="336292" cy="2052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3" name="Блок-схема: альтернативный процесс 22"/>
          <p:cNvSpPr/>
          <p:nvPr/>
        </p:nvSpPr>
        <p:spPr>
          <a:xfrm>
            <a:off x="3287822" y="1377587"/>
            <a:ext cx="5726684" cy="50006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12 серверных (ремонт серверов и сетевого оборудования)</a:t>
            </a:r>
          </a:p>
        </p:txBody>
      </p:sp>
      <p:sp>
        <p:nvSpPr>
          <p:cNvPr id="24" name="Блок-схема: альтернативный процесс 23"/>
          <p:cNvSpPr/>
          <p:nvPr/>
        </p:nvSpPr>
        <p:spPr>
          <a:xfrm>
            <a:off x="3287821" y="2001778"/>
            <a:ext cx="5726685" cy="107873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и обслуживание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1000 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мест пользователей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(компьютеры, мониторы, 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принтеры, МФУ, ксероксы и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сканеры, телефонные аппараты), </a:t>
            </a: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Заправка картриджей для печатающих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Стрелка вниз 29"/>
          <p:cNvSpPr/>
          <p:nvPr/>
        </p:nvSpPr>
        <p:spPr>
          <a:xfrm rot="16200000">
            <a:off x="2966287" y="2428841"/>
            <a:ext cx="273397" cy="2016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28596" y="285728"/>
            <a:ext cx="576263" cy="3303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142976" y="0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600" b="1" dirty="0" err="1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  <a:t>Приобретение,ремонт,обслуживание</a:t>
            </a:r>
            <a:r>
              <a:rPr lang="ru-RU" altLang="ru-RU" sz="16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  <a:t> и содержание компьютерного оборудования и </a:t>
            </a:r>
            <a:r>
              <a:rPr lang="ru-RU" altLang="ru-RU" sz="1600" b="1" dirty="0" err="1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  <a:t>оргтехники,а</a:t>
            </a:r>
            <a:r>
              <a:rPr lang="ru-RU" altLang="ru-RU" sz="16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  <a:t> также прочие </a:t>
            </a:r>
            <a:r>
              <a:rPr lang="ru-RU" altLang="ru-RU" sz="1600" b="1" dirty="0" err="1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  <a:t>работы,услуги,связанные</a:t>
            </a:r>
            <a:r>
              <a:rPr lang="ru-RU" altLang="ru-RU" sz="16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  <a:t> с его эксплуатацией </a:t>
            </a:r>
            <a:endParaRPr lang="ru-RU" altLang="ru-RU" sz="1600" b="1" dirty="0">
              <a:solidFill>
                <a:schemeClr val="accent1">
                  <a:lumMod val="75000"/>
                </a:schemeClr>
              </a:solidFill>
              <a:latin typeface="Georgia" panose="0204050205040502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8" name="Блок-схема: альтернативный процесс 17"/>
          <p:cNvSpPr/>
          <p:nvPr/>
        </p:nvSpPr>
        <p:spPr>
          <a:xfrm>
            <a:off x="218072" y="3531510"/>
            <a:ext cx="4124182" cy="1519397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</a:t>
            </a: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defRPr/>
            </a:pPr>
            <a:endParaRPr lang="ru-RU" alt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ПК</a:t>
            </a:r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- 260 </a:t>
            </a:r>
            <a:r>
              <a:rPr lang="ru-RU" alt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171450" indent="-171450" algn="ctr">
              <a:buFontTx/>
              <a:buChar char="-"/>
              <a:defRPr/>
            </a:pP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Веб-камеры и </a:t>
            </a:r>
            <a:r>
              <a:rPr lang="ru-RU" alt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аккустические</a:t>
            </a: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</a:t>
            </a: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- 638 </a:t>
            </a:r>
            <a:r>
              <a:rPr lang="ru-RU" alt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285750" indent="-285750" algn="ctr">
              <a:buFontTx/>
              <a:buChar char="-"/>
              <a:defRPr/>
            </a:pP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ИБП для серверов </a:t>
            </a:r>
            <a:r>
              <a:rPr lang="ru-RU" alt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 </a:t>
            </a:r>
            <a:r>
              <a:rPr lang="ru-RU" alt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171450" indent="-171450" algn="ctr">
              <a:buFontTx/>
              <a:buChar char="-"/>
              <a:defRPr/>
            </a:pP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комплектующие - </a:t>
            </a: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185 </a:t>
            </a:r>
            <a:r>
              <a:rPr lang="ru-RU" alt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alt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895572" y="4118845"/>
            <a:ext cx="1473276" cy="45798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1 283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765136" y="2431592"/>
            <a:ext cx="1571636" cy="61547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337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8" name="Стрелка вниз 27"/>
          <p:cNvSpPr/>
          <p:nvPr/>
        </p:nvSpPr>
        <p:spPr>
          <a:xfrm rot="16200000">
            <a:off x="4537702" y="4265397"/>
            <a:ext cx="273397" cy="2016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2" name="Стрелка вниз 31"/>
          <p:cNvSpPr/>
          <p:nvPr/>
        </p:nvSpPr>
        <p:spPr>
          <a:xfrm rot="16200000">
            <a:off x="4444429" y="5374621"/>
            <a:ext cx="273397" cy="2016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936716" y="5338755"/>
            <a:ext cx="1432131" cy="27339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 тыс.руб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4" name="Блок-схема: альтернативный процесс 33"/>
          <p:cNvSpPr/>
          <p:nvPr/>
        </p:nvSpPr>
        <p:spPr>
          <a:xfrm>
            <a:off x="265493" y="5211511"/>
            <a:ext cx="4065643" cy="58079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Утилизация оборудования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102985" y="844727"/>
            <a:ext cx="4390752" cy="32712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itchFamily="18" charset="0"/>
              </a:rPr>
              <a:t>ВСЕГО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itchFamily="18" charset="0"/>
              </a:rPr>
              <a:t>: 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itchFamily="18" charset="0"/>
              </a:rPr>
              <a:t>3 720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itchFamily="18" charset="0"/>
              </a:rPr>
              <a:t>тыс.руб.</a:t>
            </a:r>
            <a:endParaRPr lang="ru-RU" sz="1400" b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042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ПЕТРО\Desktop\architecture-225649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69" b="27028"/>
          <a:stretch/>
        </p:blipFill>
        <p:spPr bwMode="auto">
          <a:xfrm rot="5400000">
            <a:off x="4519905" y="2214459"/>
            <a:ext cx="6857998" cy="242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734362" y="99392"/>
            <a:ext cx="24290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62000"/>
                </a:schemeClr>
              </a:gs>
              <a:gs pos="35000">
                <a:schemeClr val="bg1">
                  <a:alpha val="86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6597352"/>
            <a:ext cx="9162256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244860" y="6165304"/>
            <a:ext cx="504056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31202" y="6186499"/>
            <a:ext cx="279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Georgia" panose="02040502050405020303" pitchFamily="18" charset="0"/>
              </a:rPr>
              <a:t>7</a:t>
            </a:r>
            <a:endParaRPr lang="ru-RU" sz="2400" dirty="0">
              <a:solidFill>
                <a:schemeClr val="tx1">
                  <a:lumMod val="50000"/>
                  <a:lumOff val="50000"/>
                </a:schemeClr>
              </a:solidFill>
              <a:latin typeface="Georgia" panose="02040502050405020303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0" y="764704"/>
            <a:ext cx="846043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Блок-схема: альтернативный процесс 37"/>
          <p:cNvSpPr/>
          <p:nvPr/>
        </p:nvSpPr>
        <p:spPr>
          <a:xfrm>
            <a:off x="2238232" y="1700246"/>
            <a:ext cx="4445000" cy="20478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</a:t>
            </a:r>
            <a:endParaRPr lang="ru-RU" altLang="ru-RU" sz="14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Блок-схема: альтернативный процесс 38"/>
          <p:cNvSpPr/>
          <p:nvPr/>
        </p:nvSpPr>
        <p:spPr>
          <a:xfrm>
            <a:off x="2285984" y="1285860"/>
            <a:ext cx="4445000" cy="23177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Услуги по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содержанию коллектора</a:t>
            </a:r>
            <a:endParaRPr lang="ru-RU" altLang="ru-RU" sz="14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Блок-схема: альтернативный процесс 39"/>
          <p:cNvSpPr/>
          <p:nvPr/>
        </p:nvSpPr>
        <p:spPr>
          <a:xfrm>
            <a:off x="2214546" y="2786058"/>
            <a:ext cx="4448175" cy="22542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волоконно-оптического кабеля</a:t>
            </a:r>
            <a:endParaRPr lang="ru-RU" altLang="ru-RU" sz="14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Блок-схема: альтернативный процесс 41"/>
          <p:cNvSpPr/>
          <p:nvPr/>
        </p:nvSpPr>
        <p:spPr>
          <a:xfrm>
            <a:off x="2214546" y="2143116"/>
            <a:ext cx="4451350" cy="45243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Пользование кабельной канализацией под оптические линии связи</a:t>
            </a:r>
            <a:endParaRPr lang="ru-RU" altLang="ru-RU" sz="14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Блок-схема: альтернативный процесс 43"/>
          <p:cNvSpPr/>
          <p:nvPr/>
        </p:nvSpPr>
        <p:spPr>
          <a:xfrm>
            <a:off x="2218851" y="3358480"/>
            <a:ext cx="4443413" cy="51117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администрации  услугами междугородной, внутризоновой, городской связи</a:t>
            </a:r>
            <a:endParaRPr lang="ru-RU" altLang="ru-RU" sz="14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Блок-схема: альтернативный процесс 44"/>
          <p:cNvSpPr/>
          <p:nvPr/>
        </p:nvSpPr>
        <p:spPr>
          <a:xfrm>
            <a:off x="2217721" y="4079812"/>
            <a:ext cx="4448175" cy="22542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Тех.поддержка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АТС</a:t>
            </a:r>
            <a:endParaRPr lang="ru-RU" altLang="ru-RU" sz="14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Блок-схема: альтернативный процесс 45"/>
          <p:cNvSpPr/>
          <p:nvPr/>
        </p:nvSpPr>
        <p:spPr>
          <a:xfrm>
            <a:off x="2214546" y="5072074"/>
            <a:ext cx="4448175" cy="30171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выделенных линий связи и Хайком</a:t>
            </a:r>
            <a:endParaRPr lang="ru-RU" altLang="ru-RU" sz="14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Блок-схема: альтернативный процесс 46"/>
          <p:cNvSpPr/>
          <p:nvPr/>
        </p:nvSpPr>
        <p:spPr>
          <a:xfrm>
            <a:off x="2235057" y="5553746"/>
            <a:ext cx="4448175" cy="30399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выделенных линии связи для IP телефонии</a:t>
            </a:r>
            <a:endParaRPr lang="ru-RU" altLang="ru-RU" sz="14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331202" y="3358479"/>
            <a:ext cx="1506649" cy="27348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alt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Телефонная связь</a:t>
            </a:r>
            <a:endParaRPr lang="ru-RU" altLang="ru-RU" sz="13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159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eaLnBrk="1" hangingPunct="1">
              <a:defRPr/>
            </a:pPr>
            <a:endParaRPr lang="ru-RU" dirty="0"/>
          </a:p>
        </p:txBody>
      </p:sp>
      <p:sp>
        <p:nvSpPr>
          <p:cNvPr id="70" name="Стрелка вниз 69"/>
          <p:cNvSpPr/>
          <p:nvPr/>
        </p:nvSpPr>
        <p:spPr>
          <a:xfrm rot="16200000">
            <a:off x="1900558" y="3492971"/>
            <a:ext cx="233362" cy="35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75" name="Стрелка вниз 74"/>
          <p:cNvSpPr/>
          <p:nvPr/>
        </p:nvSpPr>
        <p:spPr>
          <a:xfrm rot="16200000">
            <a:off x="1898402" y="5034062"/>
            <a:ext cx="233363" cy="35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76" name="Стрелка вниз 75"/>
          <p:cNvSpPr/>
          <p:nvPr/>
        </p:nvSpPr>
        <p:spPr>
          <a:xfrm rot="16200000">
            <a:off x="1909005" y="5507249"/>
            <a:ext cx="231775" cy="35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77" name="Стрелка вниз 76"/>
          <p:cNvSpPr/>
          <p:nvPr/>
        </p:nvSpPr>
        <p:spPr>
          <a:xfrm rot="16200000">
            <a:off x="1899196" y="3992009"/>
            <a:ext cx="231775" cy="35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78" name="Стрелка вниз 77"/>
          <p:cNvSpPr/>
          <p:nvPr/>
        </p:nvSpPr>
        <p:spPr>
          <a:xfrm rot="16200000">
            <a:off x="1923576" y="1607214"/>
            <a:ext cx="231775" cy="35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79" name="Прямоугольник 78"/>
          <p:cNvSpPr/>
          <p:nvPr/>
        </p:nvSpPr>
        <p:spPr>
          <a:xfrm>
            <a:off x="331202" y="873125"/>
            <a:ext cx="1495537" cy="22266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Интернет и каналы связи</a:t>
            </a:r>
          </a:p>
          <a:p>
            <a:pPr algn="ctr">
              <a:defRPr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986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eaLnBrk="1" hangingPunct="1">
              <a:defRPr/>
            </a:pPr>
            <a:endParaRPr lang="ru-RU" dirty="0"/>
          </a:p>
        </p:txBody>
      </p:sp>
      <p:sp>
        <p:nvSpPr>
          <p:cNvPr id="80" name="Стрелка вниз 79"/>
          <p:cNvSpPr/>
          <p:nvPr/>
        </p:nvSpPr>
        <p:spPr>
          <a:xfrm rot="16200000">
            <a:off x="1920856" y="1222360"/>
            <a:ext cx="231775" cy="35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82" name="Стрелка вниз 81"/>
          <p:cNvSpPr/>
          <p:nvPr/>
        </p:nvSpPr>
        <p:spPr>
          <a:xfrm rot="16200000">
            <a:off x="1920856" y="2222492"/>
            <a:ext cx="231775" cy="35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83" name="Стрелка вниз 82"/>
          <p:cNvSpPr/>
          <p:nvPr/>
        </p:nvSpPr>
        <p:spPr>
          <a:xfrm rot="16200000">
            <a:off x="1920062" y="2723352"/>
            <a:ext cx="233363" cy="35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03" name="Прямоугольник 102"/>
          <p:cNvSpPr/>
          <p:nvPr/>
        </p:nvSpPr>
        <p:spPr>
          <a:xfrm>
            <a:off x="428596" y="285728"/>
            <a:ext cx="576263" cy="3303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1285852" y="142852"/>
            <a:ext cx="7715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1600" b="1" dirty="0" smtClean="0">
                <a:solidFill>
                  <a:schemeClr val="accent1">
                    <a:lumMod val="75000"/>
                  </a:schemeClr>
                </a:solidFill>
                <a:latin typeface="Georgia" panose="02040502050405020303" pitchFamily="18" charset="0"/>
                <a:ea typeface="Calibri" pitchFamily="34" charset="0"/>
                <a:cs typeface="Times New Roman" pitchFamily="18" charset="0"/>
              </a:rPr>
              <a:t>Содержание, обслуживание, модернизация и развитие муниципальной системы передачи данных</a:t>
            </a:r>
            <a:endParaRPr lang="ru-RU" altLang="ru-RU" sz="1600" b="1" dirty="0">
              <a:solidFill>
                <a:schemeClr val="accent1">
                  <a:lumMod val="75000"/>
                </a:schemeClr>
              </a:solidFill>
              <a:latin typeface="Georgia" panose="0204050205040502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7000860" y="2214554"/>
            <a:ext cx="2143140" cy="157163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itchFamily="18" charset="0"/>
              </a:rPr>
              <a:t>ВСЕГО 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itchFamily="18" charset="0"/>
              </a:rPr>
              <a:t>6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itchFamily="18" charset="0"/>
              </a:rPr>
              <a:t>145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itchFamily="18" charset="0"/>
              </a:rPr>
              <a:t>тыс.руб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itchFamily="18" charset="0"/>
              </a:rPr>
              <a:t>.</a:t>
            </a:r>
            <a:endParaRPr lang="ru-RU" sz="1400" b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55" name="Блок-схема: альтернативный процесс 54"/>
          <p:cNvSpPr/>
          <p:nvPr/>
        </p:nvSpPr>
        <p:spPr>
          <a:xfrm>
            <a:off x="2211934" y="4427711"/>
            <a:ext cx="4448175" cy="43004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услугами сотовой связи</a:t>
            </a:r>
            <a:endParaRPr lang="ru-RU" altLang="ru-RU" sz="14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Стрелка вниз 55"/>
          <p:cNvSpPr/>
          <p:nvPr/>
        </p:nvSpPr>
        <p:spPr>
          <a:xfrm rot="16200000">
            <a:off x="1909005" y="4465990"/>
            <a:ext cx="231775" cy="35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1" name="Блок-схема: альтернативный процесс 30"/>
          <p:cNvSpPr/>
          <p:nvPr/>
        </p:nvSpPr>
        <p:spPr>
          <a:xfrm>
            <a:off x="2258915" y="950356"/>
            <a:ext cx="4445000" cy="23177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Услуги по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поддержке ВКС Телемост</a:t>
            </a:r>
            <a:endParaRPr lang="ru-RU" altLang="ru-RU" sz="14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Стрелка вниз 31"/>
          <p:cNvSpPr/>
          <p:nvPr/>
        </p:nvSpPr>
        <p:spPr>
          <a:xfrm rot="16200000">
            <a:off x="1893787" y="886856"/>
            <a:ext cx="231775" cy="35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043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C:\Users\ПЕТРО\Desktop\architecture-225649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69" b="27028"/>
          <a:stretch/>
        </p:blipFill>
        <p:spPr bwMode="auto">
          <a:xfrm rot="5400000">
            <a:off x="4519905" y="2214459"/>
            <a:ext cx="6857998" cy="242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6705387" y="-15106"/>
            <a:ext cx="24290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62000"/>
                </a:schemeClr>
              </a:gs>
              <a:gs pos="35000">
                <a:schemeClr val="bg1">
                  <a:alpha val="86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0" y="6597352"/>
            <a:ext cx="9162256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32048" y="764704"/>
            <a:ext cx="846043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27584" y="295900"/>
            <a:ext cx="7632848" cy="338554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4F81BD">
                    <a:lumMod val="75000"/>
                  </a:srgbClr>
                </a:solidFill>
                <a:latin typeface="Georgia" panose="02040502050405020303" pitchFamily="18" charset="0"/>
              </a:rPr>
              <a:t>Задача 3. Мероприятия по защите информации </a:t>
            </a:r>
            <a:endParaRPr lang="ru-RU" sz="1600" b="1" dirty="0">
              <a:solidFill>
                <a:srgbClr val="4F81BD">
                  <a:lumMod val="75000"/>
                </a:srgbClr>
              </a:solidFill>
              <a:latin typeface="Georgia" panose="02040502050405020303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44860" y="6165304"/>
            <a:ext cx="504056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44860" y="6186499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Georgia" panose="02040502050405020303" pitchFamily="18" charset="0"/>
              </a:rPr>
              <a:t>8</a:t>
            </a:r>
            <a:endParaRPr lang="ru-RU" sz="2400" dirty="0">
              <a:solidFill>
                <a:prstClr val="black">
                  <a:lumMod val="50000"/>
                  <a:lumOff val="50000"/>
                </a:prstClr>
              </a:solidFill>
              <a:latin typeface="Georgia" panose="02040502050405020303" pitchFamily="18" charset="0"/>
            </a:endParaRPr>
          </a:p>
        </p:txBody>
      </p:sp>
      <p:sp>
        <p:nvSpPr>
          <p:cNvPr id="17" name="Блок-схема: альтернативный процесс 16"/>
          <p:cNvSpPr/>
          <p:nvPr/>
        </p:nvSpPr>
        <p:spPr>
          <a:xfrm>
            <a:off x="998634" y="800892"/>
            <a:ext cx="7929618" cy="530225"/>
          </a:xfrm>
          <a:prstGeom prst="flowChartAlternate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alt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Обеспечение информационной безопасности персональных данных и иных конфиденциальных сведений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373158" y="1593554"/>
            <a:ext cx="1571636" cy="18505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396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85720" y="857232"/>
            <a:ext cx="576263" cy="3303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Блок-схема: альтернативный процесс 35"/>
          <p:cNvSpPr/>
          <p:nvPr/>
        </p:nvSpPr>
        <p:spPr>
          <a:xfrm>
            <a:off x="1086333" y="5257459"/>
            <a:ext cx="6215106" cy="347360"/>
          </a:xfrm>
          <a:prstGeom prst="flowChartAlternate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Продление лицензий на антивирусную защиту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373158" y="5285061"/>
            <a:ext cx="1571636" cy="26214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592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295180" y="5303781"/>
            <a:ext cx="576263" cy="27802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Блок-схема: альтернативный процесс 44"/>
          <p:cNvSpPr/>
          <p:nvPr/>
        </p:nvSpPr>
        <p:spPr>
          <a:xfrm>
            <a:off x="1071538" y="1597581"/>
            <a:ext cx="6215106" cy="191433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alt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Техническая поддержка защищенной сети передачи данных </a:t>
            </a:r>
            <a:r>
              <a:rPr lang="en-US" altLang="ru-RU" sz="14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ViPNet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Стрелка вниз 45"/>
          <p:cNvSpPr/>
          <p:nvPr/>
        </p:nvSpPr>
        <p:spPr>
          <a:xfrm>
            <a:off x="3786182" y="1357298"/>
            <a:ext cx="493266" cy="240283"/>
          </a:xfrm>
          <a:prstGeom prst="downArrow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486080" y="6213921"/>
            <a:ext cx="5402722" cy="3834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Times New Roman" panose="02020603050405020304" pitchFamily="18" charset="0"/>
                <a:cs typeface="Times New Roman" pitchFamily="18" charset="0"/>
              </a:rPr>
              <a:t>ВСЕГО 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itchFamily="18" charset="0"/>
              </a:rPr>
              <a:t>15 452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itchFamily="18" charset="0"/>
              </a:rPr>
              <a:t>тыс.руб.</a:t>
            </a:r>
            <a:endParaRPr lang="ru-RU" sz="1400" b="1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28" name="Блок-схема: альтернативный процесс 27"/>
          <p:cNvSpPr/>
          <p:nvPr/>
        </p:nvSpPr>
        <p:spPr>
          <a:xfrm>
            <a:off x="1094320" y="3240360"/>
            <a:ext cx="6193126" cy="347068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Техническая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поддержка программного продукта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DallasLock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8.0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392473" y="3239569"/>
            <a:ext cx="1571636" cy="29973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1 307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61461" y="5751346"/>
            <a:ext cx="576263" cy="3303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Блок-схема: альтернативный процесс 30"/>
          <p:cNvSpPr/>
          <p:nvPr/>
        </p:nvSpPr>
        <p:spPr>
          <a:xfrm>
            <a:off x="1079888" y="5647958"/>
            <a:ext cx="6215106" cy="530225"/>
          </a:xfrm>
          <a:prstGeom prst="flowChartAlternate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Защита информации, содержащей сведения, составляющие государственную тайну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392505" y="5743990"/>
            <a:ext cx="1571604" cy="34480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723 тыс.руб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2" name="Блок-схема: альтернативный процесс 31"/>
          <p:cNvSpPr/>
          <p:nvPr/>
        </p:nvSpPr>
        <p:spPr>
          <a:xfrm>
            <a:off x="1086057" y="1850562"/>
            <a:ext cx="6215106" cy="200108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Предоставление права на  использование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TERRIER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373158" y="1849166"/>
            <a:ext cx="1571636" cy="20150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Блок-схема: альтернативный процесс 38"/>
          <p:cNvSpPr/>
          <p:nvPr/>
        </p:nvSpPr>
        <p:spPr>
          <a:xfrm>
            <a:off x="1079888" y="2126001"/>
            <a:ext cx="6215106" cy="407690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Предоставление прав использования программного обеспечения мониторинга, анализа и управления безопасностью информационных систем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7373158" y="2129626"/>
            <a:ext cx="1571636" cy="34203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1 200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2" name="Блок-схема: альтернативный процесс 41"/>
          <p:cNvSpPr/>
          <p:nvPr/>
        </p:nvSpPr>
        <p:spPr>
          <a:xfrm>
            <a:off x="1079888" y="2593729"/>
            <a:ext cx="6215106" cy="580396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Передача сертификата на услугу технической поддержки программного обеспечения мониторинга, анализа и управления безопасностью информационных систем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373158" y="2672691"/>
            <a:ext cx="1571636" cy="38476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3 248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4" name="Блок-схема: альтернативный процесс 43"/>
          <p:cNvSpPr/>
          <p:nvPr/>
        </p:nvSpPr>
        <p:spPr>
          <a:xfrm>
            <a:off x="1086333" y="3663357"/>
            <a:ext cx="6193126" cy="325147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Обновление компонентов сети </a:t>
            </a:r>
            <a:r>
              <a:rPr lang="en-US" sz="14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VipNet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Блок-схема: альтернативный процесс 46"/>
          <p:cNvSpPr/>
          <p:nvPr/>
        </p:nvSpPr>
        <p:spPr>
          <a:xfrm>
            <a:off x="1102913" y="4018138"/>
            <a:ext cx="6193126" cy="347068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Ауди информационной инфраструктуры администрации </a:t>
            </a:r>
            <a:r>
              <a:rPr lang="ru-RU" sz="14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г.о.Тольятти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Блок-схема: альтернативный процесс 47"/>
          <p:cNvSpPr/>
          <p:nvPr/>
        </p:nvSpPr>
        <p:spPr>
          <a:xfrm>
            <a:off x="1102913" y="4423393"/>
            <a:ext cx="6193126" cy="347068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Поставка ПАК «Соболь»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Блок-схема: альтернативный процесс 48"/>
          <p:cNvSpPr/>
          <p:nvPr/>
        </p:nvSpPr>
        <p:spPr>
          <a:xfrm>
            <a:off x="1094359" y="4838290"/>
            <a:ext cx="6193126" cy="347068"/>
          </a:xfrm>
          <a:prstGeom prst="flowChartAlternateProcess">
            <a:avLst/>
          </a:prstGeom>
          <a:solidFill>
            <a:schemeClr val="bg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-342900" algn="ctr">
              <a:defRPr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Предоставление прав использования ПО средств защиты 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406190" y="3646767"/>
            <a:ext cx="1571636" cy="30086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7392473" y="3988791"/>
            <a:ext cx="1571636" cy="31706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809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7406190" y="4392039"/>
            <a:ext cx="1571636" cy="36591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875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7409038" y="4811685"/>
            <a:ext cx="1571636" cy="36591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389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771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34854" y="1623222"/>
            <a:ext cx="4068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376092"/>
                </a:solidFill>
                <a:latin typeface="Georgia" panose="02040502050405020303" pitchFamily="18" charset="0"/>
              </a:rPr>
              <a:t>Благодарим за внимание!</a:t>
            </a:r>
            <a:endParaRPr lang="ru-RU" sz="2400" dirty="0">
              <a:solidFill>
                <a:srgbClr val="376092"/>
              </a:solidFill>
              <a:latin typeface="Georgia" panose="02040502050405020303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677232" y="1179604"/>
            <a:ext cx="23217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5" descr="C:\Users\ПЕТРО\Desktop\Герб тольятти мал-0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381" y="787844"/>
            <a:ext cx="571906" cy="69694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ПЕТРО\Desktop\architecture-225649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69" b="27028"/>
          <a:stretch/>
        </p:blipFill>
        <p:spPr bwMode="auto">
          <a:xfrm rot="5400000">
            <a:off x="4519905" y="2214459"/>
            <a:ext cx="6857998" cy="242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734362" y="0"/>
            <a:ext cx="24290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49000"/>
                </a:schemeClr>
              </a:gs>
              <a:gs pos="35000">
                <a:schemeClr val="bg1">
                  <a:alpha val="65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6597352"/>
            <a:ext cx="9162256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5131831" y="1179604"/>
            <a:ext cx="23217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397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6876</TotalTime>
  <Words>853</Words>
  <Application>Microsoft Office PowerPoint</Application>
  <PresentationFormat>Экран (4:3)</PresentationFormat>
  <Paragraphs>147</Paragraphs>
  <Slides>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Georgia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ПЕТРО</dc:creator>
  <cp:lastModifiedBy>Макеева Юлия Викторовна</cp:lastModifiedBy>
  <cp:revision>262</cp:revision>
  <dcterms:created xsi:type="dcterms:W3CDTF">2017-06-15T12:30:47Z</dcterms:created>
  <dcterms:modified xsi:type="dcterms:W3CDTF">2026-09-03T09:39:11Z</dcterms:modified>
</cp:coreProperties>
</file>