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304" r:id="rId3"/>
    <p:sldId id="321" r:id="rId4"/>
    <p:sldId id="357" r:id="rId5"/>
    <p:sldId id="343" r:id="rId6"/>
    <p:sldId id="358" r:id="rId7"/>
    <p:sldId id="363" r:id="rId8"/>
    <p:sldId id="365" r:id="rId9"/>
    <p:sldId id="359" r:id="rId10"/>
    <p:sldId id="364" r:id="rId11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0C5"/>
    <a:srgbClr val="335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108" d="100"/>
          <a:sy n="108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расходов субсидии на выполнение муниципального задания – 2 562 314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319116360454874E-2"/>
          <c:y val="0.2563832560017571"/>
          <c:w val="0.60022353082450952"/>
          <c:h val="0.70521172895318662"/>
        </c:manualLayout>
      </c:layout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1 517 874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AEB-4475-897F-4CC68B8FEB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664 638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AEB-4475-897F-4CC68B8FEB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218</a:t>
                    </a:r>
                    <a:r>
                      <a:rPr lang="en-US" baseline="0" dirty="0"/>
                      <a:t> 845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AEB-4475-897F-4CC68B8FEB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87 254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AEB-4475-897F-4CC68B8FEB68}"/>
                </c:ext>
              </c:extLst>
            </c:dLbl>
            <c:dLbl>
              <c:idx val="4"/>
              <c:layout>
                <c:manualLayout>
                  <c:x val="5.1077753604292828E-2"/>
                  <c:y val="-1.746476507354550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73 703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AEB-4475-897F-4CC68B8FEB6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73 326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AEB-4475-897F-4CC68B8FEB68}"/>
                </c:ext>
              </c:extLst>
            </c:dLbl>
            <c:numFmt formatCode="#,##0" sourceLinked="0"/>
            <c:spPr>
              <a:gradFill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Заработная плата и начисления</c:v>
                </c:pt>
                <c:pt idx="1">
                  <c:v>Коммунальные услуги</c:v>
                </c:pt>
                <c:pt idx="2">
                  <c:v>Оплата услуг охраны учащихся</c:v>
                </c:pt>
                <c:pt idx="3">
                  <c:v>Работы, услуги по содержанию имущества</c:v>
                </c:pt>
                <c:pt idx="4">
                  <c:v>Прочие расходы</c:v>
                </c:pt>
              </c:strCache>
            </c:strRef>
          </c:cat>
          <c:val>
            <c:numRef>
              <c:f>Лист1!$B$2:$B$6</c:f>
              <c:numCache>
                <c:formatCode>_(* #,##0_);_(* \(#,##0\);_(* "-"_);_(@_)</c:formatCode>
                <c:ptCount val="5"/>
                <c:pt idx="0">
                  <c:v>1517874</c:v>
                </c:pt>
                <c:pt idx="1">
                  <c:v>664638</c:v>
                </c:pt>
                <c:pt idx="2">
                  <c:v>218845</c:v>
                </c:pt>
                <c:pt idx="3">
                  <c:v>87254</c:v>
                </c:pt>
                <c:pt idx="4">
                  <c:v>73703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3-4910-B437-F4A25C714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3499667630649614"/>
          <c:y val="0.23942163578069667"/>
          <c:w val="0.31114930845657301"/>
          <c:h val="0.61984409607227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0.00992</cdr:x>
      <cdr:y>0.16744</cdr:y>
    </cdr:from>
    <cdr:to>
      <cdr:x>0.12562</cdr:x>
      <cdr:y>0.22378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5771" y="849276"/>
          <a:ext cx="1000110" cy="2857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b="1" dirty="0">
              <a:latin typeface="Times New Roman" pitchFamily="18" charset="0"/>
              <a:cs typeface="Times New Roman" pitchFamily="18" charset="0"/>
            </a:rPr>
            <a:t>тыс.руб.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99B72-EF08-4AB9-B523-4AFC3DC955B9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64F6A-93F2-4AAA-896E-6844D8EF37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3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64F6A-93F2-4AAA-896E-6844D8EF372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17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64F6A-93F2-4AAA-896E-6844D8EF372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17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6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3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83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5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15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6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6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40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1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29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45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EDE18-A6B4-4930-B064-5A19D5057813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4FD03-5229-40DC-8848-9439C9C191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4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0183" y="1558169"/>
            <a:ext cx="7867650" cy="4318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D30C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sz="2400" dirty="0">
                <a:solidFill>
                  <a:srgbClr val="0D30C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</a:t>
            </a:r>
            <a:r>
              <a:rPr lang="ru-RU" sz="2400" dirty="0">
                <a:solidFill>
                  <a:srgbClr val="0D30C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округа Тольятти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23056" y="2420888"/>
            <a:ext cx="8497887" cy="3457575"/>
          </a:xfrm>
        </p:spPr>
        <p:txBody>
          <a:bodyPr>
            <a:normAutofit/>
          </a:bodyPr>
          <a:lstStyle/>
          <a:p>
            <a:pPr marL="0" indent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Общественное обсуждение                            </a:t>
            </a:r>
            <a:r>
              <a:rPr lang="ru-RU" altLang="ru-RU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проекта бюджета на 2027 </a:t>
            </a:r>
          </a:p>
          <a:p>
            <a:pPr marL="0" indent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плановый период 2028-2029 годов</a:t>
            </a:r>
            <a:endParaRPr lang="ru-RU" altLang="ru-RU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u="sng" dirty="0">
              <a:solidFill>
                <a:schemeClr val="tx1"/>
              </a:solidFill>
              <a:latin typeface="Times New Roman Cyr" panose="02020603050405020304" pitchFamily="18" charset="-52"/>
              <a:cs typeface="Times New Roman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6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6600" b="1" dirty="0">
              <a:solidFill>
                <a:srgbClr val="3357F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103"/>
            <a:ext cx="1008112" cy="124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682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36044"/>
            <a:ext cx="9144000" cy="131689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«Профилактика наркомании населения городского округа Тольятти на 2024-2030 годы»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288121"/>
              </p:ext>
            </p:extLst>
          </p:nvPr>
        </p:nvGraphicFramePr>
        <p:xfrm>
          <a:off x="688437" y="3312323"/>
          <a:ext cx="8060027" cy="19168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99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279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 муниципальной программы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59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Поощрение педагогов и специалистов, реализующих антинаркотические проекты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452320" y="2852936"/>
            <a:ext cx="12645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тыс. руб.</a:t>
            </a:r>
            <a:endParaRPr lang="ru-RU" sz="1600" dirty="0"/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2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340768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785786" y="155514"/>
            <a:ext cx="835821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27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1714488"/>
            <a:ext cx="6429420" cy="65405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</a:p>
        </p:txBody>
      </p:sp>
      <p:pic>
        <p:nvPicPr>
          <p:cNvPr id="6" name="Рисунок 5" descr="внешкольн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4572008"/>
            <a:ext cx="1000132" cy="807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00298" y="2643182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дошкольных учреждений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3174" y="3714752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9625" indent="-809625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общеобразовательных учреждений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16" y="4572008"/>
            <a:ext cx="5214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9625" indent="-809625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учреждений дополнительного       образования </a:t>
            </a:r>
          </a:p>
        </p:txBody>
      </p:sp>
      <p:pic>
        <p:nvPicPr>
          <p:cNvPr id="10" name="Рисунок 9" descr="прочие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9BDD"/>
              </a:clrFrom>
              <a:clrTo>
                <a:srgbClr val="009BDD">
                  <a:alpha val="0"/>
                </a:srgbClr>
              </a:clrTo>
            </a:clrChange>
          </a:blip>
          <a:srcRect r="6000"/>
          <a:stretch>
            <a:fillRect/>
          </a:stretch>
        </p:blipFill>
        <p:spPr>
          <a:xfrm flipH="1">
            <a:off x="2500298" y="5715016"/>
            <a:ext cx="760305" cy="6794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43306" y="5857892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5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прочих учреждений</a:t>
            </a:r>
          </a:p>
        </p:txBody>
      </p:sp>
      <p:pic>
        <p:nvPicPr>
          <p:cNvPr id="12" name="Picture 3" descr="C:\Users\user\Desktop\city_gerb_ligh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2976" y="357166"/>
            <a:ext cx="7643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 бюджета на 2027-2029 годы </a:t>
            </a:r>
          </a:p>
          <a:p>
            <a:pPr algn="ctr">
              <a:lnSpc>
                <a:spcPct val="50000"/>
              </a:lnSpc>
            </a:pP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>
              <a:lnSpc>
                <a:spcPct val="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_________________________________________</a:t>
            </a:r>
          </a:p>
          <a:p>
            <a:pPr algn="ctr"/>
            <a:endParaRPr lang="ru-RU" sz="2800" dirty="0"/>
          </a:p>
        </p:txBody>
      </p:sp>
      <p:pic>
        <p:nvPicPr>
          <p:cNvPr id="26628" name="Picture 4" descr="https://stihi.ru/pics/2014/09/01/6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3500438"/>
            <a:ext cx="1285884" cy="857256"/>
          </a:xfrm>
          <a:prstGeom prst="rect">
            <a:avLst/>
          </a:prstGeom>
          <a:noFill/>
        </p:spPr>
      </p:pic>
      <p:pic>
        <p:nvPicPr>
          <p:cNvPr id="26630" name="Picture 6" descr="https://www.maam.ru/images/users/avatars/dfb5c00c263a0699397d498aaa09ca7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2357430"/>
            <a:ext cx="1166782" cy="980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00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072494" cy="92869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бюджета по департаменту образования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2027 – 2029 годы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61233"/>
              </p:ext>
            </p:extLst>
          </p:nvPr>
        </p:nvGraphicFramePr>
        <p:xfrm>
          <a:off x="330938" y="2323947"/>
          <a:ext cx="8572562" cy="411294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2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2029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266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бюджетных ассигнований, 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3 929 264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3 930 222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4 131 729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6602510"/>
                  </a:ext>
                </a:extLst>
              </a:tr>
              <a:tr h="2766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по муниципальным программам: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9092998"/>
                  </a:ext>
                </a:extLst>
              </a:tr>
              <a:tr h="73859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 Расходы в рамках  муниципальной программы «Развитие системы образования городского округа Тольятти на 2021-2027 годы»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860 931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3 861 889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(непрограммные расходы)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4 063 396 (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непрограммные расходы)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5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Расходы в рамках  муниципальной программы «Молодежь Тольятти на 2021-2030 гг.»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54 402</a:t>
                      </a:r>
                    </a:p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54 402</a:t>
                      </a:r>
                    </a:p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54 402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7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 Расходы в рамках муниципальной программы «Тольятти семейный: от традиций к будущему»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2025-2030 годы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13 831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13 831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13 831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8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 рамках муниципальной программы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«Профилактика наркомании населения городского округа Тольятти на 2024-2030 годы»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884368" y="1991333"/>
            <a:ext cx="1143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4" y="232895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196752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928662" y="155514"/>
            <a:ext cx="7858180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 бюджета на 2027-2029 годы </a:t>
            </a:r>
          </a:p>
          <a:p>
            <a:pPr>
              <a:lnSpc>
                <a:spcPct val="50000"/>
              </a:lnSpc>
            </a:pP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52638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229600" cy="107157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«Развитие системы образования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городского округа Тольятти на 2021-2027 годы»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032992"/>
              </p:ext>
            </p:extLst>
          </p:nvPr>
        </p:nvGraphicFramePr>
        <p:xfrm>
          <a:off x="357158" y="2428868"/>
          <a:ext cx="8501122" cy="351647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644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</a:t>
                      </a:r>
                      <a:r>
                        <a:rPr lang="ru-RU" sz="1600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 расходов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 программы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1. Субсидии</a:t>
                      </a:r>
                      <a:r>
                        <a:rPr lang="ru-RU" sz="1600" baseline="0" dirty="0">
                          <a:latin typeface="Times New Roman"/>
                          <a:ea typeface="Calibri"/>
                          <a:cs typeface="Times New Roman"/>
                        </a:rPr>
                        <a:t> на о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беспечение выполнения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муниципального задания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муниципальными образовательными учреждениями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58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2 562 314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2. Финансовое обеспечение деятельности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казенного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учреждения МКОУ ДПО «Ресурсный центр»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28 501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4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 Субсидии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АНО ДО «Планета детства «Лада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» на осуществление ими уставной деятельности в сфере дошкольного образования на территории городского округа Тольятти                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751 485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3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4. Субсидии бюджетным</a:t>
                      </a:r>
                      <a:r>
                        <a:rPr lang="ru-RU" sz="1600" baseline="0" dirty="0">
                          <a:latin typeface="Times New Roman"/>
                          <a:ea typeface="Calibri"/>
                          <a:cs typeface="Times New Roman"/>
                        </a:rPr>
                        <a:t> и автономным учреждениям </a:t>
                      </a:r>
                      <a:r>
                        <a:rPr lang="ru-RU" sz="1600" b="1" baseline="0" dirty="0">
                          <a:latin typeface="Times New Roman"/>
                          <a:ea typeface="Calibri"/>
                          <a:cs typeface="Times New Roman"/>
                        </a:rPr>
                        <a:t>на иные цели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518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631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3 860 931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812360" y="2101326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4" y="232895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196752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1000100" y="155514"/>
            <a:ext cx="769704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38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939784"/>
          </a:xfrm>
        </p:spPr>
        <p:txBody>
          <a:bodyPr>
            <a:normAutofit fontScale="90000"/>
          </a:bodyPr>
          <a:lstStyle/>
          <a:p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7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_____________________________________________________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27772"/>
              </p:ext>
            </p:extLst>
          </p:nvPr>
        </p:nvGraphicFramePr>
        <p:xfrm>
          <a:off x="285720" y="1571612"/>
          <a:ext cx="8643998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229600" cy="57150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образования </a:t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городского округа Тольятти на 2021-2027 годы»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837521"/>
              </p:ext>
            </p:extLst>
          </p:nvPr>
        </p:nvGraphicFramePr>
        <p:xfrm>
          <a:off x="357158" y="1857363"/>
          <a:ext cx="8501122" cy="444555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095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7002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</a:t>
                      </a:r>
                      <a:r>
                        <a:rPr lang="ru-RU" sz="1600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 расходов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убсидий бюджетным</a:t>
                      </a:r>
                      <a:r>
                        <a:rPr lang="ru-RU" sz="1600" baseline="0" dirty="0">
                          <a:latin typeface="Times New Roman"/>
                          <a:ea typeface="Calibri"/>
                          <a:cs typeface="Times New Roman"/>
                        </a:rPr>
                        <a:t> и автономным учреждениям на иные цели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2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1. Обеспечение бесплатным,</a:t>
                      </a:r>
                      <a:r>
                        <a:rPr lang="ru-RU" sz="1600" baseline="0" dirty="0">
                          <a:latin typeface="Times New Roman"/>
                          <a:ea typeface="Calibri"/>
                          <a:cs typeface="Times New Roman"/>
                        </a:rPr>
                        <a:t> льготным </a:t>
                      </a:r>
                      <a:r>
                        <a:rPr lang="ru-RU" sz="1600" b="1" baseline="0" dirty="0">
                          <a:latin typeface="Times New Roman"/>
                          <a:ea typeface="Calibri"/>
                          <a:cs typeface="Times New Roman"/>
                        </a:rPr>
                        <a:t>питанием</a:t>
                      </a:r>
                      <a:r>
                        <a:rPr lang="ru-RU" sz="1600" baseline="0" dirty="0">
                          <a:latin typeface="Times New Roman"/>
                          <a:ea typeface="Calibri"/>
                          <a:cs typeface="Times New Roman"/>
                        </a:rPr>
                        <a:t> школьников и дошкольников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58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218 087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Расходы на оплату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(на имущество, транспортный, земельный) 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269 132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07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 М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ероприятия по повышению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энергетической эффективности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зданий МОУ (замена приборов учета тепла с истекшим сроком эксплуатации, подвод горячего водоснабжения, замена светильников),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антитеррористические мероприятия</a:t>
                      </a:r>
                      <a:endParaRPr lang="ru-RU" sz="16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13 793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субсидии (проведение</a:t>
                      </a:r>
                      <a:r>
                        <a:rPr lang="ru-RU" sz="16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городских мероприятий, перевозка учащихся, компенсационные выплаты работникам ОУ)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17 619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2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518 631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812360" y="1500174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4" y="232895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196752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1000100" y="155514"/>
            <a:ext cx="769704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383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19" y="1214422"/>
            <a:ext cx="8615143" cy="35487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«Молодежь Тольятти» на 2021-2030 гг.»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1500174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4" y="232895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196752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1000100" y="155514"/>
            <a:ext cx="769704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graphicFrame>
        <p:nvGraphicFramePr>
          <p:cNvPr id="10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456762"/>
              </p:ext>
            </p:extLst>
          </p:nvPr>
        </p:nvGraphicFramePr>
        <p:xfrm>
          <a:off x="457200" y="1600201"/>
          <a:ext cx="8572560" cy="5029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7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5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002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Задачи программы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02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Формирование нравственных и гражданских ценностей, развитие 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молодежной среде культуры созидательных межэтнических отношений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1 410,5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98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Развитие просветительской работы с молодежью, инновационных образовательных и воспитательных технологий, а также создание условий для самообразования молодежи 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1 314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802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Формирование ценностей здорового образа жизни, а также повышение уровня культуры безопасности жизнедеятельности молодежи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1 132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802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Создание условий для реализации потенциала молодежи в социально-экономической сфере, внедрение технологии "социального лифта"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98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lang="ru-RU" sz="1600" kern="12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информационного поля, повышение эффективности использования информационной инфраструктуры в интересах воспитания молодежи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498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Обеспечение социальной поддержки организациям, осуществляющим деятельность в сфере молодежной политики, создание материально-технических условий для реализации деятельности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46 322,5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80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54 402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00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48" y="1488278"/>
            <a:ext cx="8329115" cy="85982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«Молодежь Тольятти» на 2021-2030 гг.»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52828"/>
              </p:ext>
            </p:extLst>
          </p:nvPr>
        </p:nvGraphicFramePr>
        <p:xfrm>
          <a:off x="419349" y="2708920"/>
          <a:ext cx="8501122" cy="351585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095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7002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</a:t>
                      </a:r>
                      <a:r>
                        <a:rPr lang="ru-RU" sz="1600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 расходов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2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Субсидии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на 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беспечение выполнения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муниципального задания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МБУ ММЦ «Шанс» 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58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53 958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4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Расходы на оплату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(на имущество, транспортный, земельный) 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408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8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Компенсационные выплаты работникам 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53 958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670326" y="2348107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4" y="232895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196752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1000100" y="155514"/>
            <a:ext cx="769704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0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36044"/>
            <a:ext cx="9144000" cy="131689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«Тольятти семейный: от традиций к будущему»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2025 – 2030 годы</a:t>
            </a:r>
            <a:endParaRPr lang="ru-RU" sz="2400" b="1" kern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850072"/>
              </p:ext>
            </p:extLst>
          </p:nvPr>
        </p:nvGraphicFramePr>
        <p:xfrm>
          <a:off x="688437" y="3312323"/>
          <a:ext cx="8060027" cy="19168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99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279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 муниципальной программы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59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Предоставление бесплатного питания обучающимся муниципальных общеобразовательных учреждений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13 831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452320" y="2852936"/>
            <a:ext cx="12645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тыс. руб.</a:t>
            </a:r>
            <a:endParaRPr lang="ru-RU" sz="1600" dirty="0"/>
          </a:p>
        </p:txBody>
      </p:sp>
      <p:pic>
        <p:nvPicPr>
          <p:cNvPr id="5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2"/>
            <a:ext cx="782818" cy="96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19943" y="1340768"/>
            <a:ext cx="82809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2"/>
          <p:cNvSpPr txBox="1">
            <a:spLocks/>
          </p:cNvSpPr>
          <p:nvPr/>
        </p:nvSpPr>
        <p:spPr>
          <a:xfrm>
            <a:off x="785786" y="155514"/>
            <a:ext cx="8358214" cy="111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 проекта бюджета на 2027-2029 годы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56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5311</TotalTime>
  <Words>785</Words>
  <Application>Microsoft Office PowerPoint</Application>
  <PresentationFormat>Экран (4:3)</PresentationFormat>
  <Paragraphs>139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Calibri</vt:lpstr>
      <vt:lpstr>Times New Roman</vt:lpstr>
      <vt:lpstr>Times New Roman Cyr</vt:lpstr>
      <vt:lpstr>Тема Office</vt:lpstr>
      <vt:lpstr>Администрация городского округа Тольятти</vt:lpstr>
      <vt:lpstr>Сеть учреждений</vt:lpstr>
      <vt:lpstr>Проект бюджета по департаменту образования на 2027 – 2029 годы</vt:lpstr>
      <vt:lpstr>Муниципальная программа  «Развитие системы образования  городского округа Тольятти на 2021-2027 годы»</vt:lpstr>
      <vt:lpstr>   Общественное обсуждение проекта бюджета на 2027-2029 годы ОБРАЗОВАНИЕ  _____________________________________________________ </vt:lpstr>
      <vt:lpstr>Муниципальная программа «Развитие системы образования  городского округа Тольятти на 2021-2027 годы»</vt:lpstr>
      <vt:lpstr>Муниципальная программа «Молодежь Тольятти» на 2021-2030 гг.»</vt:lpstr>
      <vt:lpstr>Муниципальная программа «Молодежь Тольятти» на 2021-2030 гг.»</vt:lpstr>
      <vt:lpstr>Муниципальная программа «Тольятти семейный: от традиций к будущему» на 2025 – 2030 годы</vt:lpstr>
      <vt:lpstr>Муниципальная программа «Профилактика наркомании населения городского округа Тольятти на 2024-2030 годы»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Мэрия городского округа Тольятти</dc:title>
  <dc:creator>user</dc:creator>
  <cp:lastModifiedBy>Клокова Наталья Николаевна</cp:lastModifiedBy>
  <cp:revision>428</cp:revision>
  <cp:lastPrinted>2025-09-10T06:27:20Z</cp:lastPrinted>
  <dcterms:created xsi:type="dcterms:W3CDTF">2014-09-19T07:36:54Z</dcterms:created>
  <dcterms:modified xsi:type="dcterms:W3CDTF">2026-09-03T10:02:24Z</dcterms:modified>
</cp:coreProperties>
</file>