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9" r:id="rId5"/>
    <p:sldId id="266" r:id="rId6"/>
    <p:sldId id="260" r:id="rId7"/>
    <p:sldId id="267" r:id="rId8"/>
    <p:sldId id="270" r:id="rId9"/>
    <p:sldId id="271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4" autoAdjust="0"/>
    <p:restoredTop sz="94554" autoAdjust="0"/>
  </p:normalViewPr>
  <p:slideViewPr>
    <p:cSldViewPr>
      <p:cViewPr varScale="1">
        <p:scale>
          <a:sx n="110" d="100"/>
          <a:sy n="110" d="100"/>
        </p:scale>
        <p:origin x="184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565918850495665"/>
          <c:y val="0.38035531553726482"/>
          <c:w val="0.69623019902580363"/>
          <c:h val="0.469773156855057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Представительный орган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152</a:t>
                    </a:r>
                    <a:r>
                      <a:rPr lang="ru-RU" baseline="0" dirty="0" smtClean="0"/>
                      <a:t> 081</a:t>
                    </a:r>
                    <a:endParaRPr lang="ru-RU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163</a:t>
                    </a:r>
                    <a:r>
                      <a:rPr lang="ru-RU" baseline="0" dirty="0" smtClean="0"/>
                      <a:t> 653</a:t>
                    </a:r>
                    <a:endParaRPr lang="ru-RU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 год</c:v>
                </c:pt>
                <c:pt idx="1">
                  <c:v>2027 год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152081</c:v>
                </c:pt>
                <c:pt idx="1">
                  <c:v>163653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Общественная палата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863240236953052E-2"/>
                  <c:y val="-2.0815641707261502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7594573121093236E-3"/>
                  <c:y val="-2.775418894301522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 год</c:v>
                </c:pt>
                <c:pt idx="1">
                  <c:v>2027 год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36</c:v>
                </c:pt>
                <c:pt idx="1">
                  <c:v>36</c:v>
                </c:pt>
              </c:numCache>
            </c:numRef>
          </c:val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518914624218648E-3"/>
                  <c:y val="-1.6189943550092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830263398749837E-2"/>
                  <c:y val="-2.312849078584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 год</c:v>
                </c:pt>
                <c:pt idx="1">
                  <c:v>2027 год</c:v>
                </c:pt>
              </c:strCache>
            </c:strRef>
          </c:cat>
          <c:val>
            <c:numRef>
              <c:f>Лист1!$D$2:$D$3</c:f>
              <c:numCache>
                <c:formatCode>#,##0</c:formatCode>
                <c:ptCount val="2"/>
                <c:pt idx="0">
                  <c:v>48844</c:v>
                </c:pt>
                <c:pt idx="1">
                  <c:v>49718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069400"/>
        <c:axId val="128069008"/>
        <c:axId val="0"/>
      </c:bar3DChart>
      <c:catAx>
        <c:axId val="128069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069008"/>
        <c:crosses val="autoZero"/>
        <c:auto val="1"/>
        <c:lblAlgn val="ctr"/>
        <c:lblOffset val="100"/>
        <c:noMultiLvlLbl val="0"/>
      </c:catAx>
      <c:valAx>
        <c:axId val="1280690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8069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876619496497979"/>
          <c:y val="1.2920995442958863E-3"/>
          <c:w val="0.3365781306477546"/>
          <c:h val="0.4562089344085106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386134484082676"/>
          <c:y val="0.27587925172056926"/>
          <c:w val="0.79371712109960457"/>
          <c:h val="0.58116422736654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Представительный орган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412971658119856E-3"/>
                  <c:y val="-3.9451025909401881E-2"/>
                </c:manualLayout>
              </c:layout>
              <c:tx>
                <c:rich>
                  <a:bodyPr/>
                  <a:lstStyle/>
                  <a:p>
                    <a:endParaRPr lang="ru-RU" baseline="0" dirty="0" smtClean="0"/>
                  </a:p>
                  <a:p>
                    <a:r>
                      <a:rPr lang="ru-RU" baseline="0" dirty="0" smtClean="0"/>
                      <a:t>152 081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376792442165352E-2"/>
                  <c:y val="-1.856518866324794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163</a:t>
                    </a:r>
                    <a:r>
                      <a:rPr lang="ru-RU" baseline="0" dirty="0" smtClean="0"/>
                      <a:t> 653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 год</c:v>
                </c:pt>
                <c:pt idx="1">
                  <c:v>2027 год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152081</c:v>
                </c:pt>
                <c:pt idx="1">
                  <c:v>163653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070184"/>
        <c:axId val="128071360"/>
        <c:axId val="0"/>
      </c:bar3DChart>
      <c:catAx>
        <c:axId val="128070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071360"/>
        <c:crosses val="autoZero"/>
        <c:auto val="1"/>
        <c:lblAlgn val="ctr"/>
        <c:lblOffset val="100"/>
        <c:noMultiLvlLbl val="0"/>
      </c:catAx>
      <c:valAx>
        <c:axId val="1280713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8070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250041418399906"/>
          <c:y val="1.5083484875949456E-2"/>
          <c:w val="0.76800395720103365"/>
          <c:h val="0.2434268191787274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4"/>
              <c:layout>
                <c:manualLayout>
                  <c:x val="4.221144777787472E-3"/>
                  <c:y val="-0.152382539506192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9652388532035313E-2"/>
                  <c:y val="3.6729825433858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6495017695228556E-2"/>
                  <c:y val="-1.05984696585740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4.9812783235466417E-2"/>
                  <c:y val="-2.2371191560726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Лист1!$A$2:$A$14</c:f>
              <c:strCache>
                <c:ptCount val="13"/>
                <c:pt idx="0">
                  <c:v>211 Заработная плата</c:v>
                </c:pt>
                <c:pt idx="1">
                  <c:v>212 Прочие выплаты</c:v>
                </c:pt>
                <c:pt idx="2">
                  <c:v>213 Начисления на оплату труда</c:v>
                </c:pt>
                <c:pt idx="3">
                  <c:v>221 Услуги связи</c:v>
                </c:pt>
                <c:pt idx="4">
                  <c:v>223 Коммунальные услуги</c:v>
                </c:pt>
                <c:pt idx="5">
                  <c:v>225 Работы, услуги по содержанию имущества</c:v>
                </c:pt>
                <c:pt idx="6">
                  <c:v>226 Прочие работы, услуги</c:v>
                </c:pt>
                <c:pt idx="7">
                  <c:v>227 Страхование гражданской ответственности</c:v>
                </c:pt>
                <c:pt idx="8">
                  <c:v>266 Социальные пособия и компенсации персоналу</c:v>
                </c:pt>
                <c:pt idx="9">
                  <c:v>290 Прочие расходы</c:v>
                </c:pt>
                <c:pt idx="10">
                  <c:v>310 Увеличение стоимости основных средств</c:v>
                </c:pt>
                <c:pt idx="11">
                  <c:v>343 Увеличение стоимости горюче-смазочных материалов</c:v>
                </c:pt>
                <c:pt idx="12">
                  <c:v>346 Увеличение стоимости прочих оборотных запасов (материалов)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 formatCode="0.0%">
                  <c:v>0.629</c:v>
                </c:pt>
                <c:pt idx="1">
                  <c:v>1E-3</c:v>
                </c:pt>
                <c:pt idx="2" formatCode="0.0%">
                  <c:v>0.19</c:v>
                </c:pt>
                <c:pt idx="3" formatCode="0.0%">
                  <c:v>4.0000000000000001E-3</c:v>
                </c:pt>
                <c:pt idx="4" formatCode="0.0%">
                  <c:v>1.6E-2</c:v>
                </c:pt>
                <c:pt idx="5" formatCode="0.0%">
                  <c:v>0.04</c:v>
                </c:pt>
                <c:pt idx="6" formatCode="0.0%">
                  <c:v>2.9000000000000001E-2</c:v>
                </c:pt>
                <c:pt idx="7">
                  <c:v>2.9999999999999997E-4</c:v>
                </c:pt>
                <c:pt idx="8" formatCode="0.0%">
                  <c:v>2.3999999999999998E-3</c:v>
                </c:pt>
                <c:pt idx="9" formatCode="0.0%">
                  <c:v>3.0000000000000001E-3</c:v>
                </c:pt>
                <c:pt idx="10" formatCode="0.0%">
                  <c:v>0.04</c:v>
                </c:pt>
                <c:pt idx="11">
                  <c:v>2.5000000000000001E-2</c:v>
                </c:pt>
                <c:pt idx="12" formatCode="0.0%">
                  <c:v>0.02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Лист1!$A$2:$A$14</c:f>
              <c:strCache>
                <c:ptCount val="13"/>
                <c:pt idx="0">
                  <c:v>211 Заработная плата</c:v>
                </c:pt>
                <c:pt idx="1">
                  <c:v>212 Прочие выплаты</c:v>
                </c:pt>
                <c:pt idx="2">
                  <c:v>213 Начисления на оплату труда</c:v>
                </c:pt>
                <c:pt idx="3">
                  <c:v>221 Услуги связи</c:v>
                </c:pt>
                <c:pt idx="4">
                  <c:v>223 Коммунальные услуги</c:v>
                </c:pt>
                <c:pt idx="5">
                  <c:v>225 Работы, услуги по содержанию имущества</c:v>
                </c:pt>
                <c:pt idx="6">
                  <c:v>226 Прочие работы, услуги</c:v>
                </c:pt>
                <c:pt idx="7">
                  <c:v>227 Страхование гражданской ответственности</c:v>
                </c:pt>
                <c:pt idx="8">
                  <c:v>266 Социальные пособия и компенсации персоналу</c:v>
                </c:pt>
                <c:pt idx="9">
                  <c:v>290 Прочие расходы</c:v>
                </c:pt>
                <c:pt idx="10">
                  <c:v>310 Увеличение стоимости основных средств</c:v>
                </c:pt>
                <c:pt idx="11">
                  <c:v>343 Увеличение стоимости горюче-смазочных материалов</c:v>
                </c:pt>
                <c:pt idx="12">
                  <c:v>346 Увеличение стоимости прочих оборотных запасов (материалов)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11">
                  <c:v>48946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1905011534097265"/>
          <c:y val="1.4380842604789926E-3"/>
          <c:w val="0.32663368347426219"/>
          <c:h val="0.84172746238072327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 </a:t>
            </a:r>
          </a:p>
        </c:rich>
      </c:tx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419753086419679E-2"/>
          <c:y val="0.17516230080715681"/>
          <c:w val="0.83179012345679082"/>
          <c:h val="0.6865207518799275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Расходы, тыс.руб.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45000"/>
                    <a:satMod val="155000"/>
                  </a:schemeClr>
                </a:gs>
                <a:gs pos="60000">
                  <a:schemeClr val="accent4">
                    <a:shade val="95000"/>
                    <a:satMod val="150000"/>
                  </a:schemeClr>
                </a:gs>
                <a:gs pos="100000">
                  <a:schemeClr val="accent4">
                    <a:tint val="87000"/>
                    <a:satMod val="250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4">
                  <a:satMod val="150000"/>
                </a:scheme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3.0864197530864196E-3"/>
                  <c:y val="2.55607670001239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864197530864196E-3"/>
                  <c:y val="-7.66823010003719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 год</c:v>
                </c:pt>
                <c:pt idx="1">
                  <c:v>2027 год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48844</c:v>
                </c:pt>
                <c:pt idx="1">
                  <c:v>49718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shape val="box"/>
        <c:axId val="128070968"/>
        <c:axId val="128072536"/>
        <c:axId val="0"/>
      </c:bar3DChart>
      <c:catAx>
        <c:axId val="128070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8072536"/>
        <c:crosses val="autoZero"/>
        <c:auto val="1"/>
        <c:lblAlgn val="ctr"/>
        <c:lblOffset val="100"/>
        <c:noMultiLvlLbl val="0"/>
      </c:catAx>
      <c:valAx>
        <c:axId val="128072536"/>
        <c:scaling>
          <c:orientation val="minMax"/>
          <c:min val="0"/>
        </c:scaling>
        <c:delete val="1"/>
        <c:axPos val="l"/>
        <c:numFmt formatCode="0%" sourceLinked="1"/>
        <c:majorTickMark val="none"/>
        <c:minorTickMark val="none"/>
        <c:tickLblPos val="none"/>
        <c:crossAx val="1280709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7623456790123406"/>
          <c:y val="9.9660730238497156E-2"/>
          <c:w val="0.35143968115096724"/>
          <c:h val="7.069142076001216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по содержанию общественных приемных (раздел 0113)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221 Услуги связи</c:v>
                </c:pt>
                <c:pt idx="1">
                  <c:v>223 Коммунальные услуги</c:v>
                </c:pt>
                <c:pt idx="2">
                  <c:v>225 Работы, услуги по содержанию имущества</c:v>
                </c:pt>
                <c:pt idx="3">
                  <c:v>226 Прочие работы, услуги</c:v>
                </c:pt>
                <c:pt idx="4">
                  <c:v>310 Увеличение стоимости основных средств</c:v>
                </c:pt>
                <c:pt idx="5">
                  <c:v>343 Увеличение стоимости горюче-смазочных материалов</c:v>
                </c:pt>
                <c:pt idx="6">
                  <c:v>346 Увеличение стоимости прочих оборотных запасов (материалов)</c:v>
                </c:pt>
              </c:strCache>
            </c:strRef>
          </c:cat>
          <c:val>
            <c:numRef>
              <c:f>Лист1!$B$2:$B$8</c:f>
              <c:numCache>
                <c:formatCode>0.0%</c:formatCode>
                <c:ptCount val="7"/>
                <c:pt idx="0">
                  <c:v>6.7000000000000002E-3</c:v>
                </c:pt>
                <c:pt idx="1">
                  <c:v>1.4E-2</c:v>
                </c:pt>
                <c:pt idx="2">
                  <c:v>2.3E-2</c:v>
                </c:pt>
                <c:pt idx="3">
                  <c:v>0.81899999999999995</c:v>
                </c:pt>
                <c:pt idx="4">
                  <c:v>5.0000000000000001E-3</c:v>
                </c:pt>
                <c:pt idx="5">
                  <c:v>0.127</c:v>
                </c:pt>
                <c:pt idx="6">
                  <c:v>5.0000000000000001E-3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Расходы, тыс.руб.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2026</c:v>
                </c:pt>
                <c:pt idx="1">
                  <c:v>2027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</c:v>
                </c:pt>
                <c:pt idx="1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068616"/>
        <c:axId val="128072928"/>
        <c:axId val="0"/>
      </c:bar3DChart>
      <c:catAx>
        <c:axId val="128068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8072928"/>
        <c:crosses val="autoZero"/>
        <c:auto val="1"/>
        <c:lblAlgn val="ctr"/>
        <c:lblOffset val="100"/>
        <c:noMultiLvlLbl val="0"/>
      </c:catAx>
      <c:valAx>
        <c:axId val="128072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0686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Расходы по </a:t>
            </a:r>
            <a:r>
              <a:rPr lang="ru-RU" dirty="0" smtClean="0"/>
              <a:t>содержанию</a:t>
            </a:r>
          </a:p>
          <a:p>
            <a:pPr>
              <a:defRPr/>
            </a:pPr>
            <a:r>
              <a:rPr lang="ru-RU" smtClean="0"/>
              <a:t>общественной палаты </a:t>
            </a:r>
            <a:r>
              <a:rPr lang="ru-RU" dirty="0"/>
              <a:t>(раздел 0113)</a:t>
            </a:r>
          </a:p>
        </c:rich>
      </c:tx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по содержанию общественных приемных (раздел 0113)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225 Работы, услуги по содержанию имущества</c:v>
                </c:pt>
                <c:pt idx="1">
                  <c:v>226 Прочие работы, услуги</c:v>
                </c:pt>
                <c:pt idx="2">
                  <c:v>340 Увеличение стоимости материальных запасов</c:v>
                </c:pt>
              </c:strCache>
            </c:strRef>
          </c:cat>
          <c:val>
            <c:numRef>
              <c:f>Лист1!$B$2:$B$4</c:f>
              <c:numCache>
                <c:formatCode>0.0%</c:formatCode>
                <c:ptCount val="3"/>
                <c:pt idx="0">
                  <c:v>0.19400000000000001</c:v>
                </c:pt>
                <c:pt idx="1">
                  <c:v>0.111</c:v>
                </c:pt>
                <c:pt idx="2">
                  <c:v>0.69499999999999995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225 Работы, услуги по содержанию имущества</c:v>
                </c:pt>
                <c:pt idx="1">
                  <c:v>226 Прочие работы, услуги</c:v>
                </c:pt>
                <c:pt idx="2">
                  <c:v>340 Увеличение стоимости материальных запасов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0.32557</cdr:x>
      <cdr:y>0.40652</cdr:y>
    </cdr:from>
    <cdr:to>
      <cdr:x>0.4373</cdr:x>
      <cdr:y>0.57305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664296" y="22322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0.29037</cdr:x>
      <cdr:y>0.34096</cdr:y>
    </cdr:from>
    <cdr:to>
      <cdr:x>0.40211</cdr:x>
      <cdr:y>0.50748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376264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0.32557</cdr:x>
      <cdr:y>0.40652</cdr:y>
    </cdr:from>
    <cdr:to>
      <cdr:x>0.4373</cdr:x>
      <cdr:y>0.57305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664296" y="22322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0.29037</cdr:x>
      <cdr:y>0.34096</cdr:y>
    </cdr:from>
    <cdr:to>
      <cdr:x>0.40211</cdr:x>
      <cdr:y>0.50748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376264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0.84211</cdr:x>
      <cdr:y>0.82895</cdr:y>
    </cdr:from>
    <cdr:to>
      <cdr:x>0.9535</cdr:x>
      <cdr:y>0.99603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912768" y="453650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0.80702</cdr:x>
      <cdr:y>0.68421</cdr:y>
    </cdr:from>
    <cdr:to>
      <cdr:x>1</cdr:x>
      <cdr:y>0.8513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768752" y="3744415"/>
          <a:ext cx="1584155" cy="9144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0.67374</cdr:x>
      <cdr:y>0.30137</cdr:y>
    </cdr:from>
    <cdr:to>
      <cdr:x>0.78485</cdr:x>
      <cdr:y>0.47532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44616" y="15841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0.64749</cdr:x>
      <cdr:y>0.32877</cdr:y>
    </cdr:from>
    <cdr:to>
      <cdr:x>0.7586</cdr:x>
      <cdr:y>0.50272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328592" y="172819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0.47249</cdr:x>
      <cdr:y>0.49315</cdr:y>
    </cdr:from>
    <cdr:to>
      <cdr:x>0.60632</cdr:x>
      <cdr:y>0.56341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888432" y="2592288"/>
          <a:ext cx="110132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sz="18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tx1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0.53374</cdr:x>
      <cdr:y>0.57534</cdr:y>
    </cdr:from>
    <cdr:to>
      <cdr:x>0.6536</cdr:x>
      <cdr:y>0.6808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392488" y="3024336"/>
          <a:ext cx="986408" cy="55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11F89CC-2641-4415-8EC1-901F05133A6B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3A22B7B-A5FD-456B-8F03-E3F3DE93A2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бюджетной сметы Думы городского округа Тольятти на </a:t>
            </a:r>
            <a:r>
              <a:rPr lang="ru-RU" dirty="0" smtClean="0"/>
              <a:t>2027</a:t>
            </a:r>
            <a:r>
              <a:rPr lang="en-US" dirty="0" smtClean="0"/>
              <a:t>-2029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год</a:t>
            </a:r>
            <a:r>
              <a:rPr lang="ru-RU" dirty="0"/>
              <a:t>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013176"/>
            <a:ext cx="6400800" cy="1176536"/>
          </a:xfrm>
        </p:spPr>
        <p:txBody>
          <a:bodyPr/>
          <a:lstStyle/>
          <a:p>
            <a:r>
              <a:rPr lang="ru-RU" dirty="0" smtClean="0"/>
              <a:t>Тольятти</a:t>
            </a:r>
          </a:p>
          <a:p>
            <a:r>
              <a:rPr lang="ru-RU" dirty="0" smtClean="0"/>
              <a:t>2026г.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Проект бюджетной сметы главного распорядителя бюджетных средств – Дума городского округа Тольятти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2027 г. и плановый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период 2028 – 2029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гг.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46394"/>
              </p:ext>
            </p:extLst>
          </p:nvPr>
        </p:nvGraphicFramePr>
        <p:xfrm>
          <a:off x="467544" y="1700808"/>
          <a:ext cx="8280920" cy="4197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1368152"/>
                <a:gridCol w="864096"/>
                <a:gridCol w="1008112"/>
                <a:gridCol w="864096"/>
              </a:tblGrid>
              <a:tr h="352385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Сумма, тыс.руб.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Утвержденные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бюджетные ассигнования на 2026 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2027 год (по решению Совета Думы)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2029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ассигнования, всего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200 961</a:t>
                      </a:r>
                      <a:endParaRPr lang="ru-RU" sz="14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213 407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206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089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206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361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152 081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653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156 311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156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Другие общегосударственные вопросы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880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754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778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849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Бюджетные ассигнования Думы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3391655"/>
              </p:ext>
            </p:extLst>
          </p:nvPr>
        </p:nvGraphicFramePr>
        <p:xfrm>
          <a:off x="467544" y="1196752"/>
          <a:ext cx="8183562" cy="549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Бюджетные ассигнования Думы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419183"/>
              </p:ext>
            </p:extLst>
          </p:nvPr>
        </p:nvGraphicFramePr>
        <p:xfrm>
          <a:off x="467544" y="1196753"/>
          <a:ext cx="820891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838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Расходы по содержанию Думы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239673"/>
              </p:ext>
            </p:extLst>
          </p:nvPr>
        </p:nvGraphicFramePr>
        <p:xfrm>
          <a:off x="960438" y="1700808"/>
          <a:ext cx="818356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Ассигнования на общегосударственные вопросы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6998140"/>
              </p:ext>
            </p:extLst>
          </p:nvPr>
        </p:nvGraphicFramePr>
        <p:xfrm>
          <a:off x="467544" y="1412776"/>
          <a:ext cx="82296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Общегосударственные вопросы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638235"/>
              </p:ext>
            </p:extLst>
          </p:nvPr>
        </p:nvGraphicFramePr>
        <p:xfrm>
          <a:off x="503238" y="1628800"/>
          <a:ext cx="81835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Ассигнования на содержание </a:t>
            </a:r>
            <a:br>
              <a:rPr lang="ru-RU" dirty="0" smtClean="0"/>
            </a:br>
            <a:r>
              <a:rPr lang="ru-RU" dirty="0" smtClean="0"/>
              <a:t>общественной палаты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022022"/>
              </p:ext>
            </p:extLst>
          </p:nvPr>
        </p:nvGraphicFramePr>
        <p:xfrm>
          <a:off x="539552" y="1700808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323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Общегосударственные вопросы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678321"/>
              </p:ext>
            </p:extLst>
          </p:nvPr>
        </p:nvGraphicFramePr>
        <p:xfrm>
          <a:off x="503238" y="1628800"/>
          <a:ext cx="81835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6056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Аспект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</a:minorFont>
  </a:fontScheme>
  <a:fmtScheme name="Аспект">
    <a:fillStyleLst>
      <a:solidFill>
        <a:schemeClr val="phClr"/>
      </a:solidFill>
      <a:gradFill rotWithShape="1">
        <a:gsLst>
          <a:gs pos="0">
            <a:schemeClr val="phClr">
              <a:tint val="65000"/>
              <a:satMod val="270000"/>
            </a:schemeClr>
          </a:gs>
          <a:gs pos="25000">
            <a:schemeClr val="phClr">
              <a:tint val="60000"/>
              <a:satMod val="300000"/>
            </a:schemeClr>
          </a:gs>
          <a:gs pos="100000">
            <a:schemeClr val="phClr">
              <a:tint val="29000"/>
              <a:satMod val="40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5000"/>
              <a:satMod val="155000"/>
            </a:schemeClr>
          </a:gs>
          <a:gs pos="60000">
            <a:schemeClr val="phClr">
              <a:shade val="95000"/>
              <a:satMod val="150000"/>
            </a:schemeClr>
          </a:gs>
          <a:gs pos="100000">
            <a:schemeClr val="phClr">
              <a:tint val="87000"/>
              <a:satMod val="2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atMod val="150000"/>
          </a:schemeClr>
        </a:solidFill>
        <a:prstDash val="solid"/>
      </a:ln>
      <a:ln w="425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35000"/>
              <a:satMod val="150000"/>
            </a:schemeClr>
          </a:gs>
          <a:gs pos="45000">
            <a:schemeClr val="phClr">
              <a:shade val="68000"/>
              <a:satMod val="155000"/>
            </a:schemeClr>
          </a:gs>
          <a:gs pos="100000">
            <a:schemeClr val="phClr">
              <a:tint val="70000"/>
              <a:satMod val="175000"/>
            </a:schemeClr>
          </a:gs>
        </a:gsLst>
        <a:lin ang="16200000" scaled="0"/>
      </a:gradFill>
      <a:blipFill>
        <a:blip xmlns:r="http://schemas.openxmlformats.org/officeDocument/2006/relationships" r:embed="rId1">
          <a:duotone>
            <a:schemeClr val="phClr">
              <a:shade val="800"/>
              <a:satMod val="150000"/>
            </a:schemeClr>
            <a:schemeClr val="phClr">
              <a:tint val="80000"/>
              <a:satMod val="150000"/>
            </a:schemeClr>
          </a:duotone>
        </a:blip>
        <a:tile tx="0" ty="0" sx="75000" sy="7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1815</TotalTime>
  <Words>135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Times New Roman</vt:lpstr>
      <vt:lpstr>Verdana</vt:lpstr>
      <vt:lpstr>Wingdings 2</vt:lpstr>
      <vt:lpstr>Аспект</vt:lpstr>
      <vt:lpstr>Проект бюджетной сметы Думы городского округа Тольятти на 2027-2029  годы</vt:lpstr>
      <vt:lpstr> Проект бюджетной сметы главного распорядителя бюджетных средств – Дума городского округа Тольятти  на 2027 г. и плановый период 2028 – 2029 гг. </vt:lpstr>
      <vt:lpstr>Бюджетные ассигнования Думы </vt:lpstr>
      <vt:lpstr>Бюджетные ассигнования Думы </vt:lpstr>
      <vt:lpstr>Расходы по содержанию Думы</vt:lpstr>
      <vt:lpstr>Ассигнования на общегосударственные вопросы</vt:lpstr>
      <vt:lpstr>Общегосударственные вопросы</vt:lpstr>
      <vt:lpstr>Ассигнования на содержание  общественной палаты</vt:lpstr>
      <vt:lpstr>Общегосударственные вопросы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Бюджетные ассигнования  Думы городского округа Тольятти</dc:title>
  <dc:creator>guan</dc:creator>
  <cp:lastModifiedBy>Телениус Наталья Викторовна</cp:lastModifiedBy>
  <cp:revision>264</cp:revision>
  <cp:lastPrinted>2026-09-03T04:35:50Z</cp:lastPrinted>
  <dcterms:created xsi:type="dcterms:W3CDTF">2015-06-15T04:43:17Z</dcterms:created>
  <dcterms:modified xsi:type="dcterms:W3CDTF">2026-09-03T06:46:37Z</dcterms:modified>
</cp:coreProperties>
</file>