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678" r:id="rId2"/>
    <p:sldId id="1005" r:id="rId3"/>
    <p:sldId id="1020" r:id="rId4"/>
    <p:sldId id="1006" r:id="rId5"/>
    <p:sldId id="1007" r:id="rId6"/>
    <p:sldId id="1009" r:id="rId7"/>
    <p:sldId id="1010" r:id="rId8"/>
    <p:sldId id="1021" r:id="rId9"/>
    <p:sldId id="1022" r:id="rId10"/>
    <p:sldId id="1015" r:id="rId11"/>
    <p:sldId id="1023" r:id="rId12"/>
    <p:sldId id="1024" r:id="rId13"/>
    <p:sldId id="1018" r:id="rId14"/>
  </p:sldIdLst>
  <p:sldSz cx="10801350" cy="7921625"/>
  <p:notesSz cx="6797675" cy="9928225"/>
  <p:custShowLst>
    <p:custShow name="Слайд 239" id="0">
      <p:sldLst/>
    </p:custShow>
    <p:custShow name="Произвольный показ 2" id="1">
      <p:sldLst/>
    </p:custShow>
    <p:custShow name="Произвольный показ 3" id="2">
      <p:sldLst/>
    </p:custShow>
    <p:custShow name="Произвольный показ 4" id="3">
      <p:sldLst/>
    </p:custShow>
    <p:custShow name="Произвольный показ 5" id="4">
      <p:sldLst/>
    </p:custShow>
    <p:custShow name="Произвольный показ 6" id="5">
      <p:sldLst/>
    </p:custShow>
    <p:custShow name="Произвольный показ 7" id="6">
      <p:sldLst/>
    </p:custShow>
    <p:custShow name="Произвольный показ 8" id="7">
      <p:sldLst/>
    </p:custShow>
    <p:custShow name="Произвольный показ 9" id="8">
      <p:sldLst/>
    </p:custShow>
    <p:custShow name="Произвольный показ 10" id="9">
      <p:sldLst/>
    </p:custShow>
    <p:custShow name="Произвольный показ 11" id="10">
      <p:sldLst/>
    </p:custShow>
    <p:custShow name="Произвольный показ 12" id="11">
      <p:sldLst/>
    </p:custShow>
    <p:custShow name="Произвольный показ 13" id="12">
      <p:sldLst/>
    </p:custShow>
    <p:custShow name="Произвольный показ 14" id="13">
      <p:sldLst/>
    </p:custShow>
    <p:custShow name="Произвольный показ 15" id="14">
      <p:sldLst/>
    </p:custShow>
    <p:custShow name="Произвольный показ 16" id="15">
      <p:sldLst/>
    </p:custShow>
    <p:custShow name="Произвольный показ 17" id="16">
      <p:sldLst/>
    </p:custShow>
    <p:custShow name="Произвольный показ 18" id="17">
      <p:sldLst/>
    </p:custShow>
    <p:custShow name="Произвольный показ 19" id="18">
      <p:sldLst/>
    </p:custShow>
    <p:custShow name="Произвольный показ 20" id="19">
      <p:sldLst/>
    </p:custShow>
    <p:custShow name="Произвольный показ 21" id="20">
      <p:sldLst/>
    </p:custShow>
    <p:custShow name="Произвольный показ 22" id="21">
      <p:sldLst/>
    </p:custShow>
    <p:custShow name="Произвольный показ 23" id="22">
      <p:sldLst/>
    </p:custShow>
    <p:custShow name="Произвольный показ 24" id="23">
      <p:sldLst/>
    </p:custShow>
    <p:custShow name="Произвольный показ 25" id="24">
      <p:sldLst/>
    </p:custShow>
    <p:custShow name="Произвольный показ 26" id="25">
      <p:sldLst/>
    </p:custShow>
    <p:custShow name="Произвольный показ 27" id="26">
      <p:sldLst/>
    </p:custShow>
    <p:custShow name="Произвольный показ 28" id="27">
      <p:sldLst/>
    </p:custShow>
    <p:custShow name="Слайд 229" id="28">
      <p:sldLst/>
    </p:custShow>
    <p:custShow name="Произвольный показ 30" id="29">
      <p:sldLst/>
    </p:custShow>
    <p:custShow name="Произвольный показ 31" id="30">
      <p:sldLst/>
    </p:custShow>
    <p:custShow name="Произвольный показ 32" id="31">
      <p:sldLst/>
    </p:custShow>
    <p:custShow name="Произвольный показ 33" id="32">
      <p:sldLst/>
    </p:custShow>
    <p:custShow name="Произвольный показ 34" id="33">
      <p:sldLst/>
    </p:custShow>
    <p:custShow name="Произвольный показ 35" id="34">
      <p:sldLst/>
    </p:custShow>
    <p:custShow name="Произвольный показ 36" id="35">
      <p:sldLst/>
    </p:custShow>
    <p:custShow name="Произвольный показ 37" id="36">
      <p:sldLst/>
    </p:custShow>
    <p:custShow name="Произвольный показ 38" id="37">
      <p:sldLst/>
    </p:custShow>
    <p:custShow name="Произвольный показ 39" id="38">
      <p:sldLst/>
    </p:custShow>
    <p:custShow name="Произвольный показ 40" id="39">
      <p:sldLst/>
    </p:custShow>
    <p:custShow name="Произвольный показ 41" id="40">
      <p:sldLst/>
    </p:custShow>
    <p:custShow name="Произвольный показ 42" id="41">
      <p:sldLst/>
    </p:custShow>
    <p:custShow name="Произвольный показ 43" id="42">
      <p:sldLst/>
    </p:custShow>
    <p:custShow name="Произвольный показ 44" id="43">
      <p:sldLst/>
    </p:custShow>
    <p:custShow name="Произвольный показ 45" id="44">
      <p:sldLst/>
    </p:custShow>
    <p:custShow name="Произвольный показ 46" id="45">
      <p:sldLst/>
    </p:custShow>
    <p:custShow name="Произвольный показ 47" id="46">
      <p:sldLst/>
    </p:custShow>
    <p:custShow name="Произвольный показ 48" id="47">
      <p:sldLst/>
    </p:custShow>
    <p:custShow name="Произвольный показ 49" id="48">
      <p:sldLst/>
    </p:custShow>
    <p:custShow name="Произвольный показ 50" id="49">
      <p:sldLst/>
    </p:custShow>
    <p:custShow name="Произвольный показ 51" id="50">
      <p:sldLst/>
    </p:custShow>
    <p:custShow name="Произвольный показ 52" id="51">
      <p:sldLst/>
    </p:custShow>
    <p:custShow name="Произвольный показ 53" id="52">
      <p:sldLst/>
    </p:custShow>
    <p:custShow name="Произвольный показ 54" id="53">
      <p:sldLst/>
    </p:custShow>
    <p:custShow name="Произвольный показ 55" id="54">
      <p:sldLst/>
    </p:custShow>
    <p:custShow name="Произвольный показ 56" id="55">
      <p:sldLst/>
    </p:custShow>
    <p:custShow name="Произвольный показ 57" id="56">
      <p:sldLst/>
    </p:custShow>
    <p:custShow name="Произвольный показ 58" id="57">
      <p:sldLst/>
    </p:custShow>
    <p:custShow name="Произвольный показ 59" id="58">
      <p:sldLst/>
    </p:custShow>
    <p:custShow name="Произвольный показ 60" id="59">
      <p:sldLst/>
    </p:custShow>
    <p:custShow name="Произвольный показ 61" id="60">
      <p:sldLst/>
    </p:custShow>
    <p:custShow name="Произвольный показ 62" id="61">
      <p:sldLst/>
    </p:custShow>
    <p:custShow name="Произвольный показ 63" id="62">
      <p:sldLst/>
    </p:custShow>
    <p:custShow name="Произвольный показ 64" id="63">
      <p:sldLst/>
    </p:custShow>
    <p:custShow name="Произвольный показ 65" id="64">
      <p:sldLst/>
    </p:custShow>
    <p:custShow name="Произвольный показ 66" id="65">
      <p:sldLst/>
    </p:custShow>
    <p:custShow name="Произвольный показ 67" id="66">
      <p:sldLst/>
    </p:custShow>
    <p:custShow name="Произвольный показ 68" id="67">
      <p:sldLst/>
    </p:custShow>
    <p:custShow name="Произвольный показ 69" id="68">
      <p:sldLst/>
    </p:custShow>
    <p:custShow name="Произвольный показ 70" id="69">
      <p:sldLst/>
    </p:custShow>
    <p:custShow name="Произвольный показ 71" id="70">
      <p:sldLst/>
    </p:custShow>
    <p:custShow name="Произвольный показ 72" id="71">
      <p:sldLst/>
    </p:custShow>
    <p:custShow name="список съездов инвалидов" id="72">
      <p:sldLst/>
    </p:custShow>
    <p:custShow name="съезд инв выполнены" id="73">
      <p:sldLst/>
    </p:custShow>
    <p:custShow name="Съезд инв не выполнены" id="74">
      <p:sldLst/>
    </p:custShow>
    <p:custShow name="ИДН Носова 10" id="75">
      <p:sldLst/>
    </p:custShow>
    <p:custShow name="ИДН Кулибина 4" id="76">
      <p:sldLst/>
    </p:custShow>
    <p:custShow name="ИДН Плотиная" id="77">
      <p:sldLst/>
    </p:custShow>
    <p:custShow name="ИДН Ст. Разина-Юбилейная" id="78">
      <p:sldLst/>
    </p:custShow>
    <p:custShow name="ИДН Шлютова 130" id="79">
      <p:sldLst/>
    </p:custShow>
    <p:custShow name="ИДН Свердлова 23, 27" id="80">
      <p:sldLst/>
    </p:custShow>
    <p:custShow name="ИДН Орджоникидзе 1" id="81">
      <p:sldLst/>
    </p:custShow>
    <p:custShow name="ИДН Баныкина 26, 30а" id="82">
      <p:sldLst/>
    </p:custShow>
    <p:custShow name="ИДН Ярославская 47" id="83">
      <p:sldLst/>
    </p:custShow>
    <p:custShow name="ИДН Баумана 10" id="84">
      <p:sldLst/>
    </p:custShow>
    <p:custShow name="ИДН Строителей 7" id="85">
      <p:sldLst/>
    </p:custShow>
    <p:custShow name="Автостроителей 76" id="86">
      <p:sldLst/>
    </p:custShow>
    <p:custShow name="ИДН Патрульная 31, 17, 9, 5" id="87">
      <p:sldLst/>
    </p:custShow>
    <p:custShow name="ИДН Революционная 74" id="88">
      <p:sldLst/>
    </p:custShow>
    <p:custShow name="ИДН Буденого 9, 12" id="89">
      <p:sldLst/>
    </p:custShow>
    <p:custShow name="ИДН Буденого 1, 4" id="90">
      <p:sldLst/>
    </p:custShow>
    <p:custShow name="ИДН Гая 17" id="91">
      <p:sldLst/>
    </p:custShow>
    <p:custShow name="ИДН Гидротехническая 19, 25" id="92">
      <p:sldLst/>
    </p:custShow>
    <p:custShow name="МК059 Гидротехническая" id="93">
      <p:sldLst/>
    </p:custShow>
    <p:custShow name="МК059 Комсомольская-Новозаводск" id="94">
      <p:sldLst/>
    </p:custShow>
    <p:custShow name="МК059 50 лет Октября 10" id="95">
      <p:sldLst/>
    </p:custShow>
    <p:custShow name="МК059 Борковская-Коммунальная" id="96">
      <p:sldLst/>
    </p:custShow>
    <p:custShow name="МК059 КТР 40 лет Победы" id="97">
      <p:sldLst/>
    </p:custShow>
    <p:custShow name="МК059 Дзержинского 53, 53а, 76" id="98">
      <p:sldLst/>
    </p:custShow>
    <p:custShow name="МК059 Приморский 29а" id="99">
      <p:sldLst/>
    </p:custShow>
    <p:custShow name="МК059 Юбилейная-Ленинский" id="100">
      <p:sldLst/>
    </p:custShow>
    <p:custShow name="МК059 Разина-Фрунзе" id="101">
      <p:sldLst/>
    </p:custShow>
    <p:custShow name="МК059 Автозаводское" id="102">
      <p:sldLst/>
    </p:custShow>
    <p:custShow name="МК062 дублер Ленинский" id="103">
      <p:sldLst/>
    </p:custShow>
    <p:custShow name="МК062 дублер 40лет" id="104">
      <p:sldLst/>
    </p:custShow>
    <p:custShow name="МК062 дублер южное шоссе" id="105">
      <p:sldLst/>
    </p:custShow>
    <p:custShow name="МК062 в/п железнодорожная" id="106">
      <p:sldLst/>
    </p:custShow>
    <p:custShow name="МК062 Разина- Ленинский" id="107">
      <p:sldLst/>
    </p:custShow>
    <p:custShow name="МК062 Маркса- Горького" id="108">
      <p:sldLst/>
    </p:custShow>
    <p:custShow name="МК062 Жукова, 39" id="109">
      <p:sldLst/>
    </p:custShow>
    <p:custShow name="МК062 Заставная, 1" id="110">
      <p:sldLst/>
    </p:custShow>
    <p:custShow name="МК062 Южное шоссе, ООТ" id="111">
      <p:sldLst/>
    </p:custShow>
    <p:custShow name="МК062 Молодежный, 1" id="112">
      <p:sldLst/>
    </p:custShow>
    <p:custShow name="МК062 Молодежный, 39" id="113">
      <p:sldLst/>
    </p:custShow>
    <p:custShow name="МК062 матросова 10, 11" id="114">
      <p:sldLst/>
    </p:custShow>
    <p:custShow name="МК062 новозаводская, 6" id="115">
      <p:sldLst/>
    </p:custShow>
    <p:custShow name="МК062 Матросова 53,130" id="116">
      <p:sldLst/>
    </p:custShow>
    <p:custShow name="МК062 Маркса-Чапаева" id="117">
      <p:sldLst/>
    </p:custShow>
    <p:custShow name="МК062 Коммунальная-Фабричный" id="118">
      <p:sldLst/>
    </p:custShow>
    <p:custShow name="МК062 Ленинградская-Жилина" id="119">
      <p:sldLst/>
    </p:custShow>
    <p:custShow name="МК062 Дзержинского, 31" id="120">
      <p:sldLst/>
    </p:custShow>
    <p:custShow name="МК062 Южное шоссе, 5" id="121">
      <p:sldLst/>
    </p:custShow>
    <p:custShow name="Мк062 комсомольская-лесная" id="122">
      <p:sldLst/>
    </p:custShow>
    <p:custShow name="МК062 громовой, 49" id="123">
      <p:sldLst/>
    </p:custShow>
    <p:custShow name="Произвольный показ 73" id="124">
      <p:sldLst/>
    </p:custShow>
    <p:custShow name="Произвольный показ 74" id="125">
      <p:sldLst/>
    </p:custShow>
    <p:custShow name="Произвольный показ 75" id="126">
      <p:sldLst/>
    </p:custShow>
    <p:custShow name="Произвольный показ 76" id="127">
      <p:sldLst/>
    </p:custShow>
    <p:custShow name="Произвольный показ 77" id="128">
      <p:sldLst/>
    </p:custShow>
    <p:custShow name="Произвольный показ 78" id="129">
      <p:sldLst/>
    </p:custShow>
    <p:custShow name="Произвольный показ 79" id="130">
      <p:sldLst/>
    </p:custShow>
    <p:custShow name="Произвольный показ 80" id="131">
      <p:sldLst/>
    </p:custShow>
    <p:custShow name="Произвольный показ 81" id="132">
      <p:sldLst/>
    </p:custShow>
    <p:custShow name="Произвольный показ 82" id="133">
      <p:sldLst/>
    </p:custShow>
    <p:custShow name="Произвольный показ 83" id="134">
      <p:sldLst/>
    </p:custShow>
    <p:custShow name="Произвольный показ 84" id="135">
      <p:sldLst/>
    </p:custShow>
    <p:custShow name="Произвольный показ 85" id="136">
      <p:sldLst/>
    </p:custShow>
    <p:custShow name="Произвольный показ 86" id="137">
      <p:sldLst/>
    </p:custShow>
    <p:custShow name="Произвольный показ 87" id="138">
      <p:sldLst/>
    </p:custShow>
    <p:custShow name="Произвольный показ 88" id="139">
      <p:sldLst/>
    </p:custShow>
    <p:custShow name="Произвольный показ 89" id="140">
      <p:sldLst/>
    </p:custShow>
    <p:custShow name="Произвольный показ 90" id="141">
      <p:sldLst/>
    </p:custShow>
    <p:custShow name="Произвольный показ 91" id="142">
      <p:sldLst/>
    </p:custShow>
    <p:custShow name="Произвольный показ 92" id="143">
      <p:sldLst/>
    </p:custShow>
    <p:custShow name="Произвольный показ 93" id="144">
      <p:sldLst/>
    </p:custShow>
    <p:custShow name="Произвольный показ 94" id="145">
      <p:sldLst/>
    </p:custShow>
    <p:custShow name="Произвольный показ 95" id="146">
      <p:sldLst/>
    </p:custShow>
    <p:custShow name="ИДН спортивная" id="147">
      <p:sldLst/>
    </p:custShow>
    <p:custShow name="Жилина, 24" id="148">
      <p:sldLst/>
    </p:custShow>
    <p:custShow name="Произвольный показ 96" id="149">
      <p:sldLst/>
    </p:custShow>
    <p:custShow name="Произвольный показ 97" id="150">
      <p:sldLst/>
    </p:custShow>
    <p:custShow name="ИДН Яблоневый" id="151">
      <p:sldLst/>
    </p:custShow>
    <p:custShow name="ИДН Носова" id="152">
      <p:sldLst/>
    </p:custShow>
    <p:custShow name="ИДН дс Салют" id="153">
      <p:sldLst/>
    </p:custShow>
    <p:custShow name="ИДН Ст. разина 20" id="154">
      <p:sldLst/>
    </p:custShow>
    <p:custShow name="Идн Патрульная" id="155">
      <p:sldLst/>
    </p:custShow>
    <p:custShow name="ИДН дзержинского 39" id="156">
      <p:sldLst/>
    </p:custShow>
    <p:custShow name="ИДН Мира" id="157">
      <p:sldLst/>
    </p:custShow>
    <p:custShow name="ИДН 8 квартал" id="158">
      <p:sldLst/>
    </p:custShow>
    <p:custShow name="ИДН ставропольская" id="159">
      <p:sldLst/>
    </p:custShow>
    <p:custShow name="Слайд 222" id="160">
      <p:sldLst/>
    </p:custShow>
    <p:custShow name="Слайд 223" id="161">
      <p:sldLst/>
    </p:custShow>
    <p:custShow name="Слайд 224" id="162">
      <p:sldLst/>
    </p:custShow>
    <p:custShow name="Слайд 225" id="163">
      <p:sldLst/>
    </p:custShow>
    <p:custShow name="Слайд 226" id="164">
      <p:sldLst/>
    </p:custShow>
    <p:custShow name="Слайд 227" id="165">
      <p:sldLst/>
    </p:custShow>
    <p:custShow name="Слайд 228" id="166">
      <p:sldLst/>
    </p:custShow>
    <p:custShow name="Слайд 230" id="167">
      <p:sldLst/>
    </p:custShow>
    <p:custShow name="Слайд 231" id="168">
      <p:sldLst/>
    </p:custShow>
    <p:custShow name="Слайд 232" id="169">
      <p:sldLst/>
    </p:custShow>
    <p:custShow name="Слайд 233" id="170">
      <p:sldLst/>
    </p:custShow>
    <p:custShow name="Слайд 234" id="171">
      <p:sldLst/>
    </p:custShow>
    <p:custShow name="Слайд 235" id="172">
      <p:sldLst/>
    </p:custShow>
    <p:custShow name="Слайд 236" id="173">
      <p:sldLst/>
    </p:custShow>
    <p:custShow name="Слайд 237" id="174">
      <p:sldLst/>
    </p:custShow>
    <p:custShow name="Слайд 238" id="175">
      <p:sldLst/>
    </p:custShow>
    <p:custShow name="Слайд 240" id="176">
      <p:sldLst/>
    </p:custShow>
    <p:custShow name="Слайд 241" id="177">
      <p:sldLst/>
    </p:custShow>
    <p:custShow name="Слайд 242" id="178">
      <p:sldLst/>
    </p:custShow>
  </p:custShowLst>
  <p:defaultTextStyle>
    <a:defPPr>
      <a:defRPr lang="ru-RU"/>
    </a:defPPr>
    <a:lvl1pPr marL="0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3940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787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181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575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6969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3637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97576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1516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E71D051-5760-48D5-93FE-A71C43EC2359}">
          <p14:sldIdLst>
            <p14:sldId id="678"/>
            <p14:sldId id="1005"/>
            <p14:sldId id="1020"/>
            <p14:sldId id="1006"/>
            <p14:sldId id="1007"/>
            <p14:sldId id="1009"/>
            <p14:sldId id="1010"/>
            <p14:sldId id="1021"/>
            <p14:sldId id="1022"/>
            <p14:sldId id="1015"/>
            <p14:sldId id="1023"/>
            <p14:sldId id="1024"/>
            <p14:sldId id="101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6">
          <p15:clr>
            <a:srgbClr val="A4A3A4"/>
          </p15:clr>
        </p15:guide>
        <p15:guide id="4" pos="3402">
          <p15:clr>
            <a:srgbClr val="A4A3A4"/>
          </p15:clr>
        </p15:guide>
        <p15:guide id="5" orient="horz" pos="2378">
          <p15:clr>
            <a:srgbClr val="A4A3A4"/>
          </p15:clr>
        </p15:guide>
        <p15:guide id="6" orient="horz" pos="24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00" userDrawn="1">
          <p15:clr>
            <a:srgbClr val="A4A3A4"/>
          </p15:clr>
        </p15:guide>
        <p15:guide id="2" pos="2148" userDrawn="1">
          <p15:clr>
            <a:srgbClr val="A4A3A4"/>
          </p15:clr>
        </p15:guide>
        <p15:guide id="3" orient="horz" pos="3154" userDrawn="1">
          <p15:clr>
            <a:srgbClr val="A4A3A4"/>
          </p15:clr>
        </p15:guide>
        <p15:guide id="4" pos="2119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  <p15:guide id="6" orient="horz" pos="3132" userDrawn="1">
          <p15:clr>
            <a:srgbClr val="A4A3A4"/>
          </p15:clr>
        </p15:guide>
        <p15:guide id="7" pos="2160" userDrawn="1">
          <p15:clr>
            <a:srgbClr val="A4A3A4"/>
          </p15:clr>
        </p15:guide>
        <p15:guide id="8" pos="213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овикова Оксана Владимировна" initials="ЕОВ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C4"/>
    <a:srgbClr val="233B07"/>
    <a:srgbClr val="81D31A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92457" autoAdjust="0"/>
  </p:normalViewPr>
  <p:slideViewPr>
    <p:cSldViewPr showGuides="1">
      <p:cViewPr>
        <p:scale>
          <a:sx n="71" d="100"/>
          <a:sy n="71" d="100"/>
        </p:scale>
        <p:origin x="-2514" y="-660"/>
      </p:cViewPr>
      <p:guideLst>
        <p:guide orient="horz" pos="2160"/>
        <p:guide orient="horz" pos="2266"/>
        <p:guide orient="horz" pos="2378"/>
        <p:guide orient="horz" pos="2496"/>
        <p:guide pos="288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080" y="-96"/>
      </p:cViewPr>
      <p:guideLst>
        <p:guide orient="horz" pos="2896"/>
        <p:guide orient="horz" pos="3149"/>
        <p:guide orient="horz" pos="2876"/>
        <p:guide orient="horz" pos="3127"/>
        <p:guide pos="2160"/>
        <p:guide pos="2130"/>
        <p:guide pos="217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2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F9611375-4B57-4A19-8DF8-903DDE75B26A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60425" y="744538"/>
            <a:ext cx="5076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3" rIns="91428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1428" tIns="45713" rIns="91428" bIns="457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B644A5AE-73BE-4648-8147-8F12A17C04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3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13940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2787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4181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5575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6969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83637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97576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111516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971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2013" y="744538"/>
            <a:ext cx="50736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66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892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18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071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39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42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955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2013" y="744538"/>
            <a:ext cx="50736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42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0425" y="744538"/>
            <a:ext cx="5076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32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2013" y="744538"/>
            <a:ext cx="50736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0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1" y="2460843"/>
            <a:ext cx="9181148" cy="169801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6" y="4488921"/>
            <a:ext cx="7560945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4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3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8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7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6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51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50533" y="366747"/>
            <a:ext cx="2870983" cy="78079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7579" y="366747"/>
            <a:ext cx="8432930" cy="78079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4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29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2" y="5090383"/>
            <a:ext cx="9181148" cy="157332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2" y="3357528"/>
            <a:ext cx="9181148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46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93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40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386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733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08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42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773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02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7580" y="2134443"/>
            <a:ext cx="5651956" cy="604023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9559" y="2134443"/>
            <a:ext cx="5651956" cy="604023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4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71" y="317232"/>
            <a:ext cx="9721215" cy="1320271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773198"/>
            <a:ext cx="4772472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1" indent="0">
              <a:buNone/>
              <a:defRPr sz="2300" b="1"/>
            </a:lvl2pPr>
            <a:lvl3pPr marL="1069343" indent="0">
              <a:buNone/>
              <a:defRPr sz="2100" b="1"/>
            </a:lvl3pPr>
            <a:lvl4pPr marL="1604014" indent="0">
              <a:buNone/>
              <a:defRPr sz="1900" b="1"/>
            </a:lvl4pPr>
            <a:lvl5pPr marL="2138686" indent="0">
              <a:buNone/>
              <a:defRPr sz="1900" b="1"/>
            </a:lvl5pPr>
            <a:lvl6pPr marL="2673356" indent="0">
              <a:buNone/>
              <a:defRPr sz="1900" b="1"/>
            </a:lvl6pPr>
            <a:lvl7pPr marL="3208029" indent="0">
              <a:buNone/>
              <a:defRPr sz="1900" b="1"/>
            </a:lvl7pPr>
            <a:lvl8pPr marL="3742702" indent="0">
              <a:buNone/>
              <a:defRPr sz="1900" b="1"/>
            </a:lvl8pPr>
            <a:lvl9pPr marL="4277373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2512182"/>
            <a:ext cx="4772472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41" y="1773198"/>
            <a:ext cx="4774347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1" indent="0">
              <a:buNone/>
              <a:defRPr sz="2300" b="1"/>
            </a:lvl2pPr>
            <a:lvl3pPr marL="1069343" indent="0">
              <a:buNone/>
              <a:defRPr sz="2100" b="1"/>
            </a:lvl3pPr>
            <a:lvl4pPr marL="1604014" indent="0">
              <a:buNone/>
              <a:defRPr sz="1900" b="1"/>
            </a:lvl4pPr>
            <a:lvl5pPr marL="2138686" indent="0">
              <a:buNone/>
              <a:defRPr sz="1900" b="1"/>
            </a:lvl5pPr>
            <a:lvl6pPr marL="2673356" indent="0">
              <a:buNone/>
              <a:defRPr sz="1900" b="1"/>
            </a:lvl6pPr>
            <a:lvl7pPr marL="3208029" indent="0">
              <a:buNone/>
              <a:defRPr sz="1900" b="1"/>
            </a:lvl7pPr>
            <a:lvl8pPr marL="3742702" indent="0">
              <a:buNone/>
              <a:defRPr sz="1900" b="1"/>
            </a:lvl8pPr>
            <a:lvl9pPr marL="4277373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86941" y="2512182"/>
            <a:ext cx="4774347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89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40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2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9" y="315398"/>
            <a:ext cx="3553570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3030" y="315403"/>
            <a:ext cx="6038255" cy="6760887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069" y="1657674"/>
            <a:ext cx="3553570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34671" indent="0">
              <a:buNone/>
              <a:defRPr sz="1400"/>
            </a:lvl2pPr>
            <a:lvl3pPr marL="1069343" indent="0">
              <a:buNone/>
              <a:defRPr sz="1200"/>
            </a:lvl3pPr>
            <a:lvl4pPr marL="1604014" indent="0">
              <a:buNone/>
              <a:defRPr sz="1100"/>
            </a:lvl4pPr>
            <a:lvl5pPr marL="2138686" indent="0">
              <a:buNone/>
              <a:defRPr sz="1100"/>
            </a:lvl5pPr>
            <a:lvl6pPr marL="2673356" indent="0">
              <a:buNone/>
              <a:defRPr sz="1100"/>
            </a:lvl6pPr>
            <a:lvl7pPr marL="3208029" indent="0">
              <a:buNone/>
              <a:defRPr sz="1100"/>
            </a:lvl7pPr>
            <a:lvl8pPr marL="3742702" indent="0">
              <a:buNone/>
              <a:defRPr sz="1100"/>
            </a:lvl8pPr>
            <a:lvl9pPr marL="427737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0" y="5545137"/>
            <a:ext cx="6480810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0" y="707813"/>
            <a:ext cx="6480810" cy="4752975"/>
          </a:xfrm>
        </p:spPr>
        <p:txBody>
          <a:bodyPr/>
          <a:lstStyle>
            <a:lvl1pPr marL="0" indent="0">
              <a:buNone/>
              <a:defRPr sz="3700"/>
            </a:lvl1pPr>
            <a:lvl2pPr marL="534671" indent="0">
              <a:buNone/>
              <a:defRPr sz="3300"/>
            </a:lvl2pPr>
            <a:lvl3pPr marL="1069343" indent="0">
              <a:buNone/>
              <a:defRPr sz="2800"/>
            </a:lvl3pPr>
            <a:lvl4pPr marL="1604014" indent="0">
              <a:buNone/>
              <a:defRPr sz="2300"/>
            </a:lvl4pPr>
            <a:lvl5pPr marL="2138686" indent="0">
              <a:buNone/>
              <a:defRPr sz="2300"/>
            </a:lvl5pPr>
            <a:lvl6pPr marL="2673356" indent="0">
              <a:buNone/>
              <a:defRPr sz="2300"/>
            </a:lvl6pPr>
            <a:lvl7pPr marL="3208029" indent="0">
              <a:buNone/>
              <a:defRPr sz="2300"/>
            </a:lvl7pPr>
            <a:lvl8pPr marL="3742702" indent="0">
              <a:buNone/>
              <a:defRPr sz="2300"/>
            </a:lvl8pPr>
            <a:lvl9pPr marL="4277373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0" y="6199772"/>
            <a:ext cx="6480810" cy="929690"/>
          </a:xfrm>
        </p:spPr>
        <p:txBody>
          <a:bodyPr/>
          <a:lstStyle>
            <a:lvl1pPr marL="0" indent="0">
              <a:buNone/>
              <a:defRPr sz="1600"/>
            </a:lvl1pPr>
            <a:lvl2pPr marL="534671" indent="0">
              <a:buNone/>
              <a:defRPr sz="1400"/>
            </a:lvl2pPr>
            <a:lvl3pPr marL="1069343" indent="0">
              <a:buNone/>
              <a:defRPr sz="1200"/>
            </a:lvl3pPr>
            <a:lvl4pPr marL="1604014" indent="0">
              <a:buNone/>
              <a:defRPr sz="1100"/>
            </a:lvl4pPr>
            <a:lvl5pPr marL="2138686" indent="0">
              <a:buNone/>
              <a:defRPr sz="1100"/>
            </a:lvl5pPr>
            <a:lvl6pPr marL="2673356" indent="0">
              <a:buNone/>
              <a:defRPr sz="1100"/>
            </a:lvl6pPr>
            <a:lvl7pPr marL="3208029" indent="0">
              <a:buNone/>
              <a:defRPr sz="1100"/>
            </a:lvl7pPr>
            <a:lvl8pPr marL="3742702" indent="0">
              <a:buNone/>
              <a:defRPr sz="1100"/>
            </a:lvl8pPr>
            <a:lvl9pPr marL="427737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71" y="317232"/>
            <a:ext cx="9721215" cy="1320271"/>
          </a:xfrm>
          <a:prstGeom prst="rect">
            <a:avLst/>
          </a:prstGeom>
        </p:spPr>
        <p:txBody>
          <a:bodyPr vert="horz" lIns="106933" tIns="53464" rIns="106933" bIns="53464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71" y="1848381"/>
            <a:ext cx="9721215" cy="5227906"/>
          </a:xfrm>
          <a:prstGeom prst="rect">
            <a:avLst/>
          </a:prstGeom>
        </p:spPr>
        <p:txBody>
          <a:bodyPr vert="horz" lIns="106933" tIns="53464" rIns="106933" bIns="5346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71" y="7342178"/>
            <a:ext cx="2520315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A083-472C-45E2-9547-0ADADEADC9E5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1" y="7342178"/>
            <a:ext cx="3420428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71" y="7342178"/>
            <a:ext cx="2520315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3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106934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1002" indent="-401002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68842" indent="-334170" algn="l" defTabSz="106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6678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1351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6023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40694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75364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10035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44708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4671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9343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014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8686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356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8029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42702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77373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zaharova.una@tgl.ru" TargetMode="External"/><Relationship Id="rId7" Type="http://schemas.openxmlformats.org/officeDocument/2006/relationships/hyperlink" Target="mailto:SavenkovaNV@gzhi-samara.r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yterev.as@tgl.ru" TargetMode="External"/><Relationship Id="rId5" Type="http://schemas.openxmlformats.org/officeDocument/2006/relationships/hyperlink" Target="mailto:ulyanina.on@tgl.ru" TargetMode="External"/><Relationship Id="rId4" Type="http://schemas.openxmlformats.org/officeDocument/2006/relationships/hyperlink" Target="mailto:kiseleva.sb@tgl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tgl.ru/structure/department/podgotovka-k-otopitelnomu-period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zaharova.una@tgl.r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gh@tgl.r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iseleva.sb@tgl.r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itova.is@tgl.ru" TargetMode="External"/><Relationship Id="rId4" Type="http://schemas.openxmlformats.org/officeDocument/2006/relationships/hyperlink" Target="mailto:ulyanina.on@tgl.r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iseleva.sb@tgl.r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itova.is@tgl.ru" TargetMode="External"/><Relationship Id="rId4" Type="http://schemas.openxmlformats.org/officeDocument/2006/relationships/hyperlink" Target="mailto:ulyanina.on@tgl.r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1715067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43121" y="1964596"/>
            <a:ext cx="9058231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03995" y="2199117"/>
            <a:ext cx="7697280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376702" y="541847"/>
            <a:ext cx="4848389" cy="780923"/>
          </a:xfrm>
          <a:prstGeom prst="rect">
            <a:avLst/>
          </a:prstGeom>
          <a:noFill/>
        </p:spPr>
        <p:txBody>
          <a:bodyPr wrap="square" lIns="102787" tIns="51393" rIns="102787" bIns="51393" rtlCol="0">
            <a:spAutoFit/>
          </a:bodyPr>
          <a:lstStyle/>
          <a:p>
            <a:pPr algn="r"/>
            <a:r>
              <a:rPr lang="ru-RU" sz="2200" b="1" kern="1400" dirty="0">
                <a:solidFill>
                  <a:srgbClr val="3062B2"/>
                </a:solidFill>
                <a:latin typeface="Georgia" panose="02040502050405020303" pitchFamily="18" charset="0"/>
              </a:rPr>
              <a:t>Администрация</a:t>
            </a:r>
            <a:r>
              <a:rPr lang="ru-RU" sz="2200" kern="1400" dirty="0">
                <a:solidFill>
                  <a:srgbClr val="3062B2"/>
                </a:solidFill>
                <a:latin typeface="Georgia" panose="02040502050405020303" pitchFamily="18" charset="0"/>
              </a:rPr>
              <a:t> </a:t>
            </a:r>
          </a:p>
          <a:p>
            <a:pPr algn="r"/>
            <a:r>
              <a:rPr lang="ru-RU" sz="2200" kern="1400" dirty="0">
                <a:solidFill>
                  <a:srgbClr val="3062B2"/>
                </a:solidFill>
                <a:latin typeface="Georgia" panose="02040502050405020303" pitchFamily="18" charset="0"/>
              </a:rPr>
              <a:t>городского округа Тольятти</a:t>
            </a:r>
          </a:p>
        </p:txBody>
      </p:sp>
      <p:pic>
        <p:nvPicPr>
          <p:cNvPr id="8" name="Picture 5" descr="C:\Users\ПЕТРО\Desktop\Герб тольятти мал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7195" y="419332"/>
            <a:ext cx="835343" cy="99542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7965" y="3000102"/>
            <a:ext cx="10005425" cy="2873779"/>
          </a:xfrm>
          <a:prstGeom prst="rect">
            <a:avLst/>
          </a:prstGeom>
          <a:noFill/>
        </p:spPr>
        <p:txBody>
          <a:bodyPr wrap="square" lIns="102787" tIns="51393" rIns="102787" bIns="51393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ИНСТРУКЦИЯ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по подготовке объектов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ЖИЛИЩНОГО ФОНДА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 отопительному периоду</a:t>
            </a: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2026/27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гг.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8107" y="7038325"/>
            <a:ext cx="10513243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317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646770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 smtClean="0"/>
              <a:t>6. </a:t>
            </a:r>
            <a:r>
              <a:rPr lang="ru-RU" sz="4000" dirty="0"/>
              <a:t>Получение акта и паспорта готовности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286" y="896297"/>
            <a:ext cx="10032965" cy="6660827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Комиссия по ОЗП (ДГХ)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рассматривает представленные документы и выдает Акт и Паспорт готовности либо неготовности к отопительному периоду: 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ru-RU" sz="2200" b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10 сентября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оформляется акт;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    </a:t>
            </a:r>
            <a:r>
              <a:rPr lang="ru-RU" sz="2200" b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15 сентября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оформляется паспорт.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Обратите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внимание!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паспорт готовности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отопительному периоду выдается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один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сентября паспорта не оформляются. В случае если потребителем не проведены все мероприятия по подготовке и/или не устранены замечания, он обязан продолжить подготовку к отопительному периоду и устранение замечаний. При положительном заключении департаментом городского хозяйства утверждается акт с выводом о готовности к отопительному периоду, но без выдачи паспорта в текущий отопительный период.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утверждения актов  и паспортов 1 экземпляр передается потребителю на бумажном носителе.</a:t>
            </a: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4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каждого объекта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9ABC8A7-99D3-2AA3-E78E-D37B091E7B55}"/>
              </a:ext>
            </a:extLst>
          </p:cNvPr>
          <p:cNvSpPr/>
          <p:nvPr/>
        </p:nvSpPr>
        <p:spPr>
          <a:xfrm>
            <a:off x="432123" y="1656556"/>
            <a:ext cx="122413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Потребителя с пакетом документов готов к сдаче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id="{19B47C91-0836-0BD9-4586-AA5772E14A60}"/>
              </a:ext>
            </a:extLst>
          </p:cNvPr>
          <p:cNvSpPr/>
          <p:nvPr/>
        </p:nvSpPr>
        <p:spPr>
          <a:xfrm>
            <a:off x="180027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EEADF5D-7431-0A8E-2D00-5FDF5DF71A90}"/>
              </a:ext>
            </a:extLst>
          </p:cNvPr>
          <p:cNvSpPr/>
          <p:nvPr/>
        </p:nvSpPr>
        <p:spPr>
          <a:xfrm>
            <a:off x="2304331" y="1656556"/>
            <a:ext cx="936104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объекта ЕТО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AEF872E-46F9-DF6F-4229-2149AE19BE5D}"/>
              </a:ext>
            </a:extLst>
          </p:cNvPr>
          <p:cNvSpPr/>
          <p:nvPr/>
        </p:nvSpPr>
        <p:spPr>
          <a:xfrm>
            <a:off x="3888507" y="1639346"/>
            <a:ext cx="1152128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оформляет Акт проверки технической готовности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B1BE6D69-5014-1796-F52A-FC9B0362BAA1}"/>
              </a:ext>
            </a:extLst>
          </p:cNvPr>
          <p:cNvSpPr/>
          <p:nvPr/>
        </p:nvSpPr>
        <p:spPr>
          <a:xfrm>
            <a:off x="5688707" y="1656556"/>
            <a:ext cx="107954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формирует реестр оценки готовности (1 раз в неделю)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8ED4ABE1-A7FD-05CD-4E40-DB448B28409F}"/>
              </a:ext>
            </a:extLst>
          </p:cNvPr>
          <p:cNvSpPr/>
          <p:nvPr/>
        </p:nvSpPr>
        <p:spPr>
          <a:xfrm>
            <a:off x="7416899" y="1656556"/>
            <a:ext cx="107954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готовности объекта от 0,8 и выше</a:t>
            </a:r>
          </a:p>
        </p:txBody>
      </p:sp>
      <p:sp>
        <p:nvSpPr>
          <p:cNvPr id="18" name="Стрелка: вправо 17">
            <a:extLst>
              <a:ext uri="{FF2B5EF4-FFF2-40B4-BE49-F238E27FC236}">
                <a16:creationId xmlns="" xmlns:a16="http://schemas.microsoft.com/office/drawing/2014/main" id="{8E461485-37CA-BE96-7410-FD42CD18BEDE}"/>
              </a:ext>
            </a:extLst>
          </p:cNvPr>
          <p:cNvSpPr/>
          <p:nvPr/>
        </p:nvSpPr>
        <p:spPr>
          <a:xfrm rot="5400000">
            <a:off x="9618456" y="3469445"/>
            <a:ext cx="331411" cy="1026114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87409317-A33C-3892-8C20-F706E9DCF95F}"/>
              </a:ext>
            </a:extLst>
          </p:cNvPr>
          <p:cNvSpPr/>
          <p:nvPr/>
        </p:nvSpPr>
        <p:spPr>
          <a:xfrm>
            <a:off x="9145091" y="1728564"/>
            <a:ext cx="1512168" cy="187220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направляет пакет документов по объекту </a:t>
            </a:r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районную администрацию</a:t>
            </a:r>
            <a:endParaRPr lang="ru-RU" sz="1400" dirty="0">
              <a:solidFill>
                <a:srgbClr val="36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2CBEECCA-66ED-4239-CB66-B1B3508004A1}"/>
              </a:ext>
            </a:extLst>
          </p:cNvPr>
          <p:cNvSpPr/>
          <p:nvPr/>
        </p:nvSpPr>
        <p:spPr>
          <a:xfrm>
            <a:off x="9145091" y="4392860"/>
            <a:ext cx="1512168" cy="19221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районной администрации проводит </a:t>
            </a:r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проверку полноты и достаточности документов по объекту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E9A8119B-A52E-514B-85FF-A2766ABE480A}"/>
              </a:ext>
            </a:extLst>
          </p:cNvPr>
          <p:cNvSpPr/>
          <p:nvPr/>
        </p:nvSpPr>
        <p:spPr>
          <a:xfrm>
            <a:off x="7128868" y="4392861"/>
            <a:ext cx="1512167" cy="19442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районной администрации формирует </a:t>
            </a:r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лист по объекту и с документами направляет в ЕТО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C99854C0-40D4-ED22-886F-9D6BFE23037A}"/>
              </a:ext>
            </a:extLst>
          </p:cNvPr>
          <p:cNvSpPr/>
          <p:nvPr/>
        </p:nvSpPr>
        <p:spPr>
          <a:xfrm>
            <a:off x="5256660" y="4392860"/>
            <a:ext cx="1511588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производит расчет индекса готовности объекта и </a:t>
            </a:r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представителю районной администрации</a:t>
            </a:r>
            <a:endParaRPr lang="ru-RU" sz="1400" dirty="0">
              <a:solidFill>
                <a:srgbClr val="36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трелка: вправо 26">
            <a:extLst>
              <a:ext uri="{FF2B5EF4-FFF2-40B4-BE49-F238E27FC236}">
                <a16:creationId xmlns="" xmlns:a16="http://schemas.microsoft.com/office/drawing/2014/main" id="{497E0780-3ABE-6D46-A3E7-E330FA7DD278}"/>
              </a:ext>
            </a:extLst>
          </p:cNvPr>
          <p:cNvSpPr/>
          <p:nvPr/>
        </p:nvSpPr>
        <p:spPr>
          <a:xfrm>
            <a:off x="3384451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: вправо 27">
            <a:extLst>
              <a:ext uri="{FF2B5EF4-FFF2-40B4-BE49-F238E27FC236}">
                <a16:creationId xmlns="" xmlns:a16="http://schemas.microsoft.com/office/drawing/2014/main" id="{D7FE54F4-7B09-06ED-C9DD-8F312AE14DEC}"/>
              </a:ext>
            </a:extLst>
          </p:cNvPr>
          <p:cNvSpPr/>
          <p:nvPr/>
        </p:nvSpPr>
        <p:spPr>
          <a:xfrm>
            <a:off x="5184651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D4403FED-D1BD-6675-1261-003AF659168C}"/>
              </a:ext>
            </a:extLst>
          </p:cNvPr>
          <p:cNvSpPr/>
          <p:nvPr/>
        </p:nvSpPr>
        <p:spPr>
          <a:xfrm>
            <a:off x="6912843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4EF7FB67-A5C8-2FC8-AC1E-AD5C3EF12342}"/>
              </a:ext>
            </a:extLst>
          </p:cNvPr>
          <p:cNvSpPr/>
          <p:nvPr/>
        </p:nvSpPr>
        <p:spPr>
          <a:xfrm>
            <a:off x="864103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Стрелка: вправо 30">
            <a:extLst>
              <a:ext uri="{FF2B5EF4-FFF2-40B4-BE49-F238E27FC236}">
                <a16:creationId xmlns="" xmlns:a16="http://schemas.microsoft.com/office/drawing/2014/main" id="{6924322F-FD7A-5F30-D236-ECCD6968429E}"/>
              </a:ext>
            </a:extLst>
          </p:cNvPr>
          <p:cNvSpPr/>
          <p:nvPr/>
        </p:nvSpPr>
        <p:spPr>
          <a:xfrm rot="10800000">
            <a:off x="8641035" y="444448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Стрелка: вправо 32">
            <a:extLst>
              <a:ext uri="{FF2B5EF4-FFF2-40B4-BE49-F238E27FC236}">
                <a16:creationId xmlns="" xmlns:a16="http://schemas.microsoft.com/office/drawing/2014/main" id="{856114EA-9C0A-C0F2-C6E6-AEA6B0093233}"/>
              </a:ext>
            </a:extLst>
          </p:cNvPr>
          <p:cNvSpPr/>
          <p:nvPr/>
        </p:nvSpPr>
        <p:spPr>
          <a:xfrm rot="10800000">
            <a:off x="676882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4" name="Стрелка: вправо 33">
            <a:extLst>
              <a:ext uri="{FF2B5EF4-FFF2-40B4-BE49-F238E27FC236}">
                <a16:creationId xmlns="" xmlns:a16="http://schemas.microsoft.com/office/drawing/2014/main" id="{F5930EAA-900D-D566-B8A4-B326AF9D8DAA}"/>
              </a:ext>
            </a:extLst>
          </p:cNvPr>
          <p:cNvSpPr/>
          <p:nvPr/>
        </p:nvSpPr>
        <p:spPr>
          <a:xfrm rot="10800000">
            <a:off x="4896620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9E9D82DF-EFE6-C525-FF90-9990B5F63E0D}"/>
              </a:ext>
            </a:extLst>
          </p:cNvPr>
          <p:cNvSpPr/>
          <p:nvPr/>
        </p:nvSpPr>
        <p:spPr>
          <a:xfrm>
            <a:off x="3096419" y="4444489"/>
            <a:ext cx="1692640" cy="189258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районной администрации проводит мониторинг </a:t>
            </a:r>
            <a:r>
              <a:rPr lang="ru-RU" sz="1400" dirty="0" smtClean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готовности объектов Потребителя</a:t>
            </a:r>
            <a:endParaRPr lang="ru-RU" sz="1400" dirty="0">
              <a:solidFill>
                <a:srgbClr val="36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трелка: изогнутая 36">
            <a:extLst>
              <a:ext uri="{FF2B5EF4-FFF2-40B4-BE49-F238E27FC236}">
                <a16:creationId xmlns="" xmlns:a16="http://schemas.microsoft.com/office/drawing/2014/main" id="{CA994F29-3C3C-303D-1E84-35E9F40D5E9F}"/>
              </a:ext>
            </a:extLst>
          </p:cNvPr>
          <p:cNvSpPr/>
          <p:nvPr/>
        </p:nvSpPr>
        <p:spPr>
          <a:xfrm rot="5400000" flipV="1">
            <a:off x="1638676" y="5180067"/>
            <a:ext cx="1656182" cy="1089880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Потребителя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EEADF5D-7431-0A8E-2D00-5FDF5DF71A90}"/>
              </a:ext>
            </a:extLst>
          </p:cNvPr>
          <p:cNvSpPr/>
          <p:nvPr/>
        </p:nvSpPr>
        <p:spPr>
          <a:xfrm>
            <a:off x="1416586" y="1656556"/>
            <a:ext cx="1175777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индекса готовности всех объектов Потребителя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AEF872E-46F9-DF6F-4229-2149AE19BE5D}"/>
              </a:ext>
            </a:extLst>
          </p:cNvPr>
          <p:cNvSpPr/>
          <p:nvPr/>
        </p:nvSpPr>
        <p:spPr>
          <a:xfrm>
            <a:off x="3240435" y="1639346"/>
            <a:ext cx="1379328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ДГХ направляет оценочные листы по объектам Потребителя в Комиссию по ОЗП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B1BE6D69-5014-1796-F52A-FC9B0362BAA1}"/>
              </a:ext>
            </a:extLst>
          </p:cNvPr>
          <p:cNvSpPr/>
          <p:nvPr/>
        </p:nvSpPr>
        <p:spPr>
          <a:xfrm>
            <a:off x="5256659" y="1656556"/>
            <a:ext cx="1300864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ОЗП проводит оценку обеспечения готовности Потребителя 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87409317-A33C-3892-8C20-F706E9DCF95F}"/>
              </a:ext>
            </a:extLst>
          </p:cNvPr>
          <p:cNvSpPr/>
          <p:nvPr/>
        </p:nvSpPr>
        <p:spPr>
          <a:xfrm>
            <a:off x="9145091" y="1656556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Акта проверки готовности выдается Паспорт готовности (до 15.09.26)</a:t>
            </a:r>
          </a:p>
        </p:txBody>
      </p:sp>
      <p:sp>
        <p:nvSpPr>
          <p:cNvPr id="27" name="Стрелка: вправо 26">
            <a:extLst>
              <a:ext uri="{FF2B5EF4-FFF2-40B4-BE49-F238E27FC236}">
                <a16:creationId xmlns="" xmlns:a16="http://schemas.microsoft.com/office/drawing/2014/main" id="{497E0780-3ABE-6D46-A3E7-E330FA7DD278}"/>
              </a:ext>
            </a:extLst>
          </p:cNvPr>
          <p:cNvSpPr/>
          <p:nvPr/>
        </p:nvSpPr>
        <p:spPr>
          <a:xfrm>
            <a:off x="2736379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: вправо 27">
            <a:extLst>
              <a:ext uri="{FF2B5EF4-FFF2-40B4-BE49-F238E27FC236}">
                <a16:creationId xmlns="" xmlns:a16="http://schemas.microsoft.com/office/drawing/2014/main" id="{D7FE54F4-7B09-06ED-C9DD-8F312AE14DEC}"/>
              </a:ext>
            </a:extLst>
          </p:cNvPr>
          <p:cNvSpPr/>
          <p:nvPr/>
        </p:nvSpPr>
        <p:spPr>
          <a:xfrm>
            <a:off x="4752603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D4403FED-D1BD-6675-1261-003AF659168C}"/>
              </a:ext>
            </a:extLst>
          </p:cNvPr>
          <p:cNvSpPr/>
          <p:nvPr/>
        </p:nvSpPr>
        <p:spPr>
          <a:xfrm>
            <a:off x="6696819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4EF7FB67-A5C8-2FC8-AC1E-AD5C3EF12342}"/>
              </a:ext>
            </a:extLst>
          </p:cNvPr>
          <p:cNvSpPr/>
          <p:nvPr/>
        </p:nvSpPr>
        <p:spPr>
          <a:xfrm>
            <a:off x="864103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Стрелка: вправо 30">
            <a:extLst>
              <a:ext uri="{FF2B5EF4-FFF2-40B4-BE49-F238E27FC236}">
                <a16:creationId xmlns="" xmlns:a16="http://schemas.microsoft.com/office/drawing/2014/main" id="{6924322F-FD7A-5F30-D236-ECCD6968429E}"/>
              </a:ext>
            </a:extLst>
          </p:cNvPr>
          <p:cNvSpPr/>
          <p:nvPr/>
        </p:nvSpPr>
        <p:spPr>
          <a:xfrm rot="10800000">
            <a:off x="8641035" y="444448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Стрелка: вправо 32">
            <a:extLst>
              <a:ext uri="{FF2B5EF4-FFF2-40B4-BE49-F238E27FC236}">
                <a16:creationId xmlns="" xmlns:a16="http://schemas.microsoft.com/office/drawing/2014/main" id="{856114EA-9C0A-C0F2-C6E6-AEA6B0093233}"/>
              </a:ext>
            </a:extLst>
          </p:cNvPr>
          <p:cNvSpPr/>
          <p:nvPr/>
        </p:nvSpPr>
        <p:spPr>
          <a:xfrm rot="10800000">
            <a:off x="676882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4" name="Стрелка: вправо 33">
            <a:extLst>
              <a:ext uri="{FF2B5EF4-FFF2-40B4-BE49-F238E27FC236}">
                <a16:creationId xmlns="" xmlns:a16="http://schemas.microsoft.com/office/drawing/2014/main" id="{F5930EAA-900D-D566-B8A4-B326AF9D8DAA}"/>
              </a:ext>
            </a:extLst>
          </p:cNvPr>
          <p:cNvSpPr/>
          <p:nvPr/>
        </p:nvSpPr>
        <p:spPr>
          <a:xfrm rot="10800000">
            <a:off x="4896620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5" name="Стрелка: вправо 34">
            <a:extLst>
              <a:ext uri="{FF2B5EF4-FFF2-40B4-BE49-F238E27FC236}">
                <a16:creationId xmlns="" xmlns:a16="http://schemas.microsoft.com/office/drawing/2014/main" id="{AEF88165-6AB2-8A88-60DE-EF3F9EEA2CD3}"/>
              </a:ext>
            </a:extLst>
          </p:cNvPr>
          <p:cNvSpPr/>
          <p:nvPr/>
        </p:nvSpPr>
        <p:spPr>
          <a:xfrm rot="10800000">
            <a:off x="244834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7" name="Стрелка: изогнутая 36">
            <a:extLst>
              <a:ext uri="{FF2B5EF4-FFF2-40B4-BE49-F238E27FC236}">
                <a16:creationId xmlns="" xmlns:a16="http://schemas.microsoft.com/office/drawing/2014/main" id="{CA994F29-3C3C-303D-1E84-35E9F40D5E9F}"/>
              </a:ext>
            </a:extLst>
          </p:cNvPr>
          <p:cNvSpPr/>
          <p:nvPr/>
        </p:nvSpPr>
        <p:spPr>
          <a:xfrm flipV="1">
            <a:off x="506837" y="1872580"/>
            <a:ext cx="814094" cy="1161890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C99CE450-BB3D-DBAE-3FCD-4598C5B9C376}"/>
              </a:ext>
            </a:extLst>
          </p:cNvPr>
          <p:cNvSpPr/>
          <p:nvPr/>
        </p:nvSpPr>
        <p:spPr>
          <a:xfrm>
            <a:off x="7206752" y="1656556"/>
            <a:ext cx="1290267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оценки оформляется в Акте проверки готовности Потребителя (до 10.09.26)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39FE8AE-1A0A-2C0B-EA50-D9F60BEF9ECF}"/>
              </a:ext>
            </a:extLst>
          </p:cNvPr>
          <p:cNvSpPr/>
          <p:nvPr/>
        </p:nvSpPr>
        <p:spPr>
          <a:xfrm>
            <a:off x="9145091" y="4372481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замечаний в оценочном листе объекта ставится срок их устранения</a:t>
            </a:r>
          </a:p>
        </p:txBody>
      </p:sp>
      <p:sp>
        <p:nvSpPr>
          <p:cNvPr id="14" name="Стрелка: изогнутая 13">
            <a:extLst>
              <a:ext uri="{FF2B5EF4-FFF2-40B4-BE49-F238E27FC236}">
                <a16:creationId xmlns="" xmlns:a16="http://schemas.microsoft.com/office/drawing/2014/main" id="{D644A965-19C2-6C48-9A2D-4D0E2B388F10}"/>
              </a:ext>
            </a:extLst>
          </p:cNvPr>
          <p:cNvSpPr/>
          <p:nvPr/>
        </p:nvSpPr>
        <p:spPr>
          <a:xfrm rot="5400000">
            <a:off x="9253101" y="3420752"/>
            <a:ext cx="432047" cy="1224137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  <p:sp>
        <p:nvSpPr>
          <p:cNvPr id="16" name="Стрелка: изогнутая 15">
            <a:extLst>
              <a:ext uri="{FF2B5EF4-FFF2-40B4-BE49-F238E27FC236}">
                <a16:creationId xmlns="" xmlns:a16="http://schemas.microsoft.com/office/drawing/2014/main" id="{974E30CF-5F9A-299B-4A86-12F349B6BBC7}"/>
              </a:ext>
            </a:extLst>
          </p:cNvPr>
          <p:cNvSpPr/>
          <p:nvPr/>
        </p:nvSpPr>
        <p:spPr>
          <a:xfrm flipV="1">
            <a:off x="7776939" y="3672782"/>
            <a:ext cx="1008112" cy="432046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2D5AFA59-2AEF-B0DE-A58B-303DF892E35E}"/>
              </a:ext>
            </a:extLst>
          </p:cNvPr>
          <p:cNvSpPr/>
          <p:nvPr/>
        </p:nvSpPr>
        <p:spPr>
          <a:xfrm>
            <a:off x="7259569" y="4372481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устраняет замечания и подает в ДГХ уведомление об устранении замечаний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88704586-0ED0-75D1-6CB4-9B6B87B4B6E3}"/>
              </a:ext>
            </a:extLst>
          </p:cNvPr>
          <p:cNvSpPr/>
          <p:nvPr/>
        </p:nvSpPr>
        <p:spPr>
          <a:xfrm>
            <a:off x="5400674" y="4355271"/>
            <a:ext cx="123745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ОЗП повторно проводит оценку обеспечения готовности Потребителя 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FFB586E2-99C3-C435-65C2-439FDE8075F5}"/>
              </a:ext>
            </a:extLst>
          </p:cNvPr>
          <p:cNvSpPr/>
          <p:nvPr/>
        </p:nvSpPr>
        <p:spPr>
          <a:xfrm>
            <a:off x="2952403" y="4344669"/>
            <a:ext cx="181137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оценки оформляется в новом Акте проверки готовности Потребителя (до 10.09.26) и прилагается новый оценочный лист</a:t>
            </a:r>
          </a:p>
        </p:txBody>
      </p:sp>
      <p:sp>
        <p:nvSpPr>
          <p:cNvPr id="26" name="Стрелка: изогнутая 25">
            <a:extLst>
              <a:ext uri="{FF2B5EF4-FFF2-40B4-BE49-F238E27FC236}">
                <a16:creationId xmlns="" xmlns:a16="http://schemas.microsoft.com/office/drawing/2014/main" id="{4E9A2D2B-4A87-921B-DBD2-6E449A5D8FD7}"/>
              </a:ext>
            </a:extLst>
          </p:cNvPr>
          <p:cNvSpPr/>
          <p:nvPr/>
        </p:nvSpPr>
        <p:spPr>
          <a:xfrm rot="16200000" flipV="1">
            <a:off x="8349917" y="5040687"/>
            <a:ext cx="281629" cy="3011763"/>
          </a:xfrm>
          <a:prstGeom prst="bentArrow">
            <a:avLst>
              <a:gd name="adj1" fmla="val 51012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  <p:sp>
        <p:nvSpPr>
          <p:cNvPr id="38" name="Стрелка: изогнутая 37">
            <a:extLst>
              <a:ext uri="{FF2B5EF4-FFF2-40B4-BE49-F238E27FC236}">
                <a16:creationId xmlns="" xmlns:a16="http://schemas.microsoft.com/office/drawing/2014/main" id="{4B23D716-0B30-D779-D226-2E103845F9E0}"/>
              </a:ext>
            </a:extLst>
          </p:cNvPr>
          <p:cNvSpPr/>
          <p:nvPr/>
        </p:nvSpPr>
        <p:spPr>
          <a:xfrm flipV="1">
            <a:off x="3816501" y="6360894"/>
            <a:ext cx="3096341" cy="434502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66092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="" xmlns:a16="http://schemas.microsoft.com/office/drawing/2014/main" id="{93234A0C-E58F-5DD9-942C-F25CF28CA2D4}"/>
              </a:ext>
            </a:extLst>
          </p:cNvPr>
          <p:cNvSpPr/>
          <p:nvPr/>
        </p:nvSpPr>
        <p:spPr>
          <a:xfrm>
            <a:off x="1032636" y="4323500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6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нового Акта проверки готовности выдается Паспорт готовности (до 15.09.26)</a:t>
            </a:r>
          </a:p>
        </p:txBody>
      </p:sp>
    </p:spTree>
    <p:extLst>
      <p:ext uri="{BB962C8B-B14F-4D97-AF65-F5344CB8AC3E}">
        <p14:creationId xmlns:p14="http://schemas.microsoft.com/office/powerpoint/2010/main" val="169945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633781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542416"/>
            <a:ext cx="6336327" cy="234819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144388"/>
            <a:ext cx="10090881" cy="489393"/>
          </a:xfrm>
        </p:spPr>
        <p:txBody>
          <a:bodyPr>
            <a:noAutofit/>
          </a:bodyPr>
          <a:lstStyle/>
          <a:p>
            <a:r>
              <a:rPr lang="ru-RU" sz="4000" dirty="0"/>
              <a:t>Контакты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286" y="883309"/>
            <a:ext cx="10104973" cy="6776516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вопросам формирования плана мероприятий, оформлению актов и паспортов готовности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части УК, ТСЖ, ТСН и др. обращаться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департамент городского хозяйства:</a:t>
            </a:r>
          </a:p>
          <a:p>
            <a:pPr algn="just">
              <a:spcBef>
                <a:spcPts val="600"/>
              </a:spcBef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Захарова Юлия Наиловна т. 54-30-22 , эл. почта: </a:t>
            </a:r>
            <a:r>
              <a:rPr lang="en-US" sz="2200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zaharova.una@tgl.ru</a:t>
            </a:r>
            <a:r>
              <a:rPr lang="ru-RU" sz="2200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200" u="sng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иным вопросам обращаться в Администрацию районов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200" dirty="0" smtClean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Автозаводский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р-н: Киселева Светлана Борисовна т. 54-39-35, эл. почта: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kiseleva.sb@tgl.ru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Центральный р-н: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Ульянина Ольга Николаевна т.54-30-04(доб.4004),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эл. почта: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hlinkClick r:id="rId5"/>
              </a:rPr>
              <a:t>ulyanina.on@tgl.ru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</a:p>
          <a:p>
            <a:pPr algn="just">
              <a:spcBef>
                <a:spcPts val="600"/>
              </a:spcBef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Комсомольский р-н: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Титова Ирина Сергеевна т.54-44-44 доб.3718,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эл.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почта: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tyterev.as@tgl.ru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вопросам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размещения документов в системе «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Электронное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ЖКХ» обращаться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ГЖИ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Самарской области:</a:t>
            </a:r>
          </a:p>
          <a:p>
            <a:pPr algn="just">
              <a:spcBef>
                <a:spcPts val="600"/>
              </a:spcBef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Савенкова Наталья Владимировна т. 76-12-49, эл. почта: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SavenkovaNV@gzhi-samara.ru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84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rmAutofit fontScale="90000"/>
          </a:bodyPr>
          <a:lstStyle/>
          <a:p>
            <a:r>
              <a:rPr lang="ru-RU" dirty="0"/>
              <a:t>Укрупненный Алгоритм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286" y="1224508"/>
            <a:ext cx="9721215" cy="6083090"/>
          </a:xfrm>
        </p:spPr>
        <p:txBody>
          <a:bodyPr>
            <a:noAutofit/>
          </a:bodyPr>
          <a:lstStyle/>
          <a:p>
            <a:pPr marL="342900" indent="-342900" algn="ctr"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Плана мероприятий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срок –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апреля)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Выполнение Плана мероприятий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(срок –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01 сентября)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1600" dirty="0">
                <a:solidFill>
                  <a:srgbClr val="002060"/>
                </a:solidFill>
              </a:rPr>
              <a:t>3</a:t>
            </a:r>
            <a:r>
              <a:rPr lang="ru-RU" sz="1600" dirty="0" smtClean="0">
                <a:solidFill>
                  <a:srgbClr val="002060"/>
                </a:solidFill>
              </a:rPr>
              <a:t>. </a:t>
            </a:r>
            <a:r>
              <a:rPr lang="ru-RU" sz="2000" dirty="0" smtClean="0">
                <a:solidFill>
                  <a:srgbClr val="002060"/>
                </a:solidFill>
              </a:rPr>
              <a:t>Предоставление документов в ГЖИ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(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срок-15 сентября</a:t>
            </a:r>
            <a:r>
              <a:rPr lang="ru-RU" sz="2000" dirty="0" smtClean="0">
                <a:solidFill>
                  <a:srgbClr val="002060"/>
                </a:solidFill>
              </a:rPr>
              <a:t>)</a:t>
            </a: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</a:rPr>
              <a:t>4</a:t>
            </a:r>
            <a:r>
              <a:rPr lang="ru-RU" sz="2000" dirty="0" smtClean="0">
                <a:solidFill>
                  <a:srgbClr val="002060"/>
                </a:solidFill>
              </a:rPr>
              <a:t>. Подписание акта проверки готовности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(срок – 10 сентября)</a:t>
            </a: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5. Получение акта и паспорта готовности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(срок- до 15 сентября)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" name="Стрелка: вниз 3">
            <a:extLst>
              <a:ext uri="{FF2B5EF4-FFF2-40B4-BE49-F238E27FC236}">
                <a16:creationId xmlns:a16="http://schemas.microsoft.com/office/drawing/2014/main" xmlns="" id="{32752C5B-DE72-2367-2B2B-C135E96D843B}"/>
              </a:ext>
            </a:extLst>
          </p:cNvPr>
          <p:cNvSpPr/>
          <p:nvPr/>
        </p:nvSpPr>
        <p:spPr>
          <a:xfrm>
            <a:off x="5236061" y="2052600"/>
            <a:ext cx="306641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08" rIns="91419" bIns="45708" rtlCol="0" anchor="ctr"/>
          <a:lstStyle/>
          <a:p>
            <a:pPr algn="ctr"/>
            <a:endParaRPr lang="ru-RU"/>
          </a:p>
        </p:txBody>
      </p:sp>
      <p:sp>
        <p:nvSpPr>
          <p:cNvPr id="11" name="Стрелка: вниз 3">
            <a:extLst>
              <a:ext uri="{FF2B5EF4-FFF2-40B4-BE49-F238E27FC236}">
                <a16:creationId xmlns:a16="http://schemas.microsoft.com/office/drawing/2014/main" xmlns="" id="{65AB8EDF-8E05-87D9-23FA-D0A4E97AF560}"/>
              </a:ext>
            </a:extLst>
          </p:cNvPr>
          <p:cNvSpPr/>
          <p:nvPr/>
        </p:nvSpPr>
        <p:spPr>
          <a:xfrm>
            <a:off x="5199471" y="4719945"/>
            <a:ext cx="3066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08" rIns="91419" bIns="45708"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755" y="5993595"/>
            <a:ext cx="306639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729" y="3161546"/>
            <a:ext cx="36512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956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BDB2F36C-E9C1-4A1F-9FA9-960B89A912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88107" y="1034862"/>
            <a:ext cx="10367221" cy="6403576"/>
          </a:xfrm>
          <a:prstGeom prst="rect">
            <a:avLst/>
          </a:prstGeom>
        </p:spPr>
        <p:txBody>
          <a:bodyPr vert="horz" lIns="106933" tIns="53464" rIns="106933" bIns="53464" rtlCol="0">
            <a:noAutofit/>
          </a:bodyPr>
          <a:lstStyle>
            <a:lvl1pPr marL="401002" indent="-401002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842" indent="-334170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67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351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6023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69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536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10035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70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457200" algn="just">
              <a:spcBef>
                <a:spcPts val="12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инструкция устанавливает правила подготовки потребителей тепловой энергии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жилищного фонда к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в отопительный период, а также порядок оформления и предоставления документации для получения Актов проверки и Паспортов готовности к отопительному периоду.</a:t>
            </a:r>
          </a:p>
          <a:p>
            <a:pPr marL="0" lvl="1" indent="457200" algn="just">
              <a:spcBef>
                <a:spcPts val="12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Потребителем тепловой энергии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юридические лица, в ведении которых находятся объект(ы) потребления тепловой энергии.   </a:t>
            </a:r>
          </a:p>
          <a:p>
            <a:pPr marL="0" lvl="1" indent="457200" algn="just">
              <a:spcBef>
                <a:spcPts val="12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документация, касающаяся подготовки к отопительному периоду (постановления, протоколы, графики, шаблоны документов и прочее) располагаются на официальном сайте администрации городского округа Тольятти по адресу: </a:t>
            </a:r>
            <a:r>
              <a:rPr lang="ru-RU" sz="22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https://tgl.ru/structure/department/podgotovka-k-otopitelnomu-periodu/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(далее Сайт Администрации).</a:t>
            </a:r>
          </a:p>
          <a:p>
            <a:pPr marL="0" lvl="1" indent="457200" algn="just">
              <a:spcBef>
                <a:spcPts val="12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Путь: Главная страница / Структура администрации / Департамент городского хозяйства /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Инженерная инфраструктура/ Подготовка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/ Отопительный период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2026/27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</a:t>
            </a:r>
          </a:p>
          <a:p>
            <a:pPr marL="0" lvl="1" indent="457200" algn="just">
              <a:spcBef>
                <a:spcPts val="12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Шаблоны документов не подлежат изменению организациями-потребителями (кроме добавления строк по количеству объектов), заполняются в электронном виде (не «от руки»)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D2B64E5B-6233-4316-88FF-DC8228F8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40" y="216397"/>
            <a:ext cx="9698971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Справочная информация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4131" y="1152500"/>
            <a:ext cx="972108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E21D5A0-6A61-4F31-BEC5-302393A82D73}"/>
              </a:ext>
            </a:extLst>
          </p:cNvPr>
          <p:cNvSpPr/>
          <p:nvPr/>
        </p:nvSpPr>
        <p:spPr>
          <a:xfrm>
            <a:off x="526240" y="792460"/>
            <a:ext cx="10249064" cy="242401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40" y="7417196"/>
            <a:ext cx="10253662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631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1. Формирование плана мероприятий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286" y="1224508"/>
            <a:ext cx="9721215" cy="6332616"/>
          </a:xfrm>
        </p:spPr>
        <p:txBody>
          <a:bodyPr>
            <a:noAutofit/>
          </a:bodyPr>
          <a:lstStyle/>
          <a:p>
            <a:pPr marL="0" indent="0" algn="just">
              <a:lnSpc>
                <a:spcPts val="2160"/>
              </a:lnSpc>
              <a:buNone/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Основным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документом </a:t>
            </a:r>
            <a:r>
              <a:rPr lang="ru-RU" sz="22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Потребителя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определяющим подготовку к работе в отопительный период, является план мероприятий по подготовке к работе в отопительный период 202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гг. (далее План подготовки к ОЗП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200" dirty="0" smtClean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160"/>
              </a:lnSpc>
              <a:buNone/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(УК, ТСЖ, ТСН, ЖСК и др.) формирует План подготовки к ОЗП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каждый многоквартирный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дом отдельно, с учетом мероприятий, направленных на устранение проблем, выявленных по результатам анализа прохождения предыдущих трех отопительных периодов, произошедших аварийных ситуаций при теплоснабжении. </a:t>
            </a:r>
          </a:p>
          <a:p>
            <a:pPr marL="0" indent="0" algn="just">
              <a:lnSpc>
                <a:spcPts val="2160"/>
              </a:lnSpc>
              <a:buNone/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Утвержденный руководителем и согласованный с единой </a:t>
            </a:r>
            <a:r>
              <a:rPr lang="ru-RU" sz="2200" dirty="0" err="1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ресурсоснабжающей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организацией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 подготовки к ОЗП направляется в срок до </a:t>
            </a:r>
            <a:r>
              <a:rPr lang="ru-RU" sz="2200" b="1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 апреля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ДГХ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сканируемом (PDF)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формате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адрес электронной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почты: </a:t>
            </a:r>
            <a:r>
              <a:rPr lang="en-US" sz="2200" u="sng" dirty="0" err="1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zaharova.una</a:t>
            </a:r>
            <a:r>
              <a:rPr lang="ru-RU" sz="2200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dgh@tgl.ru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названии темы указывать: </a:t>
            </a:r>
            <a:r>
              <a:rPr lang="ru-RU" sz="2200" b="1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 подготовки к ОЗП и наименование УК.</a:t>
            </a:r>
            <a:endParaRPr lang="ru-RU" sz="2200" b="1" u="sng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160"/>
              </a:lnSpc>
              <a:buNone/>
            </a:pP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размещает Планы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подготовки к ОЗП на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официальном сайте организации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УК, ТСЖ, ТСН и др. (при наличии), не позднее 5 рабочих дней со дня их утверждения. В случае отсутствия официального сайта,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направляет Планы подготовки к ОЗП официальным письмом в адрес департамента городского хозяйства,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размещения на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официальном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сайте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администрации в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информационно-телекоммуникационной сети "Интернет".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20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542416"/>
            <a:ext cx="6336327" cy="234819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2. Выполнение мероприятий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122" y="1296516"/>
            <a:ext cx="10225137" cy="624590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проводит работу согласно Плана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подготовки к ОЗП,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результатам выполнения отдельно на каждый объект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оформляется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пакет документов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требованиями Приказа Министерства энергетики РФ от 13.11.2024 № 2234 «Об утверждении правил обеспечения готовности к отопительному периоду и порядка проведения оценки обеспечения готовности к отопительному периоду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</a:p>
          <a:p>
            <a:pPr marL="0" lvl="1" indent="45720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Информацию о выполнении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Плана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подготовки к ОЗП </a:t>
            </a:r>
            <a:r>
              <a:rPr lang="ru-RU" sz="22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Потребитель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еженедельно (отчет по средам)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направляет представителям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районных администраци</a:t>
            </a:r>
            <a:r>
              <a:rPr lang="ru-RU" sz="22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й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на территории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которых расположены объекты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      Автозаводский р-н: Киселева Светлана Борисовна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hlinkClick r:id="rId3"/>
              </a:rPr>
              <a:t>kiseleva.sb@tgl.ru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  тел.: 54-39-35, Новый проезд, 2, каб.313;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 </a:t>
            </a: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     Центральный р-н: Ульянина Ольга Николаевна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hlinkClick r:id="rId4"/>
              </a:rPr>
              <a:t>ulyanina.on@tgl.ru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, тел.: 54-30-04(доб.4004), б-р Ленина, 15, каб.64;</a:t>
            </a:r>
            <a:endParaRPr lang="ru-RU" sz="2200" dirty="0" smtClean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     Комсомольский р-н: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Титова Ирина Сергеевна 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  <a:hlinkClick r:id="rId5"/>
              </a:rPr>
              <a:t>titova.is@tgl.ru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тел.: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54-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</a:rPr>
              <a:t>44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en-US" sz="2200" dirty="0" smtClean="0">
                <a:solidFill>
                  <a:schemeClr val="tx1">
                    <a:lumMod val="75000"/>
                  </a:schemeClr>
                </a:solidFill>
              </a:rPr>
              <a:t>44(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доб.3718), </a:t>
            </a:r>
            <a:r>
              <a:rPr lang="ru-RU" sz="2200" dirty="0" err="1" smtClean="0">
                <a:solidFill>
                  <a:schemeClr val="tx1">
                    <a:lumMod val="75000"/>
                  </a:schemeClr>
                </a:solidFill>
              </a:rPr>
              <a:t>ул.Шевцовой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, д.6, каб.26.</a:t>
            </a:r>
            <a:endParaRPr lang="ru-RU" sz="2200" dirty="0" smtClean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Срок выполнения работ по Плану мероприятий – до 31 августа.</a:t>
            </a: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371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3. Подготовка </a:t>
            </a:r>
            <a:r>
              <a:rPr lang="ru-RU" sz="4400" dirty="0" smtClean="0"/>
              <a:t>Потребителей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407" y="1261272"/>
            <a:ext cx="10249065" cy="586789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Акты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опрессовки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промывки, дезинфекции 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оборудования теплового пункта (узла) и внутренних отопительных систем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проверки состояния дымовых и вентиляционных каналов составляются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Потребителем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Потребители (УК, ТСЖ, ТСН, ЖСК и др.) в срок до </a:t>
            </a:r>
            <a:r>
              <a:rPr lang="ru-RU" sz="2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сентября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размещают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системе «Электронное ЖКХ» акты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опрессовки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промывки, проверки вентиляционных и дымовых каналов, паспорт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готовности (паспорт ГЖИ)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акт проведения технического обслуживания ВДГО/ВКГО в электронном виде на каждый дом отдельно. </a:t>
            </a:r>
          </a:p>
          <a:p>
            <a:pPr marL="0" indent="457200" algn="just">
              <a:spcBef>
                <a:spcPts val="600"/>
              </a:spcBef>
              <a:buNone/>
            </a:pP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77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3.1. Подготовка </a:t>
            </a:r>
            <a:r>
              <a:rPr lang="ru-RU" sz="4400" dirty="0" smtClean="0"/>
              <a:t>Потребителей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107" y="1348357"/>
            <a:ext cx="10003919" cy="5959241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Потребитель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проводит подготовку объектов согласно Плана мероприятий.</a:t>
            </a:r>
            <a:endParaRPr lang="ru-RU" sz="2400" b="1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проверки объекта официальным представителем единой теплоснабжающей организации (далее ЕТО) – АО «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ЭнергсбыТ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плюс» </a:t>
            </a: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 процедуру получения Акта проверки готовности     и Паспорта готовности объекта.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ЕТО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проверяет согласно графика объект и пакет документов </a:t>
            </a: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оформляет Акт проверки технической готовности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теплопотребляющей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установки к отопительному периоду.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ЕТО формирует реестр оценки готовности, обновляя его 1 раз в неделю, по мере проведения проверок и предоставления документов Потребителями. 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Потребитель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, при оценке готовности любого из объектов от 0,8 и выше направляет пакет документов по данному объекту </a:t>
            </a: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в районную администрацию.</a:t>
            </a:r>
            <a:endParaRPr lang="ru-RU" sz="24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67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3757" y="642110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07" y="72380"/>
            <a:ext cx="10311311" cy="648073"/>
          </a:xfrm>
        </p:spPr>
        <p:txBody>
          <a:bodyPr>
            <a:noAutofit/>
          </a:bodyPr>
          <a:lstStyle/>
          <a:p>
            <a:r>
              <a:rPr lang="ru-RU" sz="4400" dirty="0" smtClean="0"/>
              <a:t>4</a:t>
            </a:r>
            <a:r>
              <a:rPr lang="ru-RU" sz="4400" dirty="0"/>
              <a:t>. Подготовка документации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757" y="766872"/>
            <a:ext cx="9803462" cy="6540725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Пакет документов </a:t>
            </a:r>
            <a:r>
              <a:rPr lang="ru-RU" sz="22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Потребителя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для выдачи Акта и Паспорта готовности к работе в отопительный период состоит из документов являющихся приложением к оценочному листу отдельно на каждый объект в соответствии с требованиями Приказа Министерства энергетики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РФ от 13.11.2024 № 2234 «Об утверждении правил обеспечения готовности к отопительному периоду и порядка проведения оценки обеспечения готовности к отопительному периоду» в электронном виде в формате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PDF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приложением оценочного листа в формате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Excel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Сформированные пакеты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документов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(на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МКД отдельная папка) предоставляются 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районным представителям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2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Члены комиссии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по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территориальному расположению) в районные администрации на адрес электронной почты или нарочно на </a:t>
            </a:r>
            <a:r>
              <a:rPr lang="ru-RU" sz="2200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флеш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-носители: </a:t>
            </a: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Автозаводский р-н: </a:t>
            </a:r>
            <a:r>
              <a:rPr lang="ru-RU" sz="2200" b="1" u="sng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Киселева Светлана Борисовна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hlinkClick r:id="rId3"/>
              </a:rPr>
              <a:t>kiseleva.sb@tgl.ru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</a:rPr>
              <a:t>  тел.: 54-39-35, Новый проезд, 2, каб.313;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 </a:t>
            </a: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Центральный р-н: </a:t>
            </a:r>
            <a:r>
              <a:rPr lang="ru-RU" sz="2200" b="1" u="sng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Ульянина Ольга Николаевна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hlinkClick r:id="rId4"/>
              </a:rPr>
              <a:t>ulyanina.on@tgl.ru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</a:rPr>
              <a:t>, тел.: 54-30-04(доб.4004), б-р Ленина, 15, каб.64;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Комсомольский 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р-н: </a:t>
            </a:r>
            <a:r>
              <a:rPr lang="ru-RU" sz="2200" b="1" u="sng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Титова </a:t>
            </a:r>
            <a:r>
              <a:rPr lang="ru-RU" sz="2200" b="1" u="sng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</a:rPr>
              <a:t>Ирина Сергеевна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hlinkClick r:id="rId5"/>
              </a:rPr>
              <a:t>titova.is@tgl.ru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</a:rPr>
              <a:t>;                      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т.54-44-44 доб.3718</a:t>
            </a:r>
            <a:r>
              <a:rPr lang="ru-RU" sz="2200" dirty="0" smtClean="0">
                <a:solidFill>
                  <a:schemeClr val="tx1">
                    <a:lumMod val="75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tx1">
                    <a:lumMod val="75000"/>
                  </a:schemeClr>
                </a:solidFill>
              </a:rPr>
              <a:t>ул.Шевцовой</a:t>
            </a:r>
            <a:r>
              <a:rPr lang="ru-RU" sz="2200" dirty="0">
                <a:solidFill>
                  <a:schemeClr val="tx1">
                    <a:lumMod val="75000"/>
                  </a:schemeClr>
                </a:solidFill>
              </a:rPr>
              <a:t>, д.6, каб.26.</a:t>
            </a:r>
            <a:endParaRPr lang="ru-RU" sz="22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600"/>
              </a:spcBef>
              <a:buFont typeface="+mj-lt"/>
              <a:buAutoNum type="arabicPeriod"/>
            </a:pP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06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115" y="317233"/>
            <a:ext cx="9901171" cy="619243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366092"/>
                </a:solidFill>
              </a:rPr>
              <a:t>5.Получение </a:t>
            </a:r>
            <a:r>
              <a:rPr lang="ru-RU" sz="4000" dirty="0">
                <a:solidFill>
                  <a:srgbClr val="366092"/>
                </a:solidFill>
              </a:rPr>
              <a:t>Акта и Паспорта готовности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115" y="1113706"/>
            <a:ext cx="9901171" cy="5962581"/>
          </a:xfrm>
        </p:spPr>
        <p:txBody>
          <a:bodyPr/>
          <a:lstStyle/>
          <a:p>
            <a:pPr marL="0" lvl="0" indent="457200" algn="just">
              <a:spcBef>
                <a:spcPts val="600"/>
              </a:spcBef>
              <a:buNone/>
            </a:pP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Районные представители(члены комиссии) 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проверки пакета документов </a:t>
            </a: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предмет достаточности и полноты предоставленных документов, оформляют оценочные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листы (оценочные листы могут оформить </a:t>
            </a: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Потребители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по согласованию с </a:t>
            </a: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районными представителями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направляют документы и оценочные листы в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ЕТО.</a:t>
            </a:r>
          </a:p>
          <a:p>
            <a:pPr marL="0" lvl="0" indent="457200" algn="just"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ЕТО 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производит расчет индекса готовности объекта и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возвращает </a:t>
            </a: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районным представителям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с замечаниями или без замечаний).</a:t>
            </a:r>
            <a:endParaRPr lang="ru-RU" sz="24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457200" algn="just">
              <a:spcBef>
                <a:spcPts val="600"/>
              </a:spcBef>
              <a:buNone/>
            </a:pPr>
            <a:r>
              <a:rPr lang="ru-RU" sz="2400" b="1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Районные представители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 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мониторинг оценки готовности объектов </a:t>
            </a: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при получении от ЕТО индексов оценки по всем объектам </a:t>
            </a: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направляет оценочные листы в Комиссию по ОЗП. </a:t>
            </a:r>
          </a:p>
          <a:p>
            <a:pPr marL="0" lvl="0" indent="457200" algn="just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Комиссия по ОЗП (ДГХ)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проводит проверку предоставленных сведений для определения уровня готовности Потребителя  к отопительному периоду 2026/27 гг.</a:t>
            </a:r>
          </a:p>
          <a:p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03" y="864468"/>
            <a:ext cx="10248900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028" y="7417196"/>
            <a:ext cx="6340475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0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366092"/>
      </a:dk1>
      <a:lt1>
        <a:sysClr val="window" lastClr="FFFFFF"/>
      </a:lt1>
      <a:dk2>
        <a:srgbClr val="366092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44538</TotalTime>
  <Words>1450</Words>
  <Application>Microsoft Office PowerPoint</Application>
  <PresentationFormat>Произвольный</PresentationFormat>
  <Paragraphs>119</Paragraphs>
  <Slides>13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  <vt:variant>
        <vt:lpstr>Произвольные показы</vt:lpstr>
      </vt:variant>
      <vt:variant>
        <vt:i4>179</vt:i4>
      </vt:variant>
    </vt:vector>
  </HeadingPairs>
  <TitlesOfParts>
    <vt:vector size="193" baseType="lpstr">
      <vt:lpstr>Тема Office</vt:lpstr>
      <vt:lpstr>Презентация PowerPoint</vt:lpstr>
      <vt:lpstr>Укрупненный Алгоритм</vt:lpstr>
      <vt:lpstr>Справочная информация</vt:lpstr>
      <vt:lpstr>1. Формирование плана мероприятий </vt:lpstr>
      <vt:lpstr>2. Выполнение мероприятий</vt:lpstr>
      <vt:lpstr>3. Подготовка Потребителей</vt:lpstr>
      <vt:lpstr>3.1. Подготовка Потребителей</vt:lpstr>
      <vt:lpstr>4. Подготовка документации</vt:lpstr>
      <vt:lpstr>5.Получение Акта и Паспорта готовности</vt:lpstr>
      <vt:lpstr>6. Получение акта и паспорта готовности</vt:lpstr>
      <vt:lpstr>Подготовка каждого объекта</vt:lpstr>
      <vt:lpstr>Подготовка Потребителя</vt:lpstr>
      <vt:lpstr>Контакты</vt:lpstr>
      <vt:lpstr>Слайд 239</vt:lpstr>
      <vt:lpstr>Произвольный показ 2</vt:lpstr>
      <vt:lpstr>Произвольный показ 3</vt:lpstr>
      <vt:lpstr>Произвольный показ 4</vt:lpstr>
      <vt:lpstr>Произвольный показ 5</vt:lpstr>
      <vt:lpstr>Произвольный показ 6</vt:lpstr>
      <vt:lpstr>Произвольный показ 7</vt:lpstr>
      <vt:lpstr>Произвольный показ 8</vt:lpstr>
      <vt:lpstr>Произвольный показ 9</vt:lpstr>
      <vt:lpstr>Произвольный показ 10</vt:lpstr>
      <vt:lpstr>Произвольный показ 11</vt:lpstr>
      <vt:lpstr>Произвольный показ 12</vt:lpstr>
      <vt:lpstr>Произвольный показ 13</vt:lpstr>
      <vt:lpstr>Произвольный показ 14</vt:lpstr>
      <vt:lpstr>Произвольный показ 15</vt:lpstr>
      <vt:lpstr>Произвольный показ 16</vt:lpstr>
      <vt:lpstr>Произвольный показ 17</vt:lpstr>
      <vt:lpstr>Произвольный показ 18</vt:lpstr>
      <vt:lpstr>Произвольный показ 19</vt:lpstr>
      <vt:lpstr>Произвольный показ 20</vt:lpstr>
      <vt:lpstr>Произвольный показ 21</vt:lpstr>
      <vt:lpstr>Произвольный показ 22</vt:lpstr>
      <vt:lpstr>Произвольный показ 23</vt:lpstr>
      <vt:lpstr>Произвольный показ 24</vt:lpstr>
      <vt:lpstr>Произвольный показ 25</vt:lpstr>
      <vt:lpstr>Произвольный показ 26</vt:lpstr>
      <vt:lpstr>Произвольный показ 27</vt:lpstr>
      <vt:lpstr>Произвольный показ 28</vt:lpstr>
      <vt:lpstr>Слайд 229</vt:lpstr>
      <vt:lpstr>Произвольный показ 30</vt:lpstr>
      <vt:lpstr>Произвольный показ 31</vt:lpstr>
      <vt:lpstr>Произвольный показ 32</vt:lpstr>
      <vt:lpstr>Произвольный показ 33</vt:lpstr>
      <vt:lpstr>Произвольный показ 34</vt:lpstr>
      <vt:lpstr>Произвольный показ 35</vt:lpstr>
      <vt:lpstr>Произвольный показ 36</vt:lpstr>
      <vt:lpstr>Произвольный показ 37</vt:lpstr>
      <vt:lpstr>Произвольный показ 38</vt:lpstr>
      <vt:lpstr>Произвольный показ 39</vt:lpstr>
      <vt:lpstr>Произвольный показ 40</vt:lpstr>
      <vt:lpstr>Произвольный показ 41</vt:lpstr>
      <vt:lpstr>Произвольный показ 42</vt:lpstr>
      <vt:lpstr>Произвольный показ 43</vt:lpstr>
      <vt:lpstr>Произвольный показ 44</vt:lpstr>
      <vt:lpstr>Произвольный показ 45</vt:lpstr>
      <vt:lpstr>Произвольный показ 46</vt:lpstr>
      <vt:lpstr>Произвольный показ 47</vt:lpstr>
      <vt:lpstr>Произвольный показ 48</vt:lpstr>
      <vt:lpstr>Произвольный показ 49</vt:lpstr>
      <vt:lpstr>Произвольный показ 50</vt:lpstr>
      <vt:lpstr>Произвольный показ 51</vt:lpstr>
      <vt:lpstr>Произвольный показ 52</vt:lpstr>
      <vt:lpstr>Произвольный показ 53</vt:lpstr>
      <vt:lpstr>Произвольный показ 54</vt:lpstr>
      <vt:lpstr>Произвольный показ 55</vt:lpstr>
      <vt:lpstr>Произвольный показ 56</vt:lpstr>
      <vt:lpstr>Произвольный показ 57</vt:lpstr>
      <vt:lpstr>Произвольный показ 58</vt:lpstr>
      <vt:lpstr>Произвольный показ 59</vt:lpstr>
      <vt:lpstr>Произвольный показ 60</vt:lpstr>
      <vt:lpstr>Произвольный показ 61</vt:lpstr>
      <vt:lpstr>Произвольный показ 62</vt:lpstr>
      <vt:lpstr>Произвольный показ 63</vt:lpstr>
      <vt:lpstr>Произвольный показ 64</vt:lpstr>
      <vt:lpstr>Произвольный показ 65</vt:lpstr>
      <vt:lpstr>Произвольный показ 66</vt:lpstr>
      <vt:lpstr>Произвольный показ 67</vt:lpstr>
      <vt:lpstr>Произвольный показ 68</vt:lpstr>
      <vt:lpstr>Произвольный показ 69</vt:lpstr>
      <vt:lpstr>Произвольный показ 70</vt:lpstr>
      <vt:lpstr>Произвольный показ 71</vt:lpstr>
      <vt:lpstr>Произвольный показ 72</vt:lpstr>
      <vt:lpstr>список съездов инвалидов</vt:lpstr>
      <vt:lpstr>съезд инв выполнены</vt:lpstr>
      <vt:lpstr>Съезд инв не выполнены</vt:lpstr>
      <vt:lpstr>ИДН Носова 10</vt:lpstr>
      <vt:lpstr>ИДН Кулибина 4</vt:lpstr>
      <vt:lpstr>ИДН Плотиная</vt:lpstr>
      <vt:lpstr>ИДН Ст. Разина-Юбилейная</vt:lpstr>
      <vt:lpstr>ИДН Шлютова 130</vt:lpstr>
      <vt:lpstr>ИДН Свердлова 23, 27</vt:lpstr>
      <vt:lpstr>ИДН Орджоникидзе 1</vt:lpstr>
      <vt:lpstr>ИДН Баныкина 26, 30а</vt:lpstr>
      <vt:lpstr>ИДН Ярославская 47</vt:lpstr>
      <vt:lpstr>ИДН Баумана 10</vt:lpstr>
      <vt:lpstr>ИДН Строителей 7</vt:lpstr>
      <vt:lpstr>Автостроителей 76</vt:lpstr>
      <vt:lpstr>ИДН Патрульная 31, 17, 9, 5</vt:lpstr>
      <vt:lpstr>ИДН Революционная 74</vt:lpstr>
      <vt:lpstr>ИДН Буденого 9, 12</vt:lpstr>
      <vt:lpstr>ИДН Буденого 1, 4</vt:lpstr>
      <vt:lpstr>ИДН Гая 17</vt:lpstr>
      <vt:lpstr>ИДН Гидротехническая 19, 25</vt:lpstr>
      <vt:lpstr>МК059 Гидротехническая</vt:lpstr>
      <vt:lpstr>МК059 Комсомольская-Новозаводск</vt:lpstr>
      <vt:lpstr>МК059 50 лет Октября 10</vt:lpstr>
      <vt:lpstr>МК059 Борковская-Коммунальная</vt:lpstr>
      <vt:lpstr>МК059 КТР 40 лет Победы</vt:lpstr>
      <vt:lpstr>МК059 Дзержинского 53, 53а, 76</vt:lpstr>
      <vt:lpstr>МК059 Приморский 29а</vt:lpstr>
      <vt:lpstr>МК059 Юбилейная-Ленинский</vt:lpstr>
      <vt:lpstr>МК059 Разина-Фрунзе</vt:lpstr>
      <vt:lpstr>МК059 Автозаводское</vt:lpstr>
      <vt:lpstr>МК062 дублер Ленинский</vt:lpstr>
      <vt:lpstr>МК062 дублер 40лет</vt:lpstr>
      <vt:lpstr>МК062 дублер южное шоссе</vt:lpstr>
      <vt:lpstr>МК062 в/п железнодорожная</vt:lpstr>
      <vt:lpstr>МК062 Разина- Ленинский</vt:lpstr>
      <vt:lpstr>МК062 Маркса- Горького</vt:lpstr>
      <vt:lpstr>МК062 Жукова, 39</vt:lpstr>
      <vt:lpstr>МК062 Заставная, 1</vt:lpstr>
      <vt:lpstr>МК062 Южное шоссе, ООТ</vt:lpstr>
      <vt:lpstr>МК062 Молодежный, 1</vt:lpstr>
      <vt:lpstr>МК062 Молодежный, 39</vt:lpstr>
      <vt:lpstr>МК062 матросова 10, 11</vt:lpstr>
      <vt:lpstr>МК062 новозаводская, 6</vt:lpstr>
      <vt:lpstr>МК062 Матросова 53,130</vt:lpstr>
      <vt:lpstr>МК062 Маркса-Чапаева</vt:lpstr>
      <vt:lpstr>МК062 Коммунальная-Фабричный</vt:lpstr>
      <vt:lpstr>МК062 Ленинградская-Жилина</vt:lpstr>
      <vt:lpstr>МК062 Дзержинского, 31</vt:lpstr>
      <vt:lpstr>МК062 Южное шоссе, 5</vt:lpstr>
      <vt:lpstr>Мк062 комсомольская-лесная</vt:lpstr>
      <vt:lpstr>МК062 громовой, 49</vt:lpstr>
      <vt:lpstr>Произвольный показ 73</vt:lpstr>
      <vt:lpstr>Произвольный показ 74</vt:lpstr>
      <vt:lpstr>Произвольный показ 75</vt:lpstr>
      <vt:lpstr>Произвольный показ 76</vt:lpstr>
      <vt:lpstr>Произвольный показ 77</vt:lpstr>
      <vt:lpstr>Произвольный показ 78</vt:lpstr>
      <vt:lpstr>Произвольный показ 79</vt:lpstr>
      <vt:lpstr>Произвольный показ 80</vt:lpstr>
      <vt:lpstr>Произвольный показ 81</vt:lpstr>
      <vt:lpstr>Произвольный показ 82</vt:lpstr>
      <vt:lpstr>Произвольный показ 83</vt:lpstr>
      <vt:lpstr>Произвольный показ 84</vt:lpstr>
      <vt:lpstr>Произвольный показ 85</vt:lpstr>
      <vt:lpstr>Произвольный показ 86</vt:lpstr>
      <vt:lpstr>Произвольный показ 87</vt:lpstr>
      <vt:lpstr>Произвольный показ 88</vt:lpstr>
      <vt:lpstr>Произвольный показ 89</vt:lpstr>
      <vt:lpstr>Произвольный показ 90</vt:lpstr>
      <vt:lpstr>Произвольный показ 91</vt:lpstr>
      <vt:lpstr>Произвольный показ 92</vt:lpstr>
      <vt:lpstr>Произвольный показ 93</vt:lpstr>
      <vt:lpstr>Произвольный показ 94</vt:lpstr>
      <vt:lpstr>Произвольный показ 95</vt:lpstr>
      <vt:lpstr>ИДН спортивная</vt:lpstr>
      <vt:lpstr>Жилина, 24</vt:lpstr>
      <vt:lpstr>Произвольный показ 96</vt:lpstr>
      <vt:lpstr>Произвольный показ 97</vt:lpstr>
      <vt:lpstr>ИДН Яблоневый</vt:lpstr>
      <vt:lpstr>ИДН Носова</vt:lpstr>
      <vt:lpstr>ИДН дс Салют</vt:lpstr>
      <vt:lpstr>ИДН Ст. разина 20</vt:lpstr>
      <vt:lpstr>Идн Патрульная</vt:lpstr>
      <vt:lpstr>ИДН дзержинского 39</vt:lpstr>
      <vt:lpstr>ИДН Мира</vt:lpstr>
      <vt:lpstr>ИДН 8 квартал</vt:lpstr>
      <vt:lpstr>ИДН ставропольская</vt:lpstr>
      <vt:lpstr>Слайд 222</vt:lpstr>
      <vt:lpstr>Слайд 223</vt:lpstr>
      <vt:lpstr>Слайд 224</vt:lpstr>
      <vt:lpstr>Слайд 225</vt:lpstr>
      <vt:lpstr>Слайд 226</vt:lpstr>
      <vt:lpstr>Слайд 227</vt:lpstr>
      <vt:lpstr>Слайд 228</vt:lpstr>
      <vt:lpstr>Слайд 230</vt:lpstr>
      <vt:lpstr>Слайд 231</vt:lpstr>
      <vt:lpstr>Слайд 232</vt:lpstr>
      <vt:lpstr>Слайд 233</vt:lpstr>
      <vt:lpstr>Слайд 234</vt:lpstr>
      <vt:lpstr>Слайд 235</vt:lpstr>
      <vt:lpstr>Слайд 236</vt:lpstr>
      <vt:lpstr>Слайд 237</vt:lpstr>
      <vt:lpstr>Слайд 238</vt:lpstr>
      <vt:lpstr>Слайд 240</vt:lpstr>
      <vt:lpstr>Слайд 241</vt:lpstr>
      <vt:lpstr>Слайд 242</vt:lpstr>
    </vt:vector>
  </TitlesOfParts>
  <Company>Департамент дорожного хозяйства и транспорта администрации городского округа Тольятти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ДДХиТ</dc:title>
  <dc:subject>Дорожное хозяйство и транспорт</dc:subject>
  <dc:creator>Пронин Виталий Владиславович</dc:creator>
  <cp:keywords>дороги; ремонт; транспорт</cp:keywords>
  <cp:lastModifiedBy>Захарова Юлия Наиловна</cp:lastModifiedBy>
  <cp:revision>2673</cp:revision>
  <cp:lastPrinted>2024-04-15T10:17:08Z</cp:lastPrinted>
  <dcterms:created xsi:type="dcterms:W3CDTF">2017-06-15T13:15:30Z</dcterms:created>
  <dcterms:modified xsi:type="dcterms:W3CDTF">2026-04-16T12:28:55Z</dcterms:modified>
</cp:coreProperties>
</file>