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678" r:id="rId2"/>
    <p:sldId id="1005" r:id="rId3"/>
    <p:sldId id="1026" r:id="rId4"/>
    <p:sldId id="1025" r:id="rId5"/>
    <p:sldId id="1030" r:id="rId6"/>
    <p:sldId id="1031" r:id="rId7"/>
    <p:sldId id="1032" r:id="rId8"/>
    <p:sldId id="1041" r:id="rId9"/>
    <p:sldId id="1014" r:id="rId10"/>
    <p:sldId id="1039" r:id="rId11"/>
    <p:sldId id="1040" r:id="rId12"/>
    <p:sldId id="1007" r:id="rId13"/>
    <p:sldId id="1034" r:id="rId14"/>
    <p:sldId id="1036" r:id="rId15"/>
    <p:sldId id="1029" r:id="rId16"/>
    <p:sldId id="1023" r:id="rId17"/>
    <p:sldId id="1037" r:id="rId18"/>
    <p:sldId id="1038" r:id="rId19"/>
  </p:sldIdLst>
  <p:sldSz cx="10801350" cy="7921625"/>
  <p:notesSz cx="6808788" cy="9940925"/>
  <p:custShowLst>
    <p:custShow name="Слайд 239" id="0">
      <p:sldLst/>
    </p:custShow>
    <p:custShow name="Произвольный показ 2" id="1">
      <p:sldLst/>
    </p:custShow>
    <p:custShow name="Произвольный показ 3" id="2">
      <p:sldLst/>
    </p:custShow>
    <p:custShow name="Произвольный показ 4" id="3">
      <p:sldLst/>
    </p:custShow>
    <p:custShow name="Произвольный показ 5" id="4">
      <p:sldLst/>
    </p:custShow>
    <p:custShow name="Произвольный показ 6" id="5">
      <p:sldLst/>
    </p:custShow>
    <p:custShow name="Произвольный показ 7" id="6">
      <p:sldLst/>
    </p:custShow>
    <p:custShow name="Произвольный показ 8" id="7">
      <p:sldLst/>
    </p:custShow>
    <p:custShow name="Произвольный показ 9" id="8">
      <p:sldLst/>
    </p:custShow>
    <p:custShow name="Произвольный показ 10" id="9">
      <p:sldLst/>
    </p:custShow>
    <p:custShow name="Произвольный показ 11" id="10">
      <p:sldLst/>
    </p:custShow>
    <p:custShow name="Произвольный показ 12" id="11">
      <p:sldLst/>
    </p:custShow>
    <p:custShow name="Произвольный показ 13" id="12">
      <p:sldLst/>
    </p:custShow>
    <p:custShow name="Произвольный показ 14" id="13">
      <p:sldLst/>
    </p:custShow>
    <p:custShow name="Произвольный показ 15" id="14">
      <p:sldLst/>
    </p:custShow>
    <p:custShow name="Произвольный показ 16" id="15">
      <p:sldLst/>
    </p:custShow>
    <p:custShow name="Произвольный показ 17" id="16">
      <p:sldLst/>
    </p:custShow>
    <p:custShow name="Произвольный показ 18" id="17">
      <p:sldLst/>
    </p:custShow>
    <p:custShow name="Произвольный показ 19" id="18">
      <p:sldLst/>
    </p:custShow>
    <p:custShow name="Произвольный показ 20" id="19">
      <p:sldLst/>
    </p:custShow>
    <p:custShow name="Произвольный показ 21" id="20">
      <p:sldLst/>
    </p:custShow>
    <p:custShow name="Произвольный показ 22" id="21">
      <p:sldLst/>
    </p:custShow>
    <p:custShow name="Произвольный показ 23" id="22">
      <p:sldLst/>
    </p:custShow>
    <p:custShow name="Произвольный показ 24" id="23">
      <p:sldLst/>
    </p:custShow>
    <p:custShow name="Произвольный показ 25" id="24">
      <p:sldLst/>
    </p:custShow>
    <p:custShow name="Произвольный показ 26" id="25">
      <p:sldLst/>
    </p:custShow>
    <p:custShow name="Произвольный показ 27" id="26">
      <p:sldLst/>
    </p:custShow>
    <p:custShow name="Произвольный показ 28" id="27">
      <p:sldLst/>
    </p:custShow>
    <p:custShow name="Слайд 229" id="28">
      <p:sldLst/>
    </p:custShow>
    <p:custShow name="Произвольный показ 30" id="29">
      <p:sldLst/>
    </p:custShow>
    <p:custShow name="Произвольный показ 31" id="30">
      <p:sldLst/>
    </p:custShow>
    <p:custShow name="Произвольный показ 32" id="31">
      <p:sldLst/>
    </p:custShow>
    <p:custShow name="Произвольный показ 33" id="32">
      <p:sldLst/>
    </p:custShow>
    <p:custShow name="Произвольный показ 34" id="33">
      <p:sldLst/>
    </p:custShow>
    <p:custShow name="Произвольный показ 35" id="34">
      <p:sldLst/>
    </p:custShow>
    <p:custShow name="Произвольный показ 36" id="35">
      <p:sldLst/>
    </p:custShow>
    <p:custShow name="Произвольный показ 37" id="36">
      <p:sldLst/>
    </p:custShow>
    <p:custShow name="Произвольный показ 38" id="37">
      <p:sldLst/>
    </p:custShow>
    <p:custShow name="Произвольный показ 39" id="38">
      <p:sldLst/>
    </p:custShow>
    <p:custShow name="Произвольный показ 40" id="39">
      <p:sldLst/>
    </p:custShow>
    <p:custShow name="Произвольный показ 41" id="40">
      <p:sldLst/>
    </p:custShow>
    <p:custShow name="Произвольный показ 42" id="41">
      <p:sldLst/>
    </p:custShow>
    <p:custShow name="Произвольный показ 43" id="42">
      <p:sldLst/>
    </p:custShow>
    <p:custShow name="Произвольный показ 44" id="43">
      <p:sldLst/>
    </p:custShow>
    <p:custShow name="Произвольный показ 45" id="44">
      <p:sldLst/>
    </p:custShow>
    <p:custShow name="Произвольный показ 46" id="45">
      <p:sldLst/>
    </p:custShow>
    <p:custShow name="Произвольный показ 47" id="46">
      <p:sldLst/>
    </p:custShow>
    <p:custShow name="Произвольный показ 48" id="47">
      <p:sldLst/>
    </p:custShow>
    <p:custShow name="Произвольный показ 49" id="48">
      <p:sldLst/>
    </p:custShow>
    <p:custShow name="Произвольный показ 50" id="49">
      <p:sldLst/>
    </p:custShow>
    <p:custShow name="Произвольный показ 51" id="50">
      <p:sldLst/>
    </p:custShow>
    <p:custShow name="Произвольный показ 52" id="51">
      <p:sldLst/>
    </p:custShow>
    <p:custShow name="Произвольный показ 53" id="52">
      <p:sldLst/>
    </p:custShow>
    <p:custShow name="Произвольный показ 54" id="53">
      <p:sldLst/>
    </p:custShow>
    <p:custShow name="Произвольный показ 55" id="54">
      <p:sldLst/>
    </p:custShow>
    <p:custShow name="Произвольный показ 56" id="55">
      <p:sldLst/>
    </p:custShow>
    <p:custShow name="Произвольный показ 57" id="56">
      <p:sldLst/>
    </p:custShow>
    <p:custShow name="Произвольный показ 58" id="57">
      <p:sldLst/>
    </p:custShow>
    <p:custShow name="Произвольный показ 59" id="58">
      <p:sldLst/>
    </p:custShow>
    <p:custShow name="Произвольный показ 60" id="59">
      <p:sldLst/>
    </p:custShow>
    <p:custShow name="Произвольный показ 61" id="60">
      <p:sldLst/>
    </p:custShow>
    <p:custShow name="Произвольный показ 62" id="61">
      <p:sldLst/>
    </p:custShow>
    <p:custShow name="Произвольный показ 63" id="62">
      <p:sldLst/>
    </p:custShow>
    <p:custShow name="Произвольный показ 64" id="63">
      <p:sldLst/>
    </p:custShow>
    <p:custShow name="Произвольный показ 65" id="64">
      <p:sldLst/>
    </p:custShow>
    <p:custShow name="Произвольный показ 66" id="65">
      <p:sldLst/>
    </p:custShow>
    <p:custShow name="Произвольный показ 67" id="66">
      <p:sldLst/>
    </p:custShow>
    <p:custShow name="Произвольный показ 68" id="67">
      <p:sldLst/>
    </p:custShow>
    <p:custShow name="Произвольный показ 69" id="68">
      <p:sldLst/>
    </p:custShow>
    <p:custShow name="Произвольный показ 70" id="69">
      <p:sldLst/>
    </p:custShow>
    <p:custShow name="Произвольный показ 71" id="70">
      <p:sldLst/>
    </p:custShow>
    <p:custShow name="Произвольный показ 72" id="71">
      <p:sldLst/>
    </p:custShow>
    <p:custShow name="список съездов инвалидов" id="72">
      <p:sldLst/>
    </p:custShow>
    <p:custShow name="съезд инв выполнены" id="73">
      <p:sldLst/>
    </p:custShow>
    <p:custShow name="Съезд инв не выполнены" id="74">
      <p:sldLst/>
    </p:custShow>
    <p:custShow name="ИДН Носова 10" id="75">
      <p:sldLst/>
    </p:custShow>
    <p:custShow name="ИДН Кулибина 4" id="76">
      <p:sldLst/>
    </p:custShow>
    <p:custShow name="ИДН Плотиная" id="77">
      <p:sldLst/>
    </p:custShow>
    <p:custShow name="ИДН Ст. Разина-Юбилейная" id="78">
      <p:sldLst/>
    </p:custShow>
    <p:custShow name="ИДН Шлютова 130" id="79">
      <p:sldLst/>
    </p:custShow>
    <p:custShow name="ИДН Свердлова 23, 27" id="80">
      <p:sldLst/>
    </p:custShow>
    <p:custShow name="ИДН Орджоникидзе 1" id="81">
      <p:sldLst/>
    </p:custShow>
    <p:custShow name="ИДН Баныкина 26, 30а" id="82">
      <p:sldLst/>
    </p:custShow>
    <p:custShow name="ИДН Ярославская 47" id="83">
      <p:sldLst/>
    </p:custShow>
    <p:custShow name="ИДН Баумана 10" id="84">
      <p:sldLst/>
    </p:custShow>
    <p:custShow name="ИДН Строителей 7" id="85">
      <p:sldLst/>
    </p:custShow>
    <p:custShow name="Автостроителей 76" id="86">
      <p:sldLst/>
    </p:custShow>
    <p:custShow name="ИДН Патрульная 31, 17, 9, 5" id="87">
      <p:sldLst/>
    </p:custShow>
    <p:custShow name="ИДН Революционная 74" id="88">
      <p:sldLst/>
    </p:custShow>
    <p:custShow name="ИДН Буденого 9, 12" id="89">
      <p:sldLst/>
    </p:custShow>
    <p:custShow name="ИДН Буденого 1, 4" id="90">
      <p:sldLst/>
    </p:custShow>
    <p:custShow name="ИДН Гая 17" id="91">
      <p:sldLst/>
    </p:custShow>
    <p:custShow name="ИДН Гидротехническая 19, 25" id="92">
      <p:sldLst/>
    </p:custShow>
    <p:custShow name="МК059 Гидротехническая" id="93">
      <p:sldLst/>
    </p:custShow>
    <p:custShow name="МК059 Комсомольская-Новозаводск" id="94">
      <p:sldLst/>
    </p:custShow>
    <p:custShow name="МК059 50 лет Октября 10" id="95">
      <p:sldLst/>
    </p:custShow>
    <p:custShow name="МК059 Борковская-Коммунальная" id="96">
      <p:sldLst/>
    </p:custShow>
    <p:custShow name="МК059 КТР 40 лет Победы" id="97">
      <p:sldLst/>
    </p:custShow>
    <p:custShow name="МК059 Дзержинского 53, 53а, 76" id="98">
      <p:sldLst/>
    </p:custShow>
    <p:custShow name="МК059 Приморский 29а" id="99">
      <p:sldLst/>
    </p:custShow>
    <p:custShow name="МК059 Юбилейная-Ленинский" id="100">
      <p:sldLst/>
    </p:custShow>
    <p:custShow name="МК059 Разина-Фрунзе" id="101">
      <p:sldLst/>
    </p:custShow>
    <p:custShow name="МК059 Автозаводское" id="102">
      <p:sldLst/>
    </p:custShow>
    <p:custShow name="МК062 дублер Ленинский" id="103">
      <p:sldLst/>
    </p:custShow>
    <p:custShow name="МК062 дублер 40лет" id="104">
      <p:sldLst/>
    </p:custShow>
    <p:custShow name="МК062 дублер южное шоссе" id="105">
      <p:sldLst/>
    </p:custShow>
    <p:custShow name="МК062 в/п железнодорожная" id="106">
      <p:sldLst/>
    </p:custShow>
    <p:custShow name="МК062 Разина- Ленинский" id="107">
      <p:sldLst/>
    </p:custShow>
    <p:custShow name="МК062 Маркса- Горького" id="108">
      <p:sldLst/>
    </p:custShow>
    <p:custShow name="МК062 Жукова, 39" id="109">
      <p:sldLst/>
    </p:custShow>
    <p:custShow name="МК062 Заставная, 1" id="110">
      <p:sldLst/>
    </p:custShow>
    <p:custShow name="МК062 Южное шоссе, ООТ" id="111">
      <p:sldLst/>
    </p:custShow>
    <p:custShow name="МК062 Молодежный, 1" id="112">
      <p:sldLst/>
    </p:custShow>
    <p:custShow name="МК062 Молодежный, 39" id="113">
      <p:sldLst/>
    </p:custShow>
    <p:custShow name="МК062 матросова 10, 11" id="114">
      <p:sldLst/>
    </p:custShow>
    <p:custShow name="МК062 новозаводская, 6" id="115">
      <p:sldLst/>
    </p:custShow>
    <p:custShow name="МК062 Матросова 53,130" id="116">
      <p:sldLst/>
    </p:custShow>
    <p:custShow name="МК062 Маркса-Чапаева" id="117">
      <p:sldLst/>
    </p:custShow>
    <p:custShow name="МК062 Коммунальная-Фабричный" id="118">
      <p:sldLst/>
    </p:custShow>
    <p:custShow name="МК062 Ленинградская-Жилина" id="119">
      <p:sldLst/>
    </p:custShow>
    <p:custShow name="МК062 Дзержинского, 31" id="120">
      <p:sldLst/>
    </p:custShow>
    <p:custShow name="МК062 Южное шоссе, 5" id="121">
      <p:sldLst/>
    </p:custShow>
    <p:custShow name="Мк062 комсомольская-лесная" id="122">
      <p:sldLst/>
    </p:custShow>
    <p:custShow name="МК062 громовой, 49" id="123">
      <p:sldLst/>
    </p:custShow>
    <p:custShow name="Произвольный показ 73" id="124">
      <p:sldLst/>
    </p:custShow>
    <p:custShow name="Произвольный показ 74" id="125">
      <p:sldLst/>
    </p:custShow>
    <p:custShow name="Произвольный показ 75" id="126">
      <p:sldLst/>
    </p:custShow>
    <p:custShow name="Произвольный показ 76" id="127">
      <p:sldLst/>
    </p:custShow>
    <p:custShow name="Произвольный показ 77" id="128">
      <p:sldLst/>
    </p:custShow>
    <p:custShow name="Произвольный показ 78" id="129">
      <p:sldLst/>
    </p:custShow>
    <p:custShow name="Произвольный показ 79" id="130">
      <p:sldLst/>
    </p:custShow>
    <p:custShow name="Произвольный показ 80" id="131">
      <p:sldLst/>
    </p:custShow>
    <p:custShow name="Произвольный показ 81" id="132">
      <p:sldLst/>
    </p:custShow>
    <p:custShow name="Произвольный показ 82" id="133">
      <p:sldLst/>
    </p:custShow>
    <p:custShow name="Произвольный показ 83" id="134">
      <p:sldLst/>
    </p:custShow>
    <p:custShow name="Произвольный показ 84" id="135">
      <p:sldLst/>
    </p:custShow>
    <p:custShow name="Произвольный показ 85" id="136">
      <p:sldLst/>
    </p:custShow>
    <p:custShow name="Произвольный показ 86" id="137">
      <p:sldLst/>
    </p:custShow>
    <p:custShow name="Произвольный показ 87" id="138">
      <p:sldLst/>
    </p:custShow>
    <p:custShow name="Произвольный показ 88" id="139">
      <p:sldLst/>
    </p:custShow>
    <p:custShow name="Произвольный показ 89" id="140">
      <p:sldLst/>
    </p:custShow>
    <p:custShow name="Произвольный показ 90" id="141">
      <p:sldLst/>
    </p:custShow>
    <p:custShow name="Произвольный показ 91" id="142">
      <p:sldLst/>
    </p:custShow>
    <p:custShow name="Произвольный показ 92" id="143">
      <p:sldLst/>
    </p:custShow>
    <p:custShow name="Произвольный показ 93" id="144">
      <p:sldLst/>
    </p:custShow>
    <p:custShow name="Произвольный показ 94" id="145">
      <p:sldLst/>
    </p:custShow>
    <p:custShow name="Произвольный показ 95" id="146">
      <p:sldLst/>
    </p:custShow>
    <p:custShow name="ИДН спортивная" id="147">
      <p:sldLst/>
    </p:custShow>
    <p:custShow name="Жилина, 24" id="148">
      <p:sldLst/>
    </p:custShow>
    <p:custShow name="Произвольный показ 96" id="149">
      <p:sldLst/>
    </p:custShow>
    <p:custShow name="Произвольный показ 97" id="150">
      <p:sldLst/>
    </p:custShow>
    <p:custShow name="ИДН Яблоневый" id="151">
      <p:sldLst/>
    </p:custShow>
    <p:custShow name="ИДН Носова" id="152">
      <p:sldLst/>
    </p:custShow>
    <p:custShow name="ИДН дс Салют" id="153">
      <p:sldLst/>
    </p:custShow>
    <p:custShow name="ИДН Ст. разина 20" id="154">
      <p:sldLst/>
    </p:custShow>
    <p:custShow name="Идн Патрульная" id="155">
      <p:sldLst/>
    </p:custShow>
    <p:custShow name="ИДН дзержинского 39" id="156">
      <p:sldLst/>
    </p:custShow>
    <p:custShow name="ИДН Мира" id="157">
      <p:sldLst/>
    </p:custShow>
    <p:custShow name="ИДН 8 квартал" id="158">
      <p:sldLst/>
    </p:custShow>
    <p:custShow name="ИДН ставропольская" id="159">
      <p:sldLst/>
    </p:custShow>
    <p:custShow name="Слайд 222" id="160">
      <p:sldLst/>
    </p:custShow>
    <p:custShow name="Слайд 223" id="161">
      <p:sldLst/>
    </p:custShow>
    <p:custShow name="Слайд 224" id="162">
      <p:sldLst/>
    </p:custShow>
    <p:custShow name="Слайд 225" id="163">
      <p:sldLst/>
    </p:custShow>
    <p:custShow name="Слайд 226" id="164">
      <p:sldLst/>
    </p:custShow>
    <p:custShow name="Слайд 227" id="165">
      <p:sldLst/>
    </p:custShow>
    <p:custShow name="Слайд 228" id="166">
      <p:sldLst/>
    </p:custShow>
    <p:custShow name="Слайд 230" id="167">
      <p:sldLst/>
    </p:custShow>
    <p:custShow name="Слайд 231" id="168">
      <p:sldLst/>
    </p:custShow>
    <p:custShow name="Слайд 232" id="169">
      <p:sldLst/>
    </p:custShow>
    <p:custShow name="Слайд 233" id="170">
      <p:sldLst/>
    </p:custShow>
    <p:custShow name="Слайд 234" id="171">
      <p:sldLst/>
    </p:custShow>
    <p:custShow name="Слайд 235" id="172">
      <p:sldLst/>
    </p:custShow>
    <p:custShow name="Слайд 236" id="173">
      <p:sldLst/>
    </p:custShow>
    <p:custShow name="Слайд 237" id="174">
      <p:sldLst/>
    </p:custShow>
    <p:custShow name="Слайд 238" id="175">
      <p:sldLst/>
    </p:custShow>
    <p:custShow name="Слайд 240" id="176">
      <p:sldLst/>
    </p:custShow>
    <p:custShow name="Слайд 241" id="177">
      <p:sldLst/>
    </p:custShow>
    <p:custShow name="Слайд 242" id="178">
      <p:sldLst/>
    </p:custShow>
  </p:custShowLst>
  <p:defaultTextStyle>
    <a:defPPr>
      <a:defRPr lang="ru-RU"/>
    </a:defPPr>
    <a:lvl1pPr marL="0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3940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7878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1818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5758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69698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3637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97576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1516" algn="l" defTabSz="102787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E71D051-5760-48D5-93FE-A71C43EC2359}">
          <p14:sldIdLst>
            <p14:sldId id="678"/>
            <p14:sldId id="1005"/>
            <p14:sldId id="1026"/>
            <p14:sldId id="1025"/>
            <p14:sldId id="1030"/>
            <p14:sldId id="1031"/>
            <p14:sldId id="1032"/>
            <p14:sldId id="1041"/>
            <p14:sldId id="1014"/>
            <p14:sldId id="1039"/>
            <p14:sldId id="1040"/>
            <p14:sldId id="1007"/>
            <p14:sldId id="1034"/>
            <p14:sldId id="1036"/>
            <p14:sldId id="1029"/>
            <p14:sldId id="1023"/>
            <p14:sldId id="1037"/>
            <p14:sldId id="1038"/>
          </p14:sldIdLst>
        </p14:section>
        <p14:section name="Раздел без заголовка" id="{FB960667-EFA3-42CE-920B-28ADDAB65EB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66">
          <p15:clr>
            <a:srgbClr val="A4A3A4"/>
          </p15:clr>
        </p15:guide>
        <p15:guide id="4" pos="3402">
          <p15:clr>
            <a:srgbClr val="A4A3A4"/>
          </p15:clr>
        </p15:guide>
        <p15:guide id="5" orient="horz" pos="2378">
          <p15:clr>
            <a:srgbClr val="A4A3A4"/>
          </p15:clr>
        </p15:guide>
        <p15:guide id="6" orient="horz" pos="24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0" userDrawn="1">
          <p15:clr>
            <a:srgbClr val="A4A3A4"/>
          </p15:clr>
        </p15:guide>
        <p15:guide id="2" pos="2163" userDrawn="1">
          <p15:clr>
            <a:srgbClr val="A4A3A4"/>
          </p15:clr>
        </p15:guide>
        <p15:guide id="3" orient="horz" pos="3153" userDrawn="1">
          <p15:clr>
            <a:srgbClr val="A4A3A4"/>
          </p15:clr>
        </p15:guide>
        <p15:guide id="4" pos="2134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  <p15:guide id="6" orient="horz" pos="3131" userDrawn="1">
          <p15:clr>
            <a:srgbClr val="A4A3A4"/>
          </p15:clr>
        </p15:guide>
        <p15:guide id="7" pos="2175" userDrawn="1">
          <p15:clr>
            <a:srgbClr val="A4A3A4"/>
          </p15:clr>
        </p15:guide>
        <p15:guide id="8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овикова Оксана Владимировна" initials="ЕОВ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233B07"/>
    <a:srgbClr val="0062C4"/>
    <a:srgbClr val="81D31A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2430" autoAdjust="0"/>
  </p:normalViewPr>
  <p:slideViewPr>
    <p:cSldViewPr showGuides="1">
      <p:cViewPr varScale="1">
        <p:scale>
          <a:sx n="99" d="100"/>
          <a:sy n="99" d="100"/>
        </p:scale>
        <p:origin x="1410" y="108"/>
      </p:cViewPr>
      <p:guideLst>
        <p:guide orient="horz" pos="2160"/>
        <p:guide pos="2880"/>
        <p:guide orient="horz" pos="2266"/>
        <p:guide pos="3402"/>
        <p:guide orient="horz" pos="2378"/>
        <p:guide orient="horz" pos="24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080" y="-96"/>
      </p:cViewPr>
      <p:guideLst>
        <p:guide orient="horz" pos="2900"/>
        <p:guide pos="2163"/>
        <p:guide orient="horz" pos="3153"/>
        <p:guide pos="2134"/>
        <p:guide orient="horz" pos="2880"/>
        <p:guide orient="horz" pos="3131"/>
        <p:guide pos="2175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A3BDEC-9184-46DF-B76A-B8A4E6851EF8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39E7E4-247C-4710-A4F8-D6CC00D5C365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ea typeface="Times New Roman" panose="02020603050405020304" pitchFamily="18" charset="0"/>
            </a:rPr>
            <a:t>Рисунок 1. Пример кратких наименований организации</a:t>
          </a:r>
          <a:endParaRPr lang="ru-RU" sz="2400" dirty="0"/>
        </a:p>
      </dgm:t>
    </dgm:pt>
    <dgm:pt modelId="{6FF1CB99-82C0-4173-BCC1-B5A1B11F269D}" type="parTrans" cxnId="{3B387760-D4F0-4BB9-B4F4-AE31D72EE741}">
      <dgm:prSet/>
      <dgm:spPr/>
      <dgm:t>
        <a:bodyPr/>
        <a:lstStyle/>
        <a:p>
          <a:endParaRPr lang="ru-RU"/>
        </a:p>
      </dgm:t>
    </dgm:pt>
    <dgm:pt modelId="{33B3184C-7CD4-4E3E-A525-42D89FA05AD7}" type="sibTrans" cxnId="{3B387760-D4F0-4BB9-B4F4-AE31D72EE741}">
      <dgm:prSet/>
      <dgm:spPr/>
      <dgm:t>
        <a:bodyPr/>
        <a:lstStyle/>
        <a:p>
          <a:endParaRPr lang="ru-RU"/>
        </a:p>
      </dgm:t>
    </dgm:pt>
    <dgm:pt modelId="{6E35F9B0-0862-40C7-B661-00F42A3D4959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Рисунок 2 Пример папок объектов</a:t>
          </a:r>
        </a:p>
      </dgm:t>
    </dgm:pt>
    <dgm:pt modelId="{9F5E1FC9-E0D7-4251-BC70-E465F65B0E01}" type="parTrans" cxnId="{3EAA416E-39D1-4342-8C45-8404A2433E29}">
      <dgm:prSet/>
      <dgm:spPr/>
      <dgm:t>
        <a:bodyPr/>
        <a:lstStyle/>
        <a:p>
          <a:endParaRPr lang="ru-RU"/>
        </a:p>
      </dgm:t>
    </dgm:pt>
    <dgm:pt modelId="{10667CC6-20A7-4023-A62A-B0BB73D1EFEB}" type="sibTrans" cxnId="{3EAA416E-39D1-4342-8C45-8404A2433E29}">
      <dgm:prSet/>
      <dgm:spPr/>
      <dgm:t>
        <a:bodyPr/>
        <a:lstStyle/>
        <a:p>
          <a:endParaRPr lang="ru-RU"/>
        </a:p>
      </dgm:t>
    </dgm:pt>
    <dgm:pt modelId="{21B57A52-E331-40E9-9F63-9E3F8D1BAB68}" type="pres">
      <dgm:prSet presAssocID="{7EA3BDEC-9184-46DF-B76A-B8A4E6851EF8}" presName="Name0" presStyleCnt="0">
        <dgm:presLayoutVars>
          <dgm:dir/>
          <dgm:resizeHandles val="exact"/>
        </dgm:presLayoutVars>
      </dgm:prSet>
      <dgm:spPr/>
    </dgm:pt>
    <dgm:pt modelId="{A3EA6ECA-B23C-47D9-BCF2-6807ED52BCA0}" type="pres">
      <dgm:prSet presAssocID="{C139E7E4-247C-4710-A4F8-D6CC00D5C365}" presName="compNode" presStyleCnt="0"/>
      <dgm:spPr/>
    </dgm:pt>
    <dgm:pt modelId="{3A48FD59-D3F0-438C-B08B-A6F0F09170A4}" type="pres">
      <dgm:prSet presAssocID="{C139E7E4-247C-4710-A4F8-D6CC00D5C365}" presName="pictRect" presStyleLbl="node1" presStyleIdx="0" presStyleCnt="2" custScaleY="128345"/>
      <dgm:spPr/>
    </dgm:pt>
    <dgm:pt modelId="{70F7CF2A-8CEB-49B8-9C1D-14D81D147964}" type="pres">
      <dgm:prSet presAssocID="{C139E7E4-247C-4710-A4F8-D6CC00D5C365}" presName="textRect" presStyleLbl="revTx" presStyleIdx="0" presStyleCnt="2" custScaleY="57665">
        <dgm:presLayoutVars>
          <dgm:bulletEnabled val="1"/>
        </dgm:presLayoutVars>
      </dgm:prSet>
      <dgm:spPr/>
    </dgm:pt>
    <dgm:pt modelId="{EFC978FB-4570-4D9D-8178-B2F16596EE28}" type="pres">
      <dgm:prSet presAssocID="{33B3184C-7CD4-4E3E-A525-42D89FA05AD7}" presName="sibTrans" presStyleLbl="sibTrans2D1" presStyleIdx="0" presStyleCnt="0"/>
      <dgm:spPr/>
    </dgm:pt>
    <dgm:pt modelId="{96C57DB7-BB8B-4C5B-BF0D-F4FF0B29E5F0}" type="pres">
      <dgm:prSet presAssocID="{6E35F9B0-0862-40C7-B661-00F42A3D4959}" presName="compNode" presStyleCnt="0"/>
      <dgm:spPr/>
    </dgm:pt>
    <dgm:pt modelId="{564EECBF-97FF-49CB-B399-06232CF724FA}" type="pres">
      <dgm:prSet presAssocID="{6E35F9B0-0862-40C7-B661-00F42A3D4959}" presName="pictRect" presStyleLbl="node1" presStyleIdx="1" presStyleCnt="2" custScaleY="128345"/>
      <dgm:spPr/>
    </dgm:pt>
    <dgm:pt modelId="{B158C0D3-4F11-4D64-BBB0-F2A0B981F9EC}" type="pres">
      <dgm:prSet presAssocID="{6E35F9B0-0862-40C7-B661-00F42A3D4959}" presName="textRect" presStyleLbl="revTx" presStyleIdx="1" presStyleCnt="2" custScaleY="57187">
        <dgm:presLayoutVars>
          <dgm:bulletEnabled val="1"/>
        </dgm:presLayoutVars>
      </dgm:prSet>
      <dgm:spPr/>
    </dgm:pt>
  </dgm:ptLst>
  <dgm:cxnLst>
    <dgm:cxn modelId="{6BE4915C-B2B0-499A-A21C-B2C83D682F69}" type="presOf" srcId="{6E35F9B0-0862-40C7-B661-00F42A3D4959}" destId="{B158C0D3-4F11-4D64-BBB0-F2A0B981F9EC}" srcOrd="0" destOrd="0" presId="urn:microsoft.com/office/officeart/2005/8/layout/pList1"/>
    <dgm:cxn modelId="{3B387760-D4F0-4BB9-B4F4-AE31D72EE741}" srcId="{7EA3BDEC-9184-46DF-B76A-B8A4E6851EF8}" destId="{C139E7E4-247C-4710-A4F8-D6CC00D5C365}" srcOrd="0" destOrd="0" parTransId="{6FF1CB99-82C0-4173-BCC1-B5A1B11F269D}" sibTransId="{33B3184C-7CD4-4E3E-A525-42D89FA05AD7}"/>
    <dgm:cxn modelId="{3EAA416E-39D1-4342-8C45-8404A2433E29}" srcId="{7EA3BDEC-9184-46DF-B76A-B8A4E6851EF8}" destId="{6E35F9B0-0862-40C7-B661-00F42A3D4959}" srcOrd="1" destOrd="0" parTransId="{9F5E1FC9-E0D7-4251-BC70-E465F65B0E01}" sibTransId="{10667CC6-20A7-4023-A62A-B0BB73D1EFEB}"/>
    <dgm:cxn modelId="{071014B6-CC40-4824-AF07-BFF8F2DD55D2}" type="presOf" srcId="{33B3184C-7CD4-4E3E-A525-42D89FA05AD7}" destId="{EFC978FB-4570-4D9D-8178-B2F16596EE28}" srcOrd="0" destOrd="0" presId="urn:microsoft.com/office/officeart/2005/8/layout/pList1"/>
    <dgm:cxn modelId="{AF578DD0-061B-4CDC-B22E-A6E5AE81937A}" type="presOf" srcId="{C139E7E4-247C-4710-A4F8-D6CC00D5C365}" destId="{70F7CF2A-8CEB-49B8-9C1D-14D81D147964}" srcOrd="0" destOrd="0" presId="urn:microsoft.com/office/officeart/2005/8/layout/pList1"/>
    <dgm:cxn modelId="{7F2E11EE-5584-42AC-8501-3937AE91C6C1}" type="presOf" srcId="{7EA3BDEC-9184-46DF-B76A-B8A4E6851EF8}" destId="{21B57A52-E331-40E9-9F63-9E3F8D1BAB68}" srcOrd="0" destOrd="0" presId="urn:microsoft.com/office/officeart/2005/8/layout/pList1"/>
    <dgm:cxn modelId="{2F2BC57F-00E3-42C5-ABC1-059A3A8686A6}" type="presParOf" srcId="{21B57A52-E331-40E9-9F63-9E3F8D1BAB68}" destId="{A3EA6ECA-B23C-47D9-BCF2-6807ED52BCA0}" srcOrd="0" destOrd="0" presId="urn:microsoft.com/office/officeart/2005/8/layout/pList1"/>
    <dgm:cxn modelId="{485F0E5C-C31C-4EDC-8A5C-F8E0A45A3DBC}" type="presParOf" srcId="{A3EA6ECA-B23C-47D9-BCF2-6807ED52BCA0}" destId="{3A48FD59-D3F0-438C-B08B-A6F0F09170A4}" srcOrd="0" destOrd="0" presId="urn:microsoft.com/office/officeart/2005/8/layout/pList1"/>
    <dgm:cxn modelId="{C17C64F8-1E0D-4AAA-9FC5-30D01568CCB9}" type="presParOf" srcId="{A3EA6ECA-B23C-47D9-BCF2-6807ED52BCA0}" destId="{70F7CF2A-8CEB-49B8-9C1D-14D81D147964}" srcOrd="1" destOrd="0" presId="urn:microsoft.com/office/officeart/2005/8/layout/pList1"/>
    <dgm:cxn modelId="{1D9766F2-6A18-4738-AD44-786A30D10764}" type="presParOf" srcId="{21B57A52-E331-40E9-9F63-9E3F8D1BAB68}" destId="{EFC978FB-4570-4D9D-8178-B2F16596EE28}" srcOrd="1" destOrd="0" presId="urn:microsoft.com/office/officeart/2005/8/layout/pList1"/>
    <dgm:cxn modelId="{63CE33F5-14CC-44B3-8549-0ED9F1FAC671}" type="presParOf" srcId="{21B57A52-E331-40E9-9F63-9E3F8D1BAB68}" destId="{96C57DB7-BB8B-4C5B-BF0D-F4FF0B29E5F0}" srcOrd="2" destOrd="0" presId="urn:microsoft.com/office/officeart/2005/8/layout/pList1"/>
    <dgm:cxn modelId="{154E883B-E00B-4B09-BDE2-1619766CA08E}" type="presParOf" srcId="{96C57DB7-BB8B-4C5B-BF0D-F4FF0B29E5F0}" destId="{564EECBF-97FF-49CB-B399-06232CF724FA}" srcOrd="0" destOrd="0" presId="urn:microsoft.com/office/officeart/2005/8/layout/pList1"/>
    <dgm:cxn modelId="{96A7FE4A-177C-4F21-9080-9830262E89E3}" type="presParOf" srcId="{96C57DB7-BB8B-4C5B-BF0D-F4FF0B29E5F0}" destId="{B158C0D3-4F11-4D64-BBB0-F2A0B981F9EC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48FD59-D3F0-438C-B08B-A6F0F09170A4}">
      <dsp:nvSpPr>
        <dsp:cNvPr id="0" name=""/>
        <dsp:cNvSpPr/>
      </dsp:nvSpPr>
      <dsp:spPr>
        <a:xfrm>
          <a:off x="3138" y="486152"/>
          <a:ext cx="4637710" cy="41011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F7CF2A-8CEB-49B8-9C1D-14D81D147964}">
      <dsp:nvSpPr>
        <dsp:cNvPr id="0" name=""/>
        <dsp:cNvSpPr/>
      </dsp:nvSpPr>
      <dsp:spPr>
        <a:xfrm>
          <a:off x="3138" y="4498606"/>
          <a:ext cx="4637710" cy="992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ea typeface="Times New Roman" panose="02020603050405020304" pitchFamily="18" charset="0"/>
            </a:rPr>
            <a:t>Рисунок 1. Пример кратких наименований организации</a:t>
          </a:r>
          <a:endParaRPr lang="ru-RU" sz="2400" kern="1200" dirty="0"/>
        </a:p>
      </dsp:txBody>
      <dsp:txXfrm>
        <a:off x="3138" y="4498606"/>
        <a:ext cx="4637710" cy="992178"/>
      </dsp:txXfrm>
    </dsp:sp>
    <dsp:sp modelId="{564EECBF-97FF-49CB-B399-06232CF724FA}">
      <dsp:nvSpPr>
        <dsp:cNvPr id="0" name=""/>
        <dsp:cNvSpPr/>
      </dsp:nvSpPr>
      <dsp:spPr>
        <a:xfrm>
          <a:off x="5104814" y="488208"/>
          <a:ext cx="4637710" cy="41011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8C0D3-4F11-4D64-BBB0-F2A0B981F9EC}">
      <dsp:nvSpPr>
        <dsp:cNvPr id="0" name=""/>
        <dsp:cNvSpPr/>
      </dsp:nvSpPr>
      <dsp:spPr>
        <a:xfrm>
          <a:off x="5104814" y="4504774"/>
          <a:ext cx="4637710" cy="983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Рисунок 2 Пример папок объектов</a:t>
          </a:r>
        </a:p>
      </dsp:txBody>
      <dsp:txXfrm>
        <a:off x="5104814" y="4504774"/>
        <a:ext cx="4637710" cy="983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0474" cy="497047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4" cy="497047"/>
          </a:xfrm>
          <a:prstGeom prst="rect">
            <a:avLst/>
          </a:prstGeom>
        </p:spPr>
        <p:txBody>
          <a:bodyPr vert="horz" lIns="91428" tIns="45713" rIns="91428" bIns="45713" rtlCol="0"/>
          <a:lstStyle>
            <a:lvl1pPr algn="r">
              <a:defRPr sz="1200"/>
            </a:lvl1pPr>
          </a:lstStyle>
          <a:p>
            <a:fld id="{F9611375-4B57-4A19-8DF8-903DDE75B26A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63600" y="746125"/>
            <a:ext cx="50815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3" rIns="91428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2"/>
            <a:ext cx="5447030" cy="4473416"/>
          </a:xfrm>
          <a:prstGeom prst="rect">
            <a:avLst/>
          </a:prstGeom>
        </p:spPr>
        <p:txBody>
          <a:bodyPr vert="horz" lIns="91428" tIns="45713" rIns="91428" bIns="4571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4"/>
            <a:ext cx="2950474" cy="497047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4"/>
            <a:ext cx="2950474" cy="497047"/>
          </a:xfrm>
          <a:prstGeom prst="rect">
            <a:avLst/>
          </a:prstGeom>
        </p:spPr>
        <p:txBody>
          <a:bodyPr vert="horz" lIns="91428" tIns="45713" rIns="91428" bIns="45713" rtlCol="0" anchor="b"/>
          <a:lstStyle>
            <a:lvl1pPr algn="r">
              <a:defRPr sz="1200"/>
            </a:lvl1pPr>
          </a:lstStyle>
          <a:p>
            <a:fld id="{B644A5AE-73BE-4648-8147-8F12A17C04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36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13940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27878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41818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55758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69698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83637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97576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111516" algn="l" defTabSz="1027878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971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966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139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514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92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0610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1289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8683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810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618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388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403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45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234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283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92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63600" y="746125"/>
            <a:ext cx="508158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705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101" y="2460843"/>
            <a:ext cx="9181148" cy="169801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0206" y="4488921"/>
            <a:ext cx="7560945" cy="20244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9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4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73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8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4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7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566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512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50533" y="366747"/>
            <a:ext cx="2870983" cy="78079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7579" y="366747"/>
            <a:ext cx="8432930" cy="780793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54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29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32" y="5090383"/>
            <a:ext cx="9181148" cy="1573323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3232" y="3357528"/>
            <a:ext cx="9181148" cy="173285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467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6934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40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386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733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08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427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773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02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7580" y="2134443"/>
            <a:ext cx="5651956" cy="604023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69559" y="2134443"/>
            <a:ext cx="5651956" cy="604023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54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71" y="317232"/>
            <a:ext cx="9721215" cy="1320271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68" y="1773198"/>
            <a:ext cx="4772472" cy="73898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4671" indent="0">
              <a:buNone/>
              <a:defRPr sz="2300" b="1"/>
            </a:lvl2pPr>
            <a:lvl3pPr marL="1069343" indent="0">
              <a:buNone/>
              <a:defRPr sz="2100" b="1"/>
            </a:lvl3pPr>
            <a:lvl4pPr marL="1604014" indent="0">
              <a:buNone/>
              <a:defRPr sz="1900" b="1"/>
            </a:lvl4pPr>
            <a:lvl5pPr marL="2138686" indent="0">
              <a:buNone/>
              <a:defRPr sz="1900" b="1"/>
            </a:lvl5pPr>
            <a:lvl6pPr marL="2673356" indent="0">
              <a:buNone/>
              <a:defRPr sz="1900" b="1"/>
            </a:lvl6pPr>
            <a:lvl7pPr marL="3208029" indent="0">
              <a:buNone/>
              <a:defRPr sz="1900" b="1"/>
            </a:lvl7pPr>
            <a:lvl8pPr marL="3742702" indent="0">
              <a:buNone/>
              <a:defRPr sz="1900" b="1"/>
            </a:lvl8pPr>
            <a:lvl9pPr marL="4277373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68" y="2512182"/>
            <a:ext cx="4772472" cy="456410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86941" y="1773198"/>
            <a:ext cx="4774347" cy="73898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4671" indent="0">
              <a:buNone/>
              <a:defRPr sz="2300" b="1"/>
            </a:lvl2pPr>
            <a:lvl3pPr marL="1069343" indent="0">
              <a:buNone/>
              <a:defRPr sz="2100" b="1"/>
            </a:lvl3pPr>
            <a:lvl4pPr marL="1604014" indent="0">
              <a:buNone/>
              <a:defRPr sz="1900" b="1"/>
            </a:lvl4pPr>
            <a:lvl5pPr marL="2138686" indent="0">
              <a:buNone/>
              <a:defRPr sz="1900" b="1"/>
            </a:lvl5pPr>
            <a:lvl6pPr marL="2673356" indent="0">
              <a:buNone/>
              <a:defRPr sz="1900" b="1"/>
            </a:lvl6pPr>
            <a:lvl7pPr marL="3208029" indent="0">
              <a:buNone/>
              <a:defRPr sz="1900" b="1"/>
            </a:lvl7pPr>
            <a:lvl8pPr marL="3742702" indent="0">
              <a:buNone/>
              <a:defRPr sz="1900" b="1"/>
            </a:lvl8pPr>
            <a:lvl9pPr marL="4277373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86941" y="2512182"/>
            <a:ext cx="4774347" cy="456410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89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40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22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9" y="315398"/>
            <a:ext cx="3553570" cy="13422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3030" y="315403"/>
            <a:ext cx="6038255" cy="6760887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0069" y="1657674"/>
            <a:ext cx="3553570" cy="5418612"/>
          </a:xfrm>
        </p:spPr>
        <p:txBody>
          <a:bodyPr/>
          <a:lstStyle>
            <a:lvl1pPr marL="0" indent="0">
              <a:buNone/>
              <a:defRPr sz="1600"/>
            </a:lvl1pPr>
            <a:lvl2pPr marL="534671" indent="0">
              <a:buNone/>
              <a:defRPr sz="1400"/>
            </a:lvl2pPr>
            <a:lvl3pPr marL="1069343" indent="0">
              <a:buNone/>
              <a:defRPr sz="1200"/>
            </a:lvl3pPr>
            <a:lvl4pPr marL="1604014" indent="0">
              <a:buNone/>
              <a:defRPr sz="1100"/>
            </a:lvl4pPr>
            <a:lvl5pPr marL="2138686" indent="0">
              <a:buNone/>
              <a:defRPr sz="1100"/>
            </a:lvl5pPr>
            <a:lvl6pPr marL="2673356" indent="0">
              <a:buNone/>
              <a:defRPr sz="1100"/>
            </a:lvl6pPr>
            <a:lvl7pPr marL="3208029" indent="0">
              <a:buNone/>
              <a:defRPr sz="1100"/>
            </a:lvl7pPr>
            <a:lvl8pPr marL="3742702" indent="0">
              <a:buNone/>
              <a:defRPr sz="1100"/>
            </a:lvl8pPr>
            <a:lvl9pPr marL="4277373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5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140" y="5545137"/>
            <a:ext cx="6480810" cy="65463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17140" y="707813"/>
            <a:ext cx="6480810" cy="4752975"/>
          </a:xfrm>
        </p:spPr>
        <p:txBody>
          <a:bodyPr/>
          <a:lstStyle>
            <a:lvl1pPr marL="0" indent="0">
              <a:buNone/>
              <a:defRPr sz="3700"/>
            </a:lvl1pPr>
            <a:lvl2pPr marL="534671" indent="0">
              <a:buNone/>
              <a:defRPr sz="3300"/>
            </a:lvl2pPr>
            <a:lvl3pPr marL="1069343" indent="0">
              <a:buNone/>
              <a:defRPr sz="2800"/>
            </a:lvl3pPr>
            <a:lvl4pPr marL="1604014" indent="0">
              <a:buNone/>
              <a:defRPr sz="2300"/>
            </a:lvl4pPr>
            <a:lvl5pPr marL="2138686" indent="0">
              <a:buNone/>
              <a:defRPr sz="2300"/>
            </a:lvl5pPr>
            <a:lvl6pPr marL="2673356" indent="0">
              <a:buNone/>
              <a:defRPr sz="2300"/>
            </a:lvl6pPr>
            <a:lvl7pPr marL="3208029" indent="0">
              <a:buNone/>
              <a:defRPr sz="2300"/>
            </a:lvl7pPr>
            <a:lvl8pPr marL="3742702" indent="0">
              <a:buNone/>
              <a:defRPr sz="2300"/>
            </a:lvl8pPr>
            <a:lvl9pPr marL="4277373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17140" y="6199772"/>
            <a:ext cx="6480810" cy="929690"/>
          </a:xfrm>
        </p:spPr>
        <p:txBody>
          <a:bodyPr/>
          <a:lstStyle>
            <a:lvl1pPr marL="0" indent="0">
              <a:buNone/>
              <a:defRPr sz="1600"/>
            </a:lvl1pPr>
            <a:lvl2pPr marL="534671" indent="0">
              <a:buNone/>
              <a:defRPr sz="1400"/>
            </a:lvl2pPr>
            <a:lvl3pPr marL="1069343" indent="0">
              <a:buNone/>
              <a:defRPr sz="1200"/>
            </a:lvl3pPr>
            <a:lvl4pPr marL="1604014" indent="0">
              <a:buNone/>
              <a:defRPr sz="1100"/>
            </a:lvl4pPr>
            <a:lvl5pPr marL="2138686" indent="0">
              <a:buNone/>
              <a:defRPr sz="1100"/>
            </a:lvl5pPr>
            <a:lvl6pPr marL="2673356" indent="0">
              <a:buNone/>
              <a:defRPr sz="1100"/>
            </a:lvl6pPr>
            <a:lvl7pPr marL="3208029" indent="0">
              <a:buNone/>
              <a:defRPr sz="1100"/>
            </a:lvl7pPr>
            <a:lvl8pPr marL="3742702" indent="0">
              <a:buNone/>
              <a:defRPr sz="1100"/>
            </a:lvl8pPr>
            <a:lvl9pPr marL="4277373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71" y="317232"/>
            <a:ext cx="9721215" cy="1320271"/>
          </a:xfrm>
          <a:prstGeom prst="rect">
            <a:avLst/>
          </a:prstGeom>
        </p:spPr>
        <p:txBody>
          <a:bodyPr vert="horz" lIns="106933" tIns="53464" rIns="106933" bIns="53464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71" y="1848381"/>
            <a:ext cx="9721215" cy="5227906"/>
          </a:xfrm>
          <a:prstGeom prst="rect">
            <a:avLst/>
          </a:prstGeom>
        </p:spPr>
        <p:txBody>
          <a:bodyPr vert="horz" lIns="106933" tIns="53464" rIns="106933" bIns="5346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0071" y="7342178"/>
            <a:ext cx="2520315" cy="421753"/>
          </a:xfrm>
          <a:prstGeom prst="rect">
            <a:avLst/>
          </a:prstGeom>
        </p:spPr>
        <p:txBody>
          <a:bodyPr vert="horz" lIns="106933" tIns="53464" rIns="106933" bIns="534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1A083-472C-45E2-9547-0ADADEADC9E5}" type="datetimeFigureOut">
              <a:rPr lang="ru-RU" smtClean="0"/>
              <a:pPr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90461" y="7342178"/>
            <a:ext cx="3420428" cy="421753"/>
          </a:xfrm>
          <a:prstGeom prst="rect">
            <a:avLst/>
          </a:prstGeom>
        </p:spPr>
        <p:txBody>
          <a:bodyPr vert="horz" lIns="106933" tIns="53464" rIns="106933" bIns="534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740971" y="7342178"/>
            <a:ext cx="2520315" cy="421753"/>
          </a:xfrm>
          <a:prstGeom prst="rect">
            <a:avLst/>
          </a:prstGeom>
        </p:spPr>
        <p:txBody>
          <a:bodyPr vert="horz" lIns="106933" tIns="53464" rIns="106933" bIns="534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DC6F8-EDCB-4482-99A4-CE1AA308D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3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106934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1002" indent="-401002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68842" indent="-334170" algn="l" defTabSz="106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36678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1351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06023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40694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75364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10035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44708" indent="-267336" algn="l" defTabSz="106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4671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9343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014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8686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356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8029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42702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77373" algn="l" defTabSz="10693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milicin@tgl.ru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ilicin@tgl.r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plusgroup.ru/org/samara/clients/podgotovka-k-ozp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1715067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87" tIns="51393" rIns="102787" bIns="51393"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43121" y="1964596"/>
            <a:ext cx="9058231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87" tIns="51393" rIns="102787" bIns="51393"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03995" y="2199117"/>
            <a:ext cx="7697280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87" tIns="51393" rIns="102787" bIns="51393"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376702" y="541847"/>
            <a:ext cx="4848389" cy="780923"/>
          </a:xfrm>
          <a:prstGeom prst="rect">
            <a:avLst/>
          </a:prstGeom>
          <a:noFill/>
        </p:spPr>
        <p:txBody>
          <a:bodyPr wrap="square" lIns="102787" tIns="51393" rIns="102787" bIns="51393" rtlCol="0">
            <a:spAutoFit/>
          </a:bodyPr>
          <a:lstStyle/>
          <a:p>
            <a:pPr algn="r"/>
            <a:r>
              <a:rPr lang="ru-RU" sz="2200" b="1" kern="1400" dirty="0">
                <a:solidFill>
                  <a:srgbClr val="3062B2"/>
                </a:solidFill>
                <a:latin typeface="Georgia" panose="02040502050405020303" pitchFamily="18" charset="0"/>
              </a:rPr>
              <a:t>Администрация</a:t>
            </a:r>
            <a:r>
              <a:rPr lang="ru-RU" sz="2200" kern="1400" dirty="0">
                <a:solidFill>
                  <a:srgbClr val="3062B2"/>
                </a:solidFill>
                <a:latin typeface="Georgia" panose="02040502050405020303" pitchFamily="18" charset="0"/>
              </a:rPr>
              <a:t> </a:t>
            </a:r>
          </a:p>
          <a:p>
            <a:pPr algn="r"/>
            <a:r>
              <a:rPr lang="ru-RU" sz="2200" kern="1400" dirty="0">
                <a:solidFill>
                  <a:srgbClr val="3062B2"/>
                </a:solidFill>
                <a:latin typeface="Georgia" panose="02040502050405020303" pitchFamily="18" charset="0"/>
              </a:rPr>
              <a:t>городского округа Тольятти</a:t>
            </a:r>
          </a:p>
        </p:txBody>
      </p:sp>
      <p:pic>
        <p:nvPicPr>
          <p:cNvPr id="8" name="Picture 5" descr="C:\Users\ПЕТРО\Desktop\Герб тольятти мал-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7195" y="419332"/>
            <a:ext cx="835343" cy="99542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97965" y="3000102"/>
            <a:ext cx="10005425" cy="2873779"/>
          </a:xfrm>
          <a:prstGeom prst="rect">
            <a:avLst/>
          </a:prstGeom>
          <a:noFill/>
        </p:spPr>
        <p:txBody>
          <a:bodyPr wrap="square" lIns="102787" tIns="51393" rIns="102787" bIns="51393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ИНСТРУКЦИЯ</a:t>
            </a:r>
          </a:p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по подготовке объектов</a:t>
            </a:r>
          </a:p>
          <a:p>
            <a:pPr algn="ctr"/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СОЦИАЛЬНОЙ СФЕРЫ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к отопительному периоду</a:t>
            </a:r>
          </a:p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2026/27 гг.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88107" y="7038325"/>
            <a:ext cx="10513243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87" tIns="51393" rIns="102787" bIns="51393"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2317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Подготовка каждого объекта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9ABC8A7-99D3-2AA3-E78E-D37B091E7B55}"/>
              </a:ext>
            </a:extLst>
          </p:cNvPr>
          <p:cNvSpPr/>
          <p:nvPr/>
        </p:nvSpPr>
        <p:spPr>
          <a:xfrm>
            <a:off x="432123" y="1656556"/>
            <a:ext cx="122413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Потребителя с пакетом документов готов к сдаче</a:t>
            </a:r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19B47C91-0836-0BD9-4586-AA5772E14A60}"/>
              </a:ext>
            </a:extLst>
          </p:cNvPr>
          <p:cNvSpPr/>
          <p:nvPr/>
        </p:nvSpPr>
        <p:spPr>
          <a:xfrm>
            <a:off x="1800275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EEADF5D-7431-0A8E-2D00-5FDF5DF71A90}"/>
              </a:ext>
            </a:extLst>
          </p:cNvPr>
          <p:cNvSpPr/>
          <p:nvPr/>
        </p:nvSpPr>
        <p:spPr>
          <a:xfrm>
            <a:off x="2304331" y="1656556"/>
            <a:ext cx="936104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объекта ЕТО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EF872E-46F9-DF6F-4229-2149AE19BE5D}"/>
              </a:ext>
            </a:extLst>
          </p:cNvPr>
          <p:cNvSpPr/>
          <p:nvPr/>
        </p:nvSpPr>
        <p:spPr>
          <a:xfrm>
            <a:off x="3888507" y="1639346"/>
            <a:ext cx="1152128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 оформляет Акт проверки технической готовности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1BE6D69-5014-1796-F52A-FC9B0362BAA1}"/>
              </a:ext>
            </a:extLst>
          </p:cNvPr>
          <p:cNvSpPr/>
          <p:nvPr/>
        </p:nvSpPr>
        <p:spPr>
          <a:xfrm>
            <a:off x="5688707" y="1656556"/>
            <a:ext cx="1079541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 формирует реестр оценки готовности (1 раз в неделю)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ED4ABE1-A7FD-05CD-4E40-DB448B28409F}"/>
              </a:ext>
            </a:extLst>
          </p:cNvPr>
          <p:cNvSpPr/>
          <p:nvPr/>
        </p:nvSpPr>
        <p:spPr>
          <a:xfrm>
            <a:off x="7416899" y="1656556"/>
            <a:ext cx="1079541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готовности объекта от 0,8 и выше</a:t>
            </a:r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8E461485-37CA-BE96-7410-FD42CD18BEDE}"/>
              </a:ext>
            </a:extLst>
          </p:cNvPr>
          <p:cNvSpPr/>
          <p:nvPr/>
        </p:nvSpPr>
        <p:spPr>
          <a:xfrm rot="5400000">
            <a:off x="9618456" y="3469445"/>
            <a:ext cx="331411" cy="1026114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7409317-A33C-3892-8C20-F706E9DCF95F}"/>
              </a:ext>
            </a:extLst>
          </p:cNvPr>
          <p:cNvSpPr/>
          <p:nvPr/>
        </p:nvSpPr>
        <p:spPr>
          <a:xfrm>
            <a:off x="9145091" y="1656556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 направляет пакет документов по объекту Отв. Исполнителю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CBEECCA-66ED-4239-CB66-B1B3508004A1}"/>
              </a:ext>
            </a:extLst>
          </p:cNvPr>
          <p:cNvSpPr/>
          <p:nvPr/>
        </p:nvSpPr>
        <p:spPr>
          <a:xfrm>
            <a:off x="9145091" y="4370792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Отв. исполнитель проводит проверку полноты и достаточности документов по объекту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9A8119B-A52E-514B-85FF-A2766ABE480A}"/>
              </a:ext>
            </a:extLst>
          </p:cNvPr>
          <p:cNvSpPr/>
          <p:nvPr/>
        </p:nvSpPr>
        <p:spPr>
          <a:xfrm>
            <a:off x="7283056" y="4392860"/>
            <a:ext cx="1213963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Отв. исполнитель направляет пакет документов по объекту в ДГХ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C99854C0-40D4-ED22-886F-9D6BFE23037A}"/>
              </a:ext>
            </a:extLst>
          </p:cNvPr>
          <p:cNvSpPr/>
          <p:nvPr/>
        </p:nvSpPr>
        <p:spPr>
          <a:xfrm>
            <a:off x="5410848" y="4392860"/>
            <a:ext cx="1213963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по ОЗП (ДГХ) формирует оценочный лист по объекту и с документами направляет в ЕТО</a:t>
            </a:r>
          </a:p>
        </p:txBody>
      </p:sp>
      <p:sp>
        <p:nvSpPr>
          <p:cNvPr id="27" name="Стрелка: вправо 26">
            <a:extLst>
              <a:ext uri="{FF2B5EF4-FFF2-40B4-BE49-F238E27FC236}">
                <a16:creationId xmlns:a16="http://schemas.microsoft.com/office/drawing/2014/main" id="{497E0780-3ABE-6D46-A3E7-E330FA7DD278}"/>
              </a:ext>
            </a:extLst>
          </p:cNvPr>
          <p:cNvSpPr/>
          <p:nvPr/>
        </p:nvSpPr>
        <p:spPr>
          <a:xfrm>
            <a:off x="3384451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: вправо 27">
            <a:extLst>
              <a:ext uri="{FF2B5EF4-FFF2-40B4-BE49-F238E27FC236}">
                <a16:creationId xmlns:a16="http://schemas.microsoft.com/office/drawing/2014/main" id="{D7FE54F4-7B09-06ED-C9DD-8F312AE14DEC}"/>
              </a:ext>
            </a:extLst>
          </p:cNvPr>
          <p:cNvSpPr/>
          <p:nvPr/>
        </p:nvSpPr>
        <p:spPr>
          <a:xfrm>
            <a:off x="5184651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: вправо 28">
            <a:extLst>
              <a:ext uri="{FF2B5EF4-FFF2-40B4-BE49-F238E27FC236}">
                <a16:creationId xmlns:a16="http://schemas.microsoft.com/office/drawing/2014/main" id="{D4403FED-D1BD-6675-1261-003AF659168C}"/>
              </a:ext>
            </a:extLst>
          </p:cNvPr>
          <p:cNvSpPr/>
          <p:nvPr/>
        </p:nvSpPr>
        <p:spPr>
          <a:xfrm>
            <a:off x="6912843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:a16="http://schemas.microsoft.com/office/drawing/2014/main" id="{4EF7FB67-A5C8-2FC8-AC1E-AD5C3EF12342}"/>
              </a:ext>
            </a:extLst>
          </p:cNvPr>
          <p:cNvSpPr/>
          <p:nvPr/>
        </p:nvSpPr>
        <p:spPr>
          <a:xfrm>
            <a:off x="8641035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: вправо 30">
            <a:extLst>
              <a:ext uri="{FF2B5EF4-FFF2-40B4-BE49-F238E27FC236}">
                <a16:creationId xmlns:a16="http://schemas.microsoft.com/office/drawing/2014/main" id="{6924322F-FD7A-5F30-D236-ECCD6968429E}"/>
              </a:ext>
            </a:extLst>
          </p:cNvPr>
          <p:cNvSpPr/>
          <p:nvPr/>
        </p:nvSpPr>
        <p:spPr>
          <a:xfrm rot="10800000">
            <a:off x="8641035" y="444448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04157856-67DC-4563-F8CB-CA8521A437D7}"/>
              </a:ext>
            </a:extLst>
          </p:cNvPr>
          <p:cNvSpPr/>
          <p:nvPr/>
        </p:nvSpPr>
        <p:spPr>
          <a:xfrm>
            <a:off x="3538640" y="4392860"/>
            <a:ext cx="1213963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ЕТО производит расчет индекса готовности объекта и направляет в Комиссию по ОЗП (ДГХ) </a:t>
            </a:r>
          </a:p>
        </p:txBody>
      </p:sp>
      <p:sp>
        <p:nvSpPr>
          <p:cNvPr id="33" name="Стрелка: вправо 32">
            <a:extLst>
              <a:ext uri="{FF2B5EF4-FFF2-40B4-BE49-F238E27FC236}">
                <a16:creationId xmlns:a16="http://schemas.microsoft.com/office/drawing/2014/main" id="{856114EA-9C0A-C0F2-C6E6-AEA6B0093233}"/>
              </a:ext>
            </a:extLst>
          </p:cNvPr>
          <p:cNvSpPr/>
          <p:nvPr/>
        </p:nvSpPr>
        <p:spPr>
          <a:xfrm rot="10800000">
            <a:off x="6768828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Стрелка: вправо 33">
            <a:extLst>
              <a:ext uri="{FF2B5EF4-FFF2-40B4-BE49-F238E27FC236}">
                <a16:creationId xmlns:a16="http://schemas.microsoft.com/office/drawing/2014/main" id="{F5930EAA-900D-D566-B8A4-B326AF9D8DAA}"/>
              </a:ext>
            </a:extLst>
          </p:cNvPr>
          <p:cNvSpPr/>
          <p:nvPr/>
        </p:nvSpPr>
        <p:spPr>
          <a:xfrm rot="10800000">
            <a:off x="4896620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Стрелка: вправо 34">
            <a:extLst>
              <a:ext uri="{FF2B5EF4-FFF2-40B4-BE49-F238E27FC236}">
                <a16:creationId xmlns:a16="http://schemas.microsoft.com/office/drawing/2014/main" id="{AEF88165-6AB2-8A88-60DE-EF3F9EEA2CD3}"/>
              </a:ext>
            </a:extLst>
          </p:cNvPr>
          <p:cNvSpPr/>
          <p:nvPr/>
        </p:nvSpPr>
        <p:spPr>
          <a:xfrm rot="10800000">
            <a:off x="3024411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9E9D82DF-EFE6-C525-FF90-9990B5F63E0D}"/>
              </a:ext>
            </a:extLst>
          </p:cNvPr>
          <p:cNvSpPr/>
          <p:nvPr/>
        </p:nvSpPr>
        <p:spPr>
          <a:xfrm>
            <a:off x="1594423" y="4392860"/>
            <a:ext cx="1280095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ДГХ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мониторит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 готовности объектов Потребителя</a:t>
            </a:r>
          </a:p>
        </p:txBody>
      </p:sp>
      <p:sp>
        <p:nvSpPr>
          <p:cNvPr id="37" name="Стрелка: изогнутая 36">
            <a:extLst>
              <a:ext uri="{FF2B5EF4-FFF2-40B4-BE49-F238E27FC236}">
                <a16:creationId xmlns:a16="http://schemas.microsoft.com/office/drawing/2014/main" id="{CA994F29-3C3C-303D-1E84-35E9F40D5E9F}"/>
              </a:ext>
            </a:extLst>
          </p:cNvPr>
          <p:cNvSpPr/>
          <p:nvPr/>
        </p:nvSpPr>
        <p:spPr>
          <a:xfrm rot="5400000" flipV="1">
            <a:off x="67204" y="5468101"/>
            <a:ext cx="1656182" cy="1089880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854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Подготовка Потребителя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EEADF5D-7431-0A8E-2D00-5FDF5DF71A90}"/>
              </a:ext>
            </a:extLst>
          </p:cNvPr>
          <p:cNvSpPr/>
          <p:nvPr/>
        </p:nvSpPr>
        <p:spPr>
          <a:xfrm>
            <a:off x="1416586" y="1656556"/>
            <a:ext cx="1175777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индекса готовности всех объектов Потребителя 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AEF872E-46F9-DF6F-4229-2149AE19BE5D}"/>
              </a:ext>
            </a:extLst>
          </p:cNvPr>
          <p:cNvSpPr/>
          <p:nvPr/>
        </p:nvSpPr>
        <p:spPr>
          <a:xfrm>
            <a:off x="3240435" y="1639346"/>
            <a:ext cx="1379328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ДГХ направляет оценочные листы по объектам Потребителя в Комиссию по ОЗП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1BE6D69-5014-1796-F52A-FC9B0362BAA1}"/>
              </a:ext>
            </a:extLst>
          </p:cNvPr>
          <p:cNvSpPr/>
          <p:nvPr/>
        </p:nvSpPr>
        <p:spPr>
          <a:xfrm>
            <a:off x="5256659" y="1656556"/>
            <a:ext cx="1300864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по ОЗП проводит оценку обеспечения готовности Потребителя 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7409317-A33C-3892-8C20-F706E9DCF95F}"/>
              </a:ext>
            </a:extLst>
          </p:cNvPr>
          <p:cNvSpPr/>
          <p:nvPr/>
        </p:nvSpPr>
        <p:spPr>
          <a:xfrm>
            <a:off x="9145091" y="1656556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Акта проверки готовности выдается Паспорт готовности (до 15.09.26)</a:t>
            </a:r>
          </a:p>
        </p:txBody>
      </p:sp>
      <p:sp>
        <p:nvSpPr>
          <p:cNvPr id="27" name="Стрелка: вправо 26">
            <a:extLst>
              <a:ext uri="{FF2B5EF4-FFF2-40B4-BE49-F238E27FC236}">
                <a16:creationId xmlns:a16="http://schemas.microsoft.com/office/drawing/2014/main" id="{497E0780-3ABE-6D46-A3E7-E330FA7DD278}"/>
              </a:ext>
            </a:extLst>
          </p:cNvPr>
          <p:cNvSpPr/>
          <p:nvPr/>
        </p:nvSpPr>
        <p:spPr>
          <a:xfrm>
            <a:off x="2736379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: вправо 27">
            <a:extLst>
              <a:ext uri="{FF2B5EF4-FFF2-40B4-BE49-F238E27FC236}">
                <a16:creationId xmlns:a16="http://schemas.microsoft.com/office/drawing/2014/main" id="{D7FE54F4-7B09-06ED-C9DD-8F312AE14DEC}"/>
              </a:ext>
            </a:extLst>
          </p:cNvPr>
          <p:cNvSpPr/>
          <p:nvPr/>
        </p:nvSpPr>
        <p:spPr>
          <a:xfrm>
            <a:off x="4752603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: вправо 28">
            <a:extLst>
              <a:ext uri="{FF2B5EF4-FFF2-40B4-BE49-F238E27FC236}">
                <a16:creationId xmlns:a16="http://schemas.microsoft.com/office/drawing/2014/main" id="{D4403FED-D1BD-6675-1261-003AF659168C}"/>
              </a:ext>
            </a:extLst>
          </p:cNvPr>
          <p:cNvSpPr/>
          <p:nvPr/>
        </p:nvSpPr>
        <p:spPr>
          <a:xfrm>
            <a:off x="6696819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:a16="http://schemas.microsoft.com/office/drawing/2014/main" id="{4EF7FB67-A5C8-2FC8-AC1E-AD5C3EF12342}"/>
              </a:ext>
            </a:extLst>
          </p:cNvPr>
          <p:cNvSpPr/>
          <p:nvPr/>
        </p:nvSpPr>
        <p:spPr>
          <a:xfrm>
            <a:off x="8641035" y="1728564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: вправо 30">
            <a:extLst>
              <a:ext uri="{FF2B5EF4-FFF2-40B4-BE49-F238E27FC236}">
                <a16:creationId xmlns:a16="http://schemas.microsoft.com/office/drawing/2014/main" id="{6924322F-FD7A-5F30-D236-ECCD6968429E}"/>
              </a:ext>
            </a:extLst>
          </p:cNvPr>
          <p:cNvSpPr/>
          <p:nvPr/>
        </p:nvSpPr>
        <p:spPr>
          <a:xfrm rot="10800000">
            <a:off x="8641035" y="444448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Стрелка: вправо 32">
            <a:extLst>
              <a:ext uri="{FF2B5EF4-FFF2-40B4-BE49-F238E27FC236}">
                <a16:creationId xmlns:a16="http://schemas.microsoft.com/office/drawing/2014/main" id="{856114EA-9C0A-C0F2-C6E6-AEA6B0093233}"/>
              </a:ext>
            </a:extLst>
          </p:cNvPr>
          <p:cNvSpPr/>
          <p:nvPr/>
        </p:nvSpPr>
        <p:spPr>
          <a:xfrm rot="10800000">
            <a:off x="6768828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Стрелка: вправо 33">
            <a:extLst>
              <a:ext uri="{FF2B5EF4-FFF2-40B4-BE49-F238E27FC236}">
                <a16:creationId xmlns:a16="http://schemas.microsoft.com/office/drawing/2014/main" id="{F5930EAA-900D-D566-B8A4-B326AF9D8DAA}"/>
              </a:ext>
            </a:extLst>
          </p:cNvPr>
          <p:cNvSpPr/>
          <p:nvPr/>
        </p:nvSpPr>
        <p:spPr>
          <a:xfrm rot="10800000">
            <a:off x="4896620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Стрелка: вправо 34">
            <a:extLst>
              <a:ext uri="{FF2B5EF4-FFF2-40B4-BE49-F238E27FC236}">
                <a16:creationId xmlns:a16="http://schemas.microsoft.com/office/drawing/2014/main" id="{AEF88165-6AB2-8A88-60DE-EF3F9EEA2CD3}"/>
              </a:ext>
            </a:extLst>
          </p:cNvPr>
          <p:cNvSpPr/>
          <p:nvPr/>
        </p:nvSpPr>
        <p:spPr>
          <a:xfrm rot="10800000">
            <a:off x="2448348" y="4427279"/>
            <a:ext cx="360040" cy="1800200"/>
          </a:xfrm>
          <a:prstGeom prst="rightArrow">
            <a:avLst>
              <a:gd name="adj1" fmla="val 21582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Стрелка: изогнутая 36">
            <a:extLst>
              <a:ext uri="{FF2B5EF4-FFF2-40B4-BE49-F238E27FC236}">
                <a16:creationId xmlns:a16="http://schemas.microsoft.com/office/drawing/2014/main" id="{CA994F29-3C3C-303D-1E84-35E9F40D5E9F}"/>
              </a:ext>
            </a:extLst>
          </p:cNvPr>
          <p:cNvSpPr/>
          <p:nvPr/>
        </p:nvSpPr>
        <p:spPr>
          <a:xfrm flipV="1">
            <a:off x="506837" y="1872580"/>
            <a:ext cx="814094" cy="1161890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99CE450-BB3D-DBAE-3FCD-4598C5B9C376}"/>
              </a:ext>
            </a:extLst>
          </p:cNvPr>
          <p:cNvSpPr/>
          <p:nvPr/>
        </p:nvSpPr>
        <p:spPr>
          <a:xfrm>
            <a:off x="7206752" y="1656556"/>
            <a:ext cx="1290267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оценки оформляется в Акте проверки готовности Потребителя (до 10.09.26)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39FE8AE-1A0A-2C0B-EA50-D9F60BEF9ECF}"/>
              </a:ext>
            </a:extLst>
          </p:cNvPr>
          <p:cNvSpPr/>
          <p:nvPr/>
        </p:nvSpPr>
        <p:spPr>
          <a:xfrm>
            <a:off x="9145091" y="4372481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замечаний в оценочном листе объекта ставится срок их устранения</a:t>
            </a:r>
          </a:p>
        </p:txBody>
      </p:sp>
      <p:sp>
        <p:nvSpPr>
          <p:cNvPr id="14" name="Стрелка: изогнутая 13">
            <a:extLst>
              <a:ext uri="{FF2B5EF4-FFF2-40B4-BE49-F238E27FC236}">
                <a16:creationId xmlns:a16="http://schemas.microsoft.com/office/drawing/2014/main" id="{D644A965-19C2-6C48-9A2D-4D0E2B388F10}"/>
              </a:ext>
            </a:extLst>
          </p:cNvPr>
          <p:cNvSpPr/>
          <p:nvPr/>
        </p:nvSpPr>
        <p:spPr>
          <a:xfrm rot="5400000">
            <a:off x="9253101" y="3420752"/>
            <a:ext cx="432047" cy="1224137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трелка: изогнутая 15">
            <a:extLst>
              <a:ext uri="{FF2B5EF4-FFF2-40B4-BE49-F238E27FC236}">
                <a16:creationId xmlns:a16="http://schemas.microsoft.com/office/drawing/2014/main" id="{974E30CF-5F9A-299B-4A86-12F349B6BBC7}"/>
              </a:ext>
            </a:extLst>
          </p:cNvPr>
          <p:cNvSpPr/>
          <p:nvPr/>
        </p:nvSpPr>
        <p:spPr>
          <a:xfrm flipV="1">
            <a:off x="7776939" y="3672782"/>
            <a:ext cx="1008112" cy="432046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D5AFA59-2AEF-B0DE-A58B-303DF892E35E}"/>
              </a:ext>
            </a:extLst>
          </p:cNvPr>
          <p:cNvSpPr/>
          <p:nvPr/>
        </p:nvSpPr>
        <p:spPr>
          <a:xfrm>
            <a:off x="7259569" y="4372481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 устраняет замечания и подает в ДГХ уведомление об устранении замечаний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8704586-0ED0-75D1-6CB4-9B6B87B4B6E3}"/>
              </a:ext>
            </a:extLst>
          </p:cNvPr>
          <p:cNvSpPr/>
          <p:nvPr/>
        </p:nvSpPr>
        <p:spPr>
          <a:xfrm>
            <a:off x="5400674" y="4355271"/>
            <a:ext cx="1237451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по ОЗП повторно проводит оценку обеспечения готовности Потребителя 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FB586E2-99C3-C435-65C2-439FDE8075F5}"/>
              </a:ext>
            </a:extLst>
          </p:cNvPr>
          <p:cNvSpPr/>
          <p:nvPr/>
        </p:nvSpPr>
        <p:spPr>
          <a:xfrm>
            <a:off x="2952403" y="4344669"/>
            <a:ext cx="181137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оценки оформляется в новом Акте проверки готовности Потребителя (до 10.09.26) и прилагается новый оценочный лист</a:t>
            </a:r>
          </a:p>
        </p:txBody>
      </p:sp>
      <p:sp>
        <p:nvSpPr>
          <p:cNvPr id="26" name="Стрелка: изогнутая 25">
            <a:extLst>
              <a:ext uri="{FF2B5EF4-FFF2-40B4-BE49-F238E27FC236}">
                <a16:creationId xmlns:a16="http://schemas.microsoft.com/office/drawing/2014/main" id="{4E9A2D2B-4A87-921B-DBD2-6E449A5D8FD7}"/>
              </a:ext>
            </a:extLst>
          </p:cNvPr>
          <p:cNvSpPr/>
          <p:nvPr/>
        </p:nvSpPr>
        <p:spPr>
          <a:xfrm rot="16200000" flipV="1">
            <a:off x="8349917" y="5040687"/>
            <a:ext cx="281629" cy="3011763"/>
          </a:xfrm>
          <a:prstGeom prst="bentArrow">
            <a:avLst>
              <a:gd name="adj1" fmla="val 51012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Стрелка: изогнутая 37">
            <a:extLst>
              <a:ext uri="{FF2B5EF4-FFF2-40B4-BE49-F238E27FC236}">
                <a16:creationId xmlns:a16="http://schemas.microsoft.com/office/drawing/2014/main" id="{4B23D716-0B30-D779-D226-2E103845F9E0}"/>
              </a:ext>
            </a:extLst>
          </p:cNvPr>
          <p:cNvSpPr/>
          <p:nvPr/>
        </p:nvSpPr>
        <p:spPr>
          <a:xfrm flipV="1">
            <a:off x="3816501" y="6360894"/>
            <a:ext cx="3096341" cy="434502"/>
          </a:xfrm>
          <a:prstGeom prst="bentArrow">
            <a:avLst>
              <a:gd name="adj1" fmla="val 36963"/>
              <a:gd name="adj2" fmla="val 50000"/>
              <a:gd name="adj3" fmla="val 25000"/>
              <a:gd name="adj4" fmla="val 208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93234A0C-E58F-5DD9-942C-F25CF28CA2D4}"/>
              </a:ext>
            </a:extLst>
          </p:cNvPr>
          <p:cNvSpPr/>
          <p:nvPr/>
        </p:nvSpPr>
        <p:spPr>
          <a:xfrm>
            <a:off x="1032636" y="4323500"/>
            <a:ext cx="1296146" cy="1944216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нового Акта проверки готовности выдается Паспорт готовности (до 15.09.26)</a:t>
            </a:r>
          </a:p>
        </p:txBody>
      </p:sp>
    </p:spTree>
    <p:extLst>
      <p:ext uri="{BB962C8B-B14F-4D97-AF65-F5344CB8AC3E}">
        <p14:creationId xmlns:p14="http://schemas.microsoft.com/office/powerpoint/2010/main" val="3052941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417196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400" dirty="0"/>
              <a:t>Отчетность Потребителя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2945" y="1224508"/>
            <a:ext cx="9745652" cy="597666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Потребитель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отдельно на каждый объект оформляет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документы в соответствии с требованиями Приказа Министерства энергетики РФ от 13.11.2024 № 2234 «Об утверждении правил обеспечения готовности к отопительному периоду и порядка проведения оценки обеспечения готовности к отопительному периоду».</a:t>
            </a:r>
          </a:p>
          <a:p>
            <a:pPr marL="0" indent="457200" algn="just">
              <a:spcBef>
                <a:spcPts val="600"/>
              </a:spcBef>
              <a:buNone/>
              <a:tabLst>
                <a:tab pos="540385" algn="l"/>
              </a:tabLst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Документация по подготовке к отопительному периоду формируется в виде электронных документов (ЭД), при этом необходимо соблюдение следующих условий: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ЭД направляются посредством электронной почты или на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USB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-носителе ОТВЕТСТВЕННОМУ ИСПОЛНИТЕЛЮ (по направлению).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ЭД Потребителя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папка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должна иметь краткое наименование организации (см. рисунок 1);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основной папки лежат папки объектов, наименование которых соответствует адресу объекта (см. рисунок 2)</a:t>
            </a:r>
          </a:p>
        </p:txBody>
      </p:sp>
    </p:spTree>
    <p:extLst>
      <p:ext uri="{BB962C8B-B14F-4D97-AF65-F5344CB8AC3E}">
        <p14:creationId xmlns:p14="http://schemas.microsoft.com/office/powerpoint/2010/main" val="423637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417196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400" dirty="0"/>
              <a:t>ПРИМЕРЫ</a:t>
            </a: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916268"/>
              </p:ext>
            </p:extLst>
          </p:nvPr>
        </p:nvGraphicFramePr>
        <p:xfrm>
          <a:off x="682625" y="1223963"/>
          <a:ext cx="9745663" cy="5976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Рисунок 11"/>
          <p:cNvPicPr/>
          <p:nvPr/>
        </p:nvPicPr>
        <p:blipFill rotWithShape="1">
          <a:blip r:embed="rId8"/>
          <a:srcRect l="8999" t="7499" r="19013" b="38508"/>
          <a:stretch/>
        </p:blipFill>
        <p:spPr>
          <a:xfrm>
            <a:off x="1008187" y="2013867"/>
            <a:ext cx="4032448" cy="3024336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771" y="2004659"/>
            <a:ext cx="3623965" cy="303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483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417196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71" y="317233"/>
            <a:ext cx="9721215" cy="566076"/>
          </a:xfrm>
        </p:spPr>
        <p:txBody>
          <a:bodyPr>
            <a:noAutofit/>
          </a:bodyPr>
          <a:lstStyle/>
          <a:p>
            <a:r>
              <a:rPr lang="ru-RU" sz="4400" dirty="0"/>
              <a:t>Отчетность Потребителя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4807209" y="1410418"/>
            <a:ext cx="5651956" cy="6040239"/>
          </a:xfrm>
        </p:spPr>
        <p:txBody>
          <a:bodyPr>
            <a:normAutofit fontScale="700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папке объекта должны быть расположены файлы в PDF формате с названием проверяемого пункта (см. рисунок 3). При этом если по пункту предполагается несколько документов (актов, приказов, договоров и т.п.) то ЭД должны быть вложены в один PDF файл;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USB-носителе не должно присутствовать никаких лишних файлов;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формирование ЭД в облаке (например, Яндекс Диск) при договоренности с Ответственным исполнителем.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3 Название файлов внутри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каждой папки объекта</a:t>
            </a:r>
          </a:p>
          <a:p>
            <a:pPr marL="0" indent="0" algn="just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1" name="Объект 10"/>
          <p:cNvPicPr>
            <a:picLocks noGrp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008187" y="1411807"/>
            <a:ext cx="3753287" cy="603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054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Получение Акта проверки готовности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815C28BB-BB67-45EC-B2E0-A29A45EB1A84}"/>
              </a:ext>
            </a:extLst>
          </p:cNvPr>
          <p:cNvSpPr txBox="1">
            <a:spLocks/>
          </p:cNvSpPr>
          <p:nvPr/>
        </p:nvSpPr>
        <p:spPr>
          <a:xfrm>
            <a:off x="552286" y="1296516"/>
            <a:ext cx="9721215" cy="5939074"/>
          </a:xfrm>
          <a:prstGeom prst="rect">
            <a:avLst/>
          </a:prstGeom>
        </p:spPr>
        <p:txBody>
          <a:bodyPr vert="horz" lIns="106933" tIns="53464" rIns="106933" bIns="53464" rtlCol="0">
            <a:noAutofit/>
          </a:bodyPr>
          <a:lstStyle>
            <a:lvl1pPr marL="401002" indent="-401002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842" indent="-334170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667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71351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6023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4069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7536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10035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4470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600"/>
              </a:spcBef>
              <a:buNone/>
            </a:pPr>
            <a:r>
              <a:rPr lang="ru-RU" sz="2300" dirty="0">
                <a:latin typeface="Times New Roman" panose="02020603050405020304" pitchFamily="18" charset="0"/>
              </a:rPr>
              <a:t>ОТВЕТСТВЕННЫЙ ИСПОЛНИТЕЛЬ после проверки пакета документов Потребителя на предмет достаточности и полноты предоставленных документов направляет их в ДГХ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-носителе или </a:t>
            </a:r>
            <a:r>
              <a:rPr lang="ru-RU" sz="2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адрес электронной почты </a:t>
            </a:r>
            <a:r>
              <a:rPr lang="en-US" sz="2300" dirty="0">
                <a:latin typeface="Times New Roman" panose="02020603050405020304" pitchFamily="18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milicin@tgl.ru</a:t>
            </a:r>
            <a:r>
              <a:rPr lang="ru-RU" sz="2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(либо возвращает на доработку Потребителю) в срок до 31.08.2026 г.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300" dirty="0">
                <a:latin typeface="Times New Roman" panose="02020603050405020304" pitchFamily="18" charset="0"/>
              </a:rPr>
              <a:t>В случае, если Потребитель в указанные сроки не провёл все мероприятия по подготовке и/или не устранил замечания, он обязан продолжить подготовку к отопительному периоду и устранение замечаний.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письма и имя файла должны иметь одинаковые названия.</a:t>
            </a:r>
            <a:endParaRPr lang="en-US" sz="2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ПРИМЕР: </a:t>
            </a:r>
          </a:p>
          <a:p>
            <a:pPr marL="0" indent="0" algn="just">
              <a:spcBef>
                <a:spcPts val="600"/>
              </a:spcBef>
              <a:buNone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457200" algn="just">
              <a:spcBef>
                <a:spcPts val="600"/>
              </a:spcBef>
              <a:buNone/>
            </a:pP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034" y="4680893"/>
            <a:ext cx="7678301" cy="256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765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Получение Акта и Паспорта готовности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4278" y="1182047"/>
            <a:ext cx="9721215" cy="6019125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ДГХ, формирует оценочные листы по объектам Потребителя, направляет документы и оценочные листы в ЕТО (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titlt@tplusgroup.ru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ЕТО производит расчет индекса готовности объекта и направляет в ДГХ для Комиссии по ОЗП.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ДГХ проводит мониторинг оценки готовности объектов Потребителя, при получении от ЕТО индексов оценки по всем объектам Потребителя направляет оценочные листы в Комиссию по ОЗП. 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Комиссия по ОЗП проводит проверку для определения уровня готовности Потребителя  к отопительному периоду 2026/27 гг.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готовности оформляются в Акте проверки готовности и Паспорте готовности (в двух экземплярах на бумажном носителе).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ОТВЕТСТВЕННЫЙ ИСПОЛНИТЕЛЬ выдаёт Потребителю под роспись один экземпляр Акта проверки готовности и Паспорта готовности, второй экземпляр с росписями Потребителя передается в ДГХ.</a:t>
            </a:r>
          </a:p>
        </p:txBody>
      </p:sp>
    </p:spTree>
    <p:extLst>
      <p:ext uri="{BB962C8B-B14F-4D97-AF65-F5344CB8AC3E}">
        <p14:creationId xmlns:p14="http://schemas.microsoft.com/office/powerpoint/2010/main" val="284525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Получение Акта и Паспорта готовности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4278" y="1182047"/>
            <a:ext cx="9721215" cy="6019125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Паспорт готовности к отопительному периоду оформляется до 15 сентября.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наличии замечаний у Комиссии по ОЗП к выполнению требований по готовности или при невыполнении требований по готовности документы возвращаются ОТВЕТСТВЕННЫМ ИСПОЛНИТЕЛЕМ Потребителю, при этом в оценочный лист заносятся все замечания с указанием сроков их устранения.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Устранив замечания Потребитель письменно уведомляет ОТВЕТСТВЕННОГО ИСПОЛНИТЕЛЯ об устранении замечаний и направляет в адрес последнего скорректированный пакет документов.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ОТВЕТСТВЕННЫЙ ИСПОЛНИТЕЛЬ </a:t>
            </a:r>
            <a:r>
              <a:rPr lang="ru-RU" sz="2000" dirty="0">
                <a:latin typeface="Times New Roman" panose="02020603050405020304" pitchFamily="18" charset="0"/>
              </a:rPr>
              <a:t>после проверки уточнённого пакета документов Потребителя направляет его в ДГХ (с приложением письма Потребителя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 устранении замечаний).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000" dirty="0">
                <a:latin typeface="Times New Roman" panose="02020603050405020304" pitchFamily="18" charset="0"/>
              </a:rPr>
              <a:t>Комиссия по ОЗП, не позднее 14 календарных дней со дня получения уведомления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 устранении замечаний</a:t>
            </a:r>
            <a:r>
              <a:rPr lang="ru-RU" sz="2000" dirty="0">
                <a:latin typeface="Times New Roman" panose="02020603050405020304" pitchFamily="18" charset="0"/>
              </a:rPr>
              <a:t>, проводит повторную оценку обеспечения готовности на предмет устранения ранее выданных замечаний, по результатам которой составляется новый Акт и прилагается новый оценочный лист.</a:t>
            </a:r>
          </a:p>
          <a:p>
            <a:pPr marL="0" indent="457200" algn="just">
              <a:spcBef>
                <a:spcPts val="600"/>
              </a:spcBef>
              <a:buNone/>
            </a:pP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160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Получение Акта и Паспорта готовности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4278" y="1182047"/>
            <a:ext cx="9721215" cy="6019125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Последний срок составления Акта определяется председателем Комиссии по ОЗП, но не позднее 10 сентября 2026 года.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</a:t>
            </a:r>
            <a:r>
              <a:rPr lang="ru-RU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неустранения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замечаний Потребителем, указанных в акте, в установленный актом срок, Комиссия по ОЗП в течение 5 рабочих дней со дня подписания Акта передает данные органам государственной власти субъекта Российской Федерации в области жилищных отношений, осуществляющим региональный государственный надзор.</a:t>
            </a:r>
          </a:p>
          <a:p>
            <a:pPr marL="0" indent="457200" algn="just">
              <a:spcBef>
                <a:spcPts val="600"/>
              </a:spcBef>
              <a:buNone/>
            </a:pP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10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rmAutofit fontScale="90000"/>
          </a:bodyPr>
          <a:lstStyle/>
          <a:p>
            <a:r>
              <a:rPr lang="ru-RU" dirty="0"/>
              <a:t>Укрупненный Алгоритм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2286" y="1224508"/>
            <a:ext cx="9721215" cy="6083090"/>
          </a:xfrm>
        </p:spPr>
        <p:txBody>
          <a:bodyPr>
            <a:noAutofit/>
          </a:bodyPr>
          <a:lstStyle/>
          <a:p>
            <a:pPr marL="342900" indent="-342900" algn="ctr">
              <a:buAutoNum type="arabicPeriod"/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Плана мероприятий</a:t>
            </a:r>
            <a:b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(до 30 апреля) </a:t>
            </a:r>
            <a:b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ru-RU" sz="3200" dirty="0">
                <a:latin typeface="Times New Roman" panose="02020603050405020304" pitchFamily="18" charset="0"/>
              </a:rPr>
              <a:t>Выполнение Плана мероприятий</a:t>
            </a:r>
            <a:br>
              <a:rPr lang="ru-RU" sz="3200" dirty="0">
                <a:latin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</a:rPr>
              <a:t>(до 01 сентября)</a:t>
            </a:r>
            <a:br>
              <a:rPr lang="ru-RU" sz="3200" dirty="0">
                <a:latin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ru-RU" sz="3200" dirty="0">
                <a:latin typeface="Times New Roman" panose="02020603050405020304" pitchFamily="18" charset="0"/>
              </a:rPr>
              <a:t> Подписание Акта проверки готовности</a:t>
            </a:r>
            <a:br>
              <a:rPr lang="ru-RU" sz="3200" dirty="0">
                <a:latin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</a:rPr>
              <a:t>(до 10 сентября)</a:t>
            </a:r>
          </a:p>
          <a:p>
            <a:pPr marL="342900" indent="-342900" algn="ctr">
              <a:buAutoNum type="arabicPeriod"/>
            </a:pP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ru-RU" sz="3200" dirty="0">
                <a:latin typeface="Times New Roman" panose="02020603050405020304" pitchFamily="18" charset="0"/>
              </a:rPr>
              <a:t> Получение Акта и Паспорта готовности </a:t>
            </a:r>
          </a:p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</a:rPr>
              <a:t>(до 15 сентября)</a:t>
            </a:r>
          </a:p>
        </p:txBody>
      </p:sp>
      <p:sp>
        <p:nvSpPr>
          <p:cNvPr id="2" name="Стрелка: вниз 3">
            <a:extLst>
              <a:ext uri="{FF2B5EF4-FFF2-40B4-BE49-F238E27FC236}">
                <a16:creationId xmlns:a16="http://schemas.microsoft.com/office/drawing/2014/main" id="{32752C5B-DE72-2367-2B2B-C135E96D843B}"/>
              </a:ext>
            </a:extLst>
          </p:cNvPr>
          <p:cNvSpPr/>
          <p:nvPr/>
        </p:nvSpPr>
        <p:spPr>
          <a:xfrm>
            <a:off x="4609536" y="2359838"/>
            <a:ext cx="1606713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9" tIns="45708" rIns="91419" bIns="45708" rtlCol="0" anchor="ctr"/>
          <a:lstStyle/>
          <a:p>
            <a:pPr algn="ctr"/>
            <a:endParaRPr lang="ru-RU"/>
          </a:p>
        </p:txBody>
      </p:sp>
      <p:sp>
        <p:nvSpPr>
          <p:cNvPr id="12" name="Стрелка: вниз 3">
            <a:extLst>
              <a:ext uri="{FF2B5EF4-FFF2-40B4-BE49-F238E27FC236}">
                <a16:creationId xmlns:a16="http://schemas.microsoft.com/office/drawing/2014/main" id="{53B447E6-E8AC-4ECD-94F3-E421AC54826E}"/>
              </a:ext>
            </a:extLst>
          </p:cNvPr>
          <p:cNvSpPr/>
          <p:nvPr/>
        </p:nvSpPr>
        <p:spPr>
          <a:xfrm>
            <a:off x="4609536" y="3904639"/>
            <a:ext cx="1606713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9" tIns="45708" rIns="91419" bIns="45708" rtlCol="0" anchor="ctr"/>
          <a:lstStyle/>
          <a:p>
            <a:pPr algn="ctr"/>
            <a:endParaRPr lang="ru-RU"/>
          </a:p>
        </p:txBody>
      </p:sp>
      <p:sp>
        <p:nvSpPr>
          <p:cNvPr id="13" name="Стрелка: вниз 3">
            <a:extLst>
              <a:ext uri="{FF2B5EF4-FFF2-40B4-BE49-F238E27FC236}">
                <a16:creationId xmlns:a16="http://schemas.microsoft.com/office/drawing/2014/main" id="{9B2C5485-0EFA-4F95-A33D-B1BFC679E80A}"/>
              </a:ext>
            </a:extLst>
          </p:cNvPr>
          <p:cNvSpPr/>
          <p:nvPr/>
        </p:nvSpPr>
        <p:spPr>
          <a:xfrm>
            <a:off x="4609536" y="5474765"/>
            <a:ext cx="1606713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9" tIns="45708" rIns="91419" bIns="45708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56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64E5B-6233-4316-88FF-DC8228F8D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71" y="216396"/>
            <a:ext cx="9721215" cy="566076"/>
          </a:xfrm>
        </p:spPr>
        <p:txBody>
          <a:bodyPr>
            <a:normAutofit fontScale="90000"/>
          </a:bodyPr>
          <a:lstStyle/>
          <a:p>
            <a:r>
              <a:rPr lang="ru-RU" dirty="0"/>
              <a:t>Справочная информация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BDB2F36C-E9C1-4A1F-9FA9-960B89A9125F}"/>
              </a:ext>
            </a:extLst>
          </p:cNvPr>
          <p:cNvSpPr txBox="1">
            <a:spLocks/>
          </p:cNvSpPr>
          <p:nvPr/>
        </p:nvSpPr>
        <p:spPr>
          <a:xfrm>
            <a:off x="816211" y="1152499"/>
            <a:ext cx="9445076" cy="5885817"/>
          </a:xfrm>
          <a:prstGeom prst="rect">
            <a:avLst/>
          </a:prstGeom>
        </p:spPr>
        <p:txBody>
          <a:bodyPr vert="horz" lIns="106933" tIns="53464" rIns="106933" bIns="53464" rtlCol="0">
            <a:noAutofit/>
          </a:bodyPr>
          <a:lstStyle>
            <a:lvl1pPr marL="401002" indent="-401002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842" indent="-334170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667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71351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6023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4069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7536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10035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4470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457200" algn="just">
              <a:spcBef>
                <a:spcPts val="1200"/>
              </a:spcBef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Настоящая инструкция устанавливает правила подготовки потребителей тепловой энергии социальной сферы к работе в отопительный период, а также порядок оформления и предоставления документации для получения Актов проверки готовности и Паспортов готовности к отопительному периоду.</a:t>
            </a:r>
          </a:p>
          <a:p>
            <a:pPr marL="0" lvl="1" indent="457200" algn="just">
              <a:spcBef>
                <a:spcPts val="1200"/>
              </a:spcBef>
              <a:buNone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Потребителем тепловой энергии социальной сферы (далее Потребитель) являются юридические лица, в ведении которых находятся объект(ы) потребления тепловой энергии.</a:t>
            </a:r>
          </a:p>
          <a:p>
            <a:pPr marL="0" lvl="1" indent="457200" algn="just">
              <a:spcBef>
                <a:spcPts val="1200"/>
              </a:spcBef>
              <a:buNone/>
            </a:pP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21D5A0-6A61-4F31-BEC5-302393A82D73}"/>
              </a:ext>
            </a:extLst>
          </p:cNvPr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2A9697F-068A-4BAB-BC8D-88A18661797B}"/>
              </a:ext>
            </a:extLst>
          </p:cNvPr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201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400" dirty="0"/>
              <a:t>План мероприятий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155" y="1207342"/>
            <a:ext cx="9433048" cy="606583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 документом Потребителя (организации), определяющим подготовку к работе в отопительный период, является план мероприятий по подготовке к работе в отопительный период 202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/2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гг. (далее План подготовки к ОЗП).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 обязан сформировать и утвердить План подготовки к ОЗП в срок до 30.04.2026 года, а также разместить его на своем официальном сайте не позднее 5 рабочих дней со дня его утверждения.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отсутствия сайта у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Потребителя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направить План подготовки к ОЗП официальным письмом в адрес департамента городского хозяйства для размещения на официальном сайте администрации.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формированием и исполнением Планов подготовки к ОЗП осуществляют ответственные исполнители, в соответствии с направлением деятельности: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20555" y="7383693"/>
            <a:ext cx="6480797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226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400" dirty="0"/>
              <a:t>Ответственные исполнители</a:t>
            </a: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0099451"/>
              </p:ext>
            </p:extLst>
          </p:nvPr>
        </p:nvGraphicFramePr>
        <p:xfrm>
          <a:off x="575469" y="1295687"/>
          <a:ext cx="9721850" cy="5977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6816">
                  <a:extLst>
                    <a:ext uri="{9D8B030D-6E8A-4147-A177-3AD203B41FA5}">
                      <a16:colId xmlns:a16="http://schemas.microsoft.com/office/drawing/2014/main" val="4274530104"/>
                    </a:ext>
                  </a:extLst>
                </a:gridCol>
                <a:gridCol w="3370318">
                  <a:extLst>
                    <a:ext uri="{9D8B030D-6E8A-4147-A177-3AD203B41FA5}">
                      <a16:colId xmlns:a16="http://schemas.microsoft.com/office/drawing/2014/main" val="788880850"/>
                    </a:ext>
                  </a:extLst>
                </a:gridCol>
                <a:gridCol w="5544716">
                  <a:extLst>
                    <a:ext uri="{9D8B030D-6E8A-4147-A177-3AD203B41FA5}">
                      <a16:colId xmlns:a16="http://schemas.microsoft.com/office/drawing/2014/main" val="530587402"/>
                    </a:ext>
                  </a:extLst>
                </a:gridCol>
              </a:tblGrid>
              <a:tr h="1027381">
                <a:tc>
                  <a:txBody>
                    <a:bodyPr/>
                    <a:lstStyle/>
                    <a:p>
                      <a:pPr algn="ctr"/>
                      <a:r>
                        <a:rPr lang="ru-RU" sz="1600" kern="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0" dirty="0">
                          <a:effectLst/>
                        </a:rPr>
                        <a:t>Объекты городского округа Тольятти по направлениям деятельности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0" dirty="0">
                          <a:effectLst/>
                        </a:rPr>
                        <a:t>ОТВЕТСТВЕННЫЕ ИСПОЛНИТЕЛИ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9471155"/>
                  </a:ext>
                </a:extLst>
              </a:tr>
              <a:tr h="560391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Объекты учреждений образования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образования администрации городского округа Тольятти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16843426"/>
                  </a:ext>
                </a:extLst>
              </a:tr>
              <a:tr h="560391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Объекты учреждений культуры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культуры администрации городского округа Тольятти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6667946"/>
                  </a:ext>
                </a:extLst>
              </a:tr>
              <a:tr h="933984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Объекты учреждений физической культуры и спорта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физической культуры и спорта администрации городского округа Тольятти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7047219"/>
                  </a:ext>
                </a:extLst>
              </a:tr>
              <a:tr h="933984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Объекты учреждений здравоохранения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Министерство здравоохранения Самарской области, Департамент городского хозяйства администрации городского округа Тольятти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7830048"/>
                  </a:ext>
                </a:extLst>
              </a:tr>
              <a:tr h="1400974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Объекты опеки, попечительства и социальной поддержки населения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Министерство социально-демографической и семейной политики Самарской области, Департамент городского хозяйства администрации городского округа Тольятти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7703691"/>
                  </a:ext>
                </a:extLst>
              </a:tr>
              <a:tr h="560391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Прочие объекты</a:t>
                      </a:r>
                      <a:endParaRPr lang="ru-RU" sz="16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6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городского хозяйства администрации городского округа Тольятти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171103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20555" y="7383693"/>
            <a:ext cx="6480797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378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400" dirty="0"/>
              <a:t>Подготовка Потребителей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155" y="1207342"/>
            <a:ext cx="9433048" cy="606583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60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План подготовки к ОЗП включаются все объекты Потребителя, имеющие собственный тепловой узел. Объекты социальной сферы расположенные внутри МКД готовятся силами управляющих организаций.</a:t>
            </a:r>
          </a:p>
          <a:p>
            <a:pPr marL="0" lvl="1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 назначает лиц, ответственных за подготовку к отопительному периоду, а также лиц их замещающих приказом по организации.</a:t>
            </a:r>
          </a:p>
          <a:p>
            <a:pPr marL="0" lvl="1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приказов, согласно образцу (на Сайте Администрации), направляются ОТВЕТСТВЕННЫМ ИСПОЛНИТЕЛЯМ до 15.05.2026 года.</a:t>
            </a:r>
          </a:p>
          <a:p>
            <a:pPr marL="0" indent="457200" algn="just">
              <a:spcBef>
                <a:spcPts val="60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 ИСПОЛНИТЕЛИ: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20 апреля направляют в департамент городского хозяйства Ф.И.О., должность и контактные данные (телефон,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лиц, которые будут принимать участие в заседаниях Штаба по координации хода подготовки к работе в отопительный период;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 взаимодействие со всеми Потребителями (по направлению);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15 мая направляют в департамент городского хозяйства сформированный перечень объектов по направлению в сканируемом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(PDF)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редактируемом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Excel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форматах на адрес электронной почты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milicin@tgl.ru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форме: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20555" y="7383693"/>
            <a:ext cx="6480797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497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090881" cy="499926"/>
          </a:xfrm>
        </p:spPr>
        <p:txBody>
          <a:bodyPr>
            <a:no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объектов Потребителей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327203"/>
              </p:ext>
            </p:extLst>
          </p:nvPr>
        </p:nvGraphicFramePr>
        <p:xfrm>
          <a:off x="431800" y="1295692"/>
          <a:ext cx="10009192" cy="5833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371">
                  <a:extLst>
                    <a:ext uri="{9D8B030D-6E8A-4147-A177-3AD203B41FA5}">
                      <a16:colId xmlns:a16="http://schemas.microsoft.com/office/drawing/2014/main" val="153103754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2928206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24514762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57013399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025603780"/>
                    </a:ext>
                  </a:extLst>
                </a:gridCol>
                <a:gridCol w="2754043">
                  <a:extLst>
                    <a:ext uri="{9D8B030D-6E8A-4147-A177-3AD203B41FA5}">
                      <a16:colId xmlns:a16="http://schemas.microsoft.com/office/drawing/2014/main" val="89565011"/>
                    </a:ext>
                  </a:extLst>
                </a:gridCol>
                <a:gridCol w="1251149">
                  <a:extLst>
                    <a:ext uri="{9D8B030D-6E8A-4147-A177-3AD203B41FA5}">
                      <a16:colId xmlns:a16="http://schemas.microsoft.com/office/drawing/2014/main" val="313198830"/>
                    </a:ext>
                  </a:extLst>
                </a:gridCol>
                <a:gridCol w="1251149">
                  <a:extLst>
                    <a:ext uri="{9D8B030D-6E8A-4147-A177-3AD203B41FA5}">
                      <a16:colId xmlns:a16="http://schemas.microsoft.com/office/drawing/2014/main" val="2322346012"/>
                    </a:ext>
                  </a:extLst>
                </a:gridCol>
              </a:tblGrid>
              <a:tr h="395394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r>
                        <a:rPr lang="ru-RU" sz="12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п/п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Адрес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Отдельно стоящие здание (Да/Нет)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Если здание не </a:t>
                      </a:r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отдельностоящее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требуется пояснение по занимаемому месту и наличие собственного узла учета тепловой энергии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организации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191403"/>
                  </a:ext>
                </a:extLst>
              </a:tr>
              <a:tr h="139396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Улица (проспект, бульвар)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Полное наименование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Краткое наименование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Примечание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385920"/>
                  </a:ext>
                </a:extLst>
              </a:tr>
              <a:tr h="395394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361063"/>
                  </a:ext>
                </a:extLst>
              </a:tr>
              <a:tr h="444765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4F81BD"/>
                          </a:solidFill>
                          <a:effectLst/>
                          <a:latin typeface="Times New Roman" panose="02020603050405020304" pitchFamily="18" charset="0"/>
                        </a:rPr>
                        <a:t>ПРИМЕРЫ ЗАПОЛНЕНИЯ ПЕРЕЧНЯ ОБЪЕКТОВ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21575489"/>
                  </a:ext>
                </a:extLst>
              </a:tr>
              <a:tr h="800989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4F81B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Автозаводское шоссе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 стр. 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Государственное бюджетное учреждение здравоохранения Самарской области "Ставропольская центральная районная больница"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ГБУЗ СО "Ставропольская ЦРБ"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Неврологическое отделение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876453"/>
                  </a:ext>
                </a:extLst>
              </a:tr>
              <a:tr h="800989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4F81B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Пристрой к зданию, ПУ ООО УК "Время перемен"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Государственное бюджетное учреждение здравоохранения "Тольяттинский врачебно-физкультурный диспансер"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ГБУЗ СО "ТВФД"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Диспансер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46385884"/>
                  </a:ext>
                </a:extLst>
              </a:tr>
              <a:tr h="800989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4F81B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Карла Маркса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Объект в МКД, ПУ ООО УК "ДЖКХ"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Муниципальное автономное учреждение  городского округа Тольятти «Культурно – досуговый центр «Буревестник»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МАУ КДЦ "Буревестник"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8984582"/>
                  </a:ext>
                </a:extLst>
              </a:tr>
              <a:tr h="800989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4F81B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Степана Разина пр-т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муниципальное автономное дошкольное образовательное учреждение детский сад № 80 "Песенка" городского округа Тольятти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МАОУ детский сад № 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4F81B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Корпус №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48478436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20555" y="7383693"/>
            <a:ext cx="6480797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487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Подготовка Потребителей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815C28BB-BB67-45EC-B2E0-A29A45EB1A84}"/>
              </a:ext>
            </a:extLst>
          </p:cNvPr>
          <p:cNvSpPr txBox="1">
            <a:spLocks/>
          </p:cNvSpPr>
          <p:nvPr/>
        </p:nvSpPr>
        <p:spPr>
          <a:xfrm>
            <a:off x="552286" y="1296516"/>
            <a:ext cx="9721215" cy="5939074"/>
          </a:xfrm>
          <a:prstGeom prst="rect">
            <a:avLst/>
          </a:prstGeom>
        </p:spPr>
        <p:txBody>
          <a:bodyPr vert="horz" lIns="106933" tIns="53464" rIns="106933" bIns="53464" rtlCol="0">
            <a:noAutofit/>
          </a:bodyPr>
          <a:lstStyle>
            <a:lvl1pPr marL="401002" indent="-401002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842" indent="-334170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667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71351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6023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4069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7536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10035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4470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600"/>
              </a:spcBef>
              <a:buNone/>
            </a:pPr>
            <a:r>
              <a:rPr lang="ru-RU" sz="23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Потребитель</a:t>
            </a:r>
            <a:r>
              <a:rPr lang="ru-RU" sz="23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проводит подготовку объектов согласно Плана мероприятий.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подготовки каждого из объектов 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начинает процедуру получения Акта проверки готовности и Паспорта готовности с официального представителя единой теплоснабжающей организации (далее ЕТО) – АО «ЭнергсбыТ плюс».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Потребитель, не позднее, чем за 5 рабочих дней до плановой даты проверки уведомляет ЕТО о готовности предоставить к сдаче объект и документацию. Уточнить даты проведения проверки готовности необходимо на сайте ЕТО: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https://www.tplusgroup.ru/org/samara/clients/podgotovka-k-ozp/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Официальным письмом и по средствам телефонной связи Потребитель оповещает инженера, закрепленного за объектом или руководителя участка.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Потребитель предъявляет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теплопотребляющую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установку и соответствующую документацию представителю ЕТО</a:t>
            </a:r>
          </a:p>
        </p:txBody>
      </p:sp>
    </p:spTree>
    <p:extLst>
      <p:ext uri="{BB962C8B-B14F-4D97-AF65-F5344CB8AC3E}">
        <p14:creationId xmlns:p14="http://schemas.microsoft.com/office/powerpoint/2010/main" val="2857077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286" y="883308"/>
            <a:ext cx="10249064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65023" y="7307598"/>
            <a:ext cx="6336329" cy="249527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99" tIns="51400" rIns="102799" bIns="51400" rtlCol="0" anchor="ctr"/>
          <a:lstStyle/>
          <a:p>
            <a:pPr algn="ctr"/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0A9D2E9-D548-40F3-B73A-D86D9699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54" y="220527"/>
            <a:ext cx="10249064" cy="499926"/>
          </a:xfrm>
        </p:spPr>
        <p:txBody>
          <a:bodyPr>
            <a:noAutofit/>
          </a:bodyPr>
          <a:lstStyle/>
          <a:p>
            <a:r>
              <a:rPr lang="ru-RU" sz="4000" dirty="0"/>
              <a:t>Подготовка Потребителей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815C28BB-BB67-45EC-B2E0-A29A45EB1A84}"/>
              </a:ext>
            </a:extLst>
          </p:cNvPr>
          <p:cNvSpPr txBox="1">
            <a:spLocks/>
          </p:cNvSpPr>
          <p:nvPr/>
        </p:nvSpPr>
        <p:spPr>
          <a:xfrm>
            <a:off x="552286" y="1296516"/>
            <a:ext cx="9721215" cy="5939074"/>
          </a:xfrm>
          <a:prstGeom prst="rect">
            <a:avLst/>
          </a:prstGeom>
        </p:spPr>
        <p:txBody>
          <a:bodyPr vert="horz" lIns="106933" tIns="53464" rIns="106933" bIns="53464" rtlCol="0">
            <a:noAutofit/>
          </a:bodyPr>
          <a:lstStyle>
            <a:lvl1pPr marL="401002" indent="-401002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842" indent="-334170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667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71351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6023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4069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75364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10035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44708" indent="-267336" algn="l" defTabSz="106934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ЕТО, проверяет согласно графика объект и пакет документов Потребителя и оформляет Акт проверки технической готовности теплопотребляющей установки к отопительному периоду.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ЕТО, на официальном сайте, формирует реестр оценки готовности, обновляя его 1 раз в неделю, по мере проведения проверок и предоставления документов Потребителями. При этом, ЕТО заполняет Реестр с расчетом индекса готовности в части теплоснабжения ТОЛЬКО по проверенным пунктам оценки.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Потребитель путем копирования файла оценочного листа с сайта сможет, установив сортировку по объектам или наименованию обслуживающей организации, заполнить критерии, находящиеся в своей компетенции (столбцы, выделенные зеленым).</a:t>
            </a:r>
          </a:p>
          <a:p>
            <a:pPr marL="0" indent="457200" algn="just">
              <a:spcBef>
                <a:spcPts val="600"/>
              </a:spcBef>
              <a:buNone/>
            </a:pPr>
            <a:r>
              <a:rPr lang="ru-RU" sz="2400" dirty="0">
                <a:latin typeface="Times New Roman" panose="02020603050405020304" pitchFamily="18" charset="0"/>
              </a:rPr>
              <a:t>Потребитель, при оценке готовности любого из объектов от 0,8 и выше направляет пакет документов по данному объекту ОТВЕТСТВЕННОМУ ИСПОЛНИТЕЛЮ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0350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rgbClr val="366092"/>
      </a:dk1>
      <a:lt1>
        <a:sysClr val="window" lastClr="FFFFFF"/>
      </a:lt1>
      <a:dk2>
        <a:srgbClr val="366092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47644</TotalTime>
  <Words>1791</Words>
  <Application>Microsoft Office PowerPoint</Application>
  <PresentationFormat>Произвольный</PresentationFormat>
  <Paragraphs>195</Paragraphs>
  <Slides>18</Slides>
  <Notes>17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  <vt:variant>
        <vt:lpstr>Произвольные показы</vt:lpstr>
      </vt:variant>
      <vt:variant>
        <vt:i4>179</vt:i4>
      </vt:variant>
    </vt:vector>
  </HeadingPairs>
  <TitlesOfParts>
    <vt:vector size="203" baseType="lpstr">
      <vt:lpstr>Arial</vt:lpstr>
      <vt:lpstr>Calibri</vt:lpstr>
      <vt:lpstr>Georgia</vt:lpstr>
      <vt:lpstr>Times New Roman</vt:lpstr>
      <vt:lpstr>Wingdings</vt:lpstr>
      <vt:lpstr>Тема Office</vt:lpstr>
      <vt:lpstr>Презентация PowerPoint</vt:lpstr>
      <vt:lpstr>Укрупненный Алгоритм</vt:lpstr>
      <vt:lpstr>Справочная информация</vt:lpstr>
      <vt:lpstr>План мероприятий </vt:lpstr>
      <vt:lpstr>Ответственные исполнители</vt:lpstr>
      <vt:lpstr>Подготовка Потребителей</vt:lpstr>
      <vt:lpstr>Перечень объектов Потребителей </vt:lpstr>
      <vt:lpstr>Подготовка Потребителей</vt:lpstr>
      <vt:lpstr>Подготовка Потребителей</vt:lpstr>
      <vt:lpstr>Подготовка каждого объекта</vt:lpstr>
      <vt:lpstr>Подготовка Потребителя</vt:lpstr>
      <vt:lpstr>Отчетность Потребителя</vt:lpstr>
      <vt:lpstr>ПРИМЕРЫ</vt:lpstr>
      <vt:lpstr>Отчетность Потребителя</vt:lpstr>
      <vt:lpstr>Получение Акта проверки готовности</vt:lpstr>
      <vt:lpstr>Получение Акта и Паспорта готовности</vt:lpstr>
      <vt:lpstr>Получение Акта и Паспорта готовности</vt:lpstr>
      <vt:lpstr>Получение Акта и Паспорта готовности</vt:lpstr>
      <vt:lpstr>Слайд 239</vt:lpstr>
      <vt:lpstr>Произвольный показ 2</vt:lpstr>
      <vt:lpstr>Произвольный показ 3</vt:lpstr>
      <vt:lpstr>Произвольный показ 4</vt:lpstr>
      <vt:lpstr>Произвольный показ 5</vt:lpstr>
      <vt:lpstr>Произвольный показ 6</vt:lpstr>
      <vt:lpstr>Произвольный показ 7</vt:lpstr>
      <vt:lpstr>Произвольный показ 8</vt:lpstr>
      <vt:lpstr>Произвольный показ 9</vt:lpstr>
      <vt:lpstr>Произвольный показ 10</vt:lpstr>
      <vt:lpstr>Произвольный показ 11</vt:lpstr>
      <vt:lpstr>Произвольный показ 12</vt:lpstr>
      <vt:lpstr>Произвольный показ 13</vt:lpstr>
      <vt:lpstr>Произвольный показ 14</vt:lpstr>
      <vt:lpstr>Произвольный показ 15</vt:lpstr>
      <vt:lpstr>Произвольный показ 16</vt:lpstr>
      <vt:lpstr>Произвольный показ 17</vt:lpstr>
      <vt:lpstr>Произвольный показ 18</vt:lpstr>
      <vt:lpstr>Произвольный показ 19</vt:lpstr>
      <vt:lpstr>Произвольный показ 20</vt:lpstr>
      <vt:lpstr>Произвольный показ 21</vt:lpstr>
      <vt:lpstr>Произвольный показ 22</vt:lpstr>
      <vt:lpstr>Произвольный показ 23</vt:lpstr>
      <vt:lpstr>Произвольный показ 24</vt:lpstr>
      <vt:lpstr>Произвольный показ 25</vt:lpstr>
      <vt:lpstr>Произвольный показ 26</vt:lpstr>
      <vt:lpstr>Произвольный показ 27</vt:lpstr>
      <vt:lpstr>Произвольный показ 28</vt:lpstr>
      <vt:lpstr>Слайд 229</vt:lpstr>
      <vt:lpstr>Произвольный показ 30</vt:lpstr>
      <vt:lpstr>Произвольный показ 31</vt:lpstr>
      <vt:lpstr>Произвольный показ 32</vt:lpstr>
      <vt:lpstr>Произвольный показ 33</vt:lpstr>
      <vt:lpstr>Произвольный показ 34</vt:lpstr>
      <vt:lpstr>Произвольный показ 35</vt:lpstr>
      <vt:lpstr>Произвольный показ 36</vt:lpstr>
      <vt:lpstr>Произвольный показ 37</vt:lpstr>
      <vt:lpstr>Произвольный показ 38</vt:lpstr>
      <vt:lpstr>Произвольный показ 39</vt:lpstr>
      <vt:lpstr>Произвольный показ 40</vt:lpstr>
      <vt:lpstr>Произвольный показ 41</vt:lpstr>
      <vt:lpstr>Произвольный показ 42</vt:lpstr>
      <vt:lpstr>Произвольный показ 43</vt:lpstr>
      <vt:lpstr>Произвольный показ 44</vt:lpstr>
      <vt:lpstr>Произвольный показ 45</vt:lpstr>
      <vt:lpstr>Произвольный показ 46</vt:lpstr>
      <vt:lpstr>Произвольный показ 47</vt:lpstr>
      <vt:lpstr>Произвольный показ 48</vt:lpstr>
      <vt:lpstr>Произвольный показ 49</vt:lpstr>
      <vt:lpstr>Произвольный показ 50</vt:lpstr>
      <vt:lpstr>Произвольный показ 51</vt:lpstr>
      <vt:lpstr>Произвольный показ 52</vt:lpstr>
      <vt:lpstr>Произвольный показ 53</vt:lpstr>
      <vt:lpstr>Произвольный показ 54</vt:lpstr>
      <vt:lpstr>Произвольный показ 55</vt:lpstr>
      <vt:lpstr>Произвольный показ 56</vt:lpstr>
      <vt:lpstr>Произвольный показ 57</vt:lpstr>
      <vt:lpstr>Произвольный показ 58</vt:lpstr>
      <vt:lpstr>Произвольный показ 59</vt:lpstr>
      <vt:lpstr>Произвольный показ 60</vt:lpstr>
      <vt:lpstr>Произвольный показ 61</vt:lpstr>
      <vt:lpstr>Произвольный показ 62</vt:lpstr>
      <vt:lpstr>Произвольный показ 63</vt:lpstr>
      <vt:lpstr>Произвольный показ 64</vt:lpstr>
      <vt:lpstr>Произвольный показ 65</vt:lpstr>
      <vt:lpstr>Произвольный показ 66</vt:lpstr>
      <vt:lpstr>Произвольный показ 67</vt:lpstr>
      <vt:lpstr>Произвольный показ 68</vt:lpstr>
      <vt:lpstr>Произвольный показ 69</vt:lpstr>
      <vt:lpstr>Произвольный показ 70</vt:lpstr>
      <vt:lpstr>Произвольный показ 71</vt:lpstr>
      <vt:lpstr>Произвольный показ 72</vt:lpstr>
      <vt:lpstr>список съездов инвалидов</vt:lpstr>
      <vt:lpstr>съезд инв выполнены</vt:lpstr>
      <vt:lpstr>Съезд инв не выполнены</vt:lpstr>
      <vt:lpstr>ИДН Носова 10</vt:lpstr>
      <vt:lpstr>ИДН Кулибина 4</vt:lpstr>
      <vt:lpstr>ИДН Плотиная</vt:lpstr>
      <vt:lpstr>ИДН Ст. Разина-Юбилейная</vt:lpstr>
      <vt:lpstr>ИДН Шлютова 130</vt:lpstr>
      <vt:lpstr>ИДН Свердлова 23, 27</vt:lpstr>
      <vt:lpstr>ИДН Орджоникидзе 1</vt:lpstr>
      <vt:lpstr>ИДН Баныкина 26, 30а</vt:lpstr>
      <vt:lpstr>ИДН Ярославская 47</vt:lpstr>
      <vt:lpstr>ИДН Баумана 10</vt:lpstr>
      <vt:lpstr>ИДН Строителей 7</vt:lpstr>
      <vt:lpstr>Автостроителей 76</vt:lpstr>
      <vt:lpstr>ИДН Патрульная 31, 17, 9, 5</vt:lpstr>
      <vt:lpstr>ИДН Революционная 74</vt:lpstr>
      <vt:lpstr>ИДН Буденого 9, 12</vt:lpstr>
      <vt:lpstr>ИДН Буденого 1, 4</vt:lpstr>
      <vt:lpstr>ИДН Гая 17</vt:lpstr>
      <vt:lpstr>ИДН Гидротехническая 19, 25</vt:lpstr>
      <vt:lpstr>МК059 Гидротехническая</vt:lpstr>
      <vt:lpstr>МК059 Комсомольская-Новозаводск</vt:lpstr>
      <vt:lpstr>МК059 50 лет Октября 10</vt:lpstr>
      <vt:lpstr>МК059 Борковская-Коммунальная</vt:lpstr>
      <vt:lpstr>МК059 КТР 40 лет Победы</vt:lpstr>
      <vt:lpstr>МК059 Дзержинского 53, 53а, 76</vt:lpstr>
      <vt:lpstr>МК059 Приморский 29а</vt:lpstr>
      <vt:lpstr>МК059 Юбилейная-Ленинский</vt:lpstr>
      <vt:lpstr>МК059 Разина-Фрунзе</vt:lpstr>
      <vt:lpstr>МК059 Автозаводское</vt:lpstr>
      <vt:lpstr>МК062 дублер Ленинский</vt:lpstr>
      <vt:lpstr>МК062 дублер 40лет</vt:lpstr>
      <vt:lpstr>МК062 дублер южное шоссе</vt:lpstr>
      <vt:lpstr>МК062 в/п железнодорожная</vt:lpstr>
      <vt:lpstr>МК062 Разина- Ленинский</vt:lpstr>
      <vt:lpstr>МК062 Маркса- Горького</vt:lpstr>
      <vt:lpstr>МК062 Жукова, 39</vt:lpstr>
      <vt:lpstr>МК062 Заставная, 1</vt:lpstr>
      <vt:lpstr>МК062 Южное шоссе, ООТ</vt:lpstr>
      <vt:lpstr>МК062 Молодежный, 1</vt:lpstr>
      <vt:lpstr>МК062 Молодежный, 39</vt:lpstr>
      <vt:lpstr>МК062 матросова 10, 11</vt:lpstr>
      <vt:lpstr>МК062 новозаводская, 6</vt:lpstr>
      <vt:lpstr>МК062 Матросова 53,130</vt:lpstr>
      <vt:lpstr>МК062 Маркса-Чапаева</vt:lpstr>
      <vt:lpstr>МК062 Коммунальная-Фабричный</vt:lpstr>
      <vt:lpstr>МК062 Ленинградская-Жилина</vt:lpstr>
      <vt:lpstr>МК062 Дзержинского, 31</vt:lpstr>
      <vt:lpstr>МК062 Южное шоссе, 5</vt:lpstr>
      <vt:lpstr>Мк062 комсомольская-лесная</vt:lpstr>
      <vt:lpstr>МК062 громовой, 49</vt:lpstr>
      <vt:lpstr>Произвольный показ 73</vt:lpstr>
      <vt:lpstr>Произвольный показ 74</vt:lpstr>
      <vt:lpstr>Произвольный показ 75</vt:lpstr>
      <vt:lpstr>Произвольный показ 76</vt:lpstr>
      <vt:lpstr>Произвольный показ 77</vt:lpstr>
      <vt:lpstr>Произвольный показ 78</vt:lpstr>
      <vt:lpstr>Произвольный показ 79</vt:lpstr>
      <vt:lpstr>Произвольный показ 80</vt:lpstr>
      <vt:lpstr>Произвольный показ 81</vt:lpstr>
      <vt:lpstr>Произвольный показ 82</vt:lpstr>
      <vt:lpstr>Произвольный показ 83</vt:lpstr>
      <vt:lpstr>Произвольный показ 84</vt:lpstr>
      <vt:lpstr>Произвольный показ 85</vt:lpstr>
      <vt:lpstr>Произвольный показ 86</vt:lpstr>
      <vt:lpstr>Произвольный показ 87</vt:lpstr>
      <vt:lpstr>Произвольный показ 88</vt:lpstr>
      <vt:lpstr>Произвольный показ 89</vt:lpstr>
      <vt:lpstr>Произвольный показ 90</vt:lpstr>
      <vt:lpstr>Произвольный показ 91</vt:lpstr>
      <vt:lpstr>Произвольный показ 92</vt:lpstr>
      <vt:lpstr>Произвольный показ 93</vt:lpstr>
      <vt:lpstr>Произвольный показ 94</vt:lpstr>
      <vt:lpstr>Произвольный показ 95</vt:lpstr>
      <vt:lpstr>ИДН спортивная</vt:lpstr>
      <vt:lpstr>Жилина, 24</vt:lpstr>
      <vt:lpstr>Произвольный показ 96</vt:lpstr>
      <vt:lpstr>Произвольный показ 97</vt:lpstr>
      <vt:lpstr>ИДН Яблоневый</vt:lpstr>
      <vt:lpstr>ИДН Носова</vt:lpstr>
      <vt:lpstr>ИДН дс Салют</vt:lpstr>
      <vt:lpstr>ИДН Ст. разина 20</vt:lpstr>
      <vt:lpstr>Идн Патрульная</vt:lpstr>
      <vt:lpstr>ИДН дзержинского 39</vt:lpstr>
      <vt:lpstr>ИДН Мира</vt:lpstr>
      <vt:lpstr>ИДН 8 квартал</vt:lpstr>
      <vt:lpstr>ИДН ставропольская</vt:lpstr>
      <vt:lpstr>Слайд 222</vt:lpstr>
      <vt:lpstr>Слайд 223</vt:lpstr>
      <vt:lpstr>Слайд 224</vt:lpstr>
      <vt:lpstr>Слайд 225</vt:lpstr>
      <vt:lpstr>Слайд 226</vt:lpstr>
      <vt:lpstr>Слайд 227</vt:lpstr>
      <vt:lpstr>Слайд 228</vt:lpstr>
      <vt:lpstr>Слайд 230</vt:lpstr>
      <vt:lpstr>Слайд 231</vt:lpstr>
      <vt:lpstr>Слайд 232</vt:lpstr>
      <vt:lpstr>Слайд 233</vt:lpstr>
      <vt:lpstr>Слайд 234</vt:lpstr>
      <vt:lpstr>Слайд 235</vt:lpstr>
      <vt:lpstr>Слайд 236</vt:lpstr>
      <vt:lpstr>Слайд 237</vt:lpstr>
      <vt:lpstr>Слайд 238</vt:lpstr>
      <vt:lpstr>Слайд 240</vt:lpstr>
      <vt:lpstr>Слайд 241</vt:lpstr>
      <vt:lpstr>Слайд 242</vt:lpstr>
    </vt:vector>
  </TitlesOfParts>
  <Company>Департамент дорожного хозяйства и транспорта администрации городского округа Тольятти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ДДХиТ</dc:title>
  <dc:subject>Дорожное хозяйство и транспорт</dc:subject>
  <dc:creator>Пронин Виталий Владиславович</dc:creator>
  <cp:keywords>дороги; ремонт; транспорт</cp:keywords>
  <cp:lastModifiedBy>Милицин Борис Владимирович</cp:lastModifiedBy>
  <cp:revision>2823</cp:revision>
  <cp:lastPrinted>2026-04-01T05:22:27Z</cp:lastPrinted>
  <dcterms:created xsi:type="dcterms:W3CDTF">2017-06-15T13:15:30Z</dcterms:created>
  <dcterms:modified xsi:type="dcterms:W3CDTF">2026-04-15T12:20:21Z</dcterms:modified>
</cp:coreProperties>
</file>