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529" r:id="rId3"/>
    <p:sldId id="561" r:id="rId4"/>
    <p:sldId id="556" r:id="rId5"/>
    <p:sldId id="541" r:id="rId6"/>
    <p:sldId id="542" r:id="rId7"/>
    <p:sldId id="551" r:id="rId8"/>
    <p:sldId id="543" r:id="rId9"/>
    <p:sldId id="568" r:id="rId10"/>
    <p:sldId id="273" r:id="rId11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ровцева Наталья Анатольевна" initials="КНА" lastIdx="1" clrIdx="0">
    <p:extLst>
      <p:ext uri="{19B8F6BF-5375-455C-9EA6-DF929625EA0E}">
        <p15:presenceInfo xmlns:p15="http://schemas.microsoft.com/office/powerpoint/2012/main" userId="S-1-5-21-4051264170-4138407784-404658662-3327" providerId="AD"/>
      </p:ext>
    </p:extLst>
  </p:cmAuthor>
  <p:cmAuthor id="2" name="Герман Наталья Геннадьевна" initials="ГНГ" lastIdx="2" clrIdx="1">
    <p:extLst>
      <p:ext uri="{19B8F6BF-5375-455C-9EA6-DF929625EA0E}">
        <p15:presenceInfo xmlns:p15="http://schemas.microsoft.com/office/powerpoint/2012/main" userId="S-1-5-21-4051264170-4138407784-404658662-119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FFFFFF"/>
    <a:srgbClr val="DBF9DC"/>
    <a:srgbClr val="E0F4F2"/>
    <a:srgbClr val="009900"/>
    <a:srgbClr val="339966"/>
    <a:srgbClr val="42BE83"/>
    <a:srgbClr val="33CC33"/>
    <a:srgbClr val="00CC99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982" autoAdjust="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5.0598731532232398E-2"/>
          <c:y val="0.15328713317705209"/>
          <c:w val="0.83974278431144322"/>
          <c:h val="0.7004441006823718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Размер долга, млн. руб.</c:v>
                </c:pt>
              </c:strCache>
            </c:strRef>
          </c:tx>
          <c:spPr>
            <a:solidFill>
              <a:srgbClr val="008080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008080"/>
              </a:solidFill>
              <a:ln>
                <a:noFill/>
              </a:ln>
            </c:spPr>
            <c:extLst>
              <c:ext xmlns:c16="http://schemas.microsoft.com/office/drawing/2014/chart" uri="{C3380CC4-5D6E-409C-BE32-E72D297353CC}">
                <c16:uniqueId val="{00000001-D2D2-4093-A0FD-E5FDC7A8F4C9}"/>
              </c:ext>
            </c:extLst>
          </c:dPt>
          <c:dLbls>
            <c:dLbl>
              <c:idx val="0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 i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2CE90658-58B4-4025-8DCD-8FEC87AE70F5}" type="VALUE">
                      <a: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800" b="1" i="0" baseline="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D2D2-4093-A0FD-E5FDC7A8F4C9}"/>
                </c:ext>
              </c:extLst>
            </c:dLbl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 i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E5A46D1A-A670-4314-BC47-E72C28AB46B7}" type="VALUE">
                      <a: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800" b="1" i="0" baseline="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D2D2-4093-A0FD-E5FDC7A8F4C9}"/>
                </c:ext>
              </c:extLst>
            </c:dLbl>
            <c:dLbl>
              <c:idx val="2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 i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F2AEBB46-F0C0-4B26-8C36-DBE7B9462A81}" type="VALUE">
                      <a: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800" b="1" i="0" baseline="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D2D2-4093-A0FD-E5FDC7A8F4C9}"/>
                </c:ext>
              </c:extLst>
            </c:dLbl>
            <c:dLbl>
              <c:idx val="3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 i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1EEC99F0-3E2C-4F25-B7B3-30007E3DFF56}" type="VALUE">
                      <a: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800" b="1" i="0" baseline="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D2D2-4093-A0FD-E5FDC7A8F4C9}"/>
                </c:ext>
              </c:extLst>
            </c:dLbl>
            <c:dLbl>
              <c:idx val="4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 i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fld id="{CF584AE7-CBF8-4D9F-AE3C-5F182D802303}" type="VALUE">
                      <a:rPr lang="en-US" sz="16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pPr>
                        <a:defRPr sz="1800" b="1" i="0" baseline="0">
                          <a:latin typeface="Times New Roman" panose="02020603050405020304" pitchFamily="18" charset="0"/>
                          <a:cs typeface="Times New Roman" panose="02020603050405020304" pitchFamily="18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D2D2-4093-A0FD-E5FDC7A8F4C9}"/>
                </c:ext>
              </c:extLst>
            </c:dLbl>
            <c:dLbl>
              <c:idx val="5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600" b="1" i="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en-US" sz="16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3 461</a:t>
                    </a:r>
                  </a:p>
                </c:rich>
              </c:tx>
              <c:spPr>
                <a:solidFill>
                  <a:schemeClr val="bg1"/>
                </a:solidFill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2D2-4093-A0FD-E5FDC7A8F4C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 i="0" baseline="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Лист1!$A$2:$A$9</c:f>
              <c:numCache>
                <c:formatCode>General</c:formatCode>
                <c:ptCount val="6"/>
                <c:pt idx="0">
                  <c:v>2018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</c:numCache>
            </c:numRef>
          </c:cat>
          <c:val>
            <c:numRef>
              <c:f>Лист1!$B$2:$B$9</c:f>
              <c:numCache>
                <c:formatCode>#,##0</c:formatCode>
                <c:ptCount val="6"/>
                <c:pt idx="0">
                  <c:v>5931</c:v>
                </c:pt>
                <c:pt idx="1">
                  <c:v>2400</c:v>
                </c:pt>
                <c:pt idx="2">
                  <c:v>2851</c:v>
                </c:pt>
                <c:pt idx="3">
                  <c:v>3461</c:v>
                </c:pt>
                <c:pt idx="4">
                  <c:v>3461</c:v>
                </c:pt>
                <c:pt idx="5">
                  <c:v>3461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2D2-4093-A0FD-E5FDC7A8F4C9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Уровень долга, %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c:spPr>
          <c:invertIfNegative val="0"/>
          <c:cat>
            <c:numRef>
              <c:f>Лист1!$A$2:$A$9</c:f>
              <c:numCache>
                <c:formatCode>General</c:formatCode>
                <c:ptCount val="6"/>
                <c:pt idx="0">
                  <c:v>2018</c:v>
                </c:pt>
                <c:pt idx="1">
                  <c:v>2025</c:v>
                </c:pt>
                <c:pt idx="2">
                  <c:v>2026</c:v>
                </c:pt>
                <c:pt idx="3">
                  <c:v>2027</c:v>
                </c:pt>
                <c:pt idx="4">
                  <c:v>2028</c:v>
                </c:pt>
                <c:pt idx="5">
                  <c:v>2029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6"/>
              </c:numCache>
            </c:numRef>
          </c:val>
          <c:extLst>
            <c:ext xmlns:c16="http://schemas.microsoft.com/office/drawing/2014/chart" uri="{C3380CC4-5D6E-409C-BE32-E72D297353CC}">
              <c16:uniqueId val="{00000008-D2D2-4093-A0FD-E5FDC7A8F4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50"/>
        <c:shape val="box"/>
        <c:axId val="131022424"/>
        <c:axId val="131027520"/>
        <c:axId val="0"/>
      </c:bar3DChart>
      <c:catAx>
        <c:axId val="1310224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i="0" baseline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027520"/>
        <c:crosses val="autoZero"/>
        <c:auto val="1"/>
        <c:lblAlgn val="ctr"/>
        <c:lblOffset val="100"/>
        <c:noMultiLvlLbl val="0"/>
      </c:catAx>
      <c:valAx>
        <c:axId val="131027520"/>
        <c:scaling>
          <c:orientation val="minMax"/>
          <c:max val="6000"/>
          <c:min val="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31022424"/>
        <c:crosses val="autoZero"/>
        <c:crossBetween val="between"/>
        <c:majorUnit val="1000"/>
        <c:minorUnit val="200"/>
      </c:valAx>
    </c:plotArea>
    <c:legend>
      <c:legendPos val="r"/>
      <c:legendEntry>
        <c:idx val="0"/>
        <c:txPr>
          <a:bodyPr/>
          <a:lstStyle/>
          <a:p>
            <a:pPr>
              <a:defRPr sz="14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 baseline="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85078412834009443"/>
          <c:y val="0.24063506201915133"/>
          <c:w val="0.1398389277808974"/>
          <c:h val="0.4731622176763598"/>
        </c:manualLayout>
      </c:layout>
      <c:overlay val="0"/>
      <c:txPr>
        <a:bodyPr/>
        <a:lstStyle/>
        <a:p>
          <a:pPr>
            <a:defRPr sz="1400" baseline="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000" baseline="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1.0372269210306125E-2"/>
          <c:y val="3.748467487150469E-2"/>
          <c:w val="0.89672656951060414"/>
          <c:h val="0.906688436208170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19050"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8080"/>
              </a:solidFill>
              <a:ln w="1905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133B-4EC2-A8DD-E0DA7B92EE0E}"/>
              </c:ext>
            </c:extLst>
          </c:dPt>
          <c:dPt>
            <c:idx val="1"/>
            <c:bubble3D val="0"/>
            <c:spPr>
              <a:solidFill>
                <a:srgbClr val="00CC99"/>
              </a:solidFill>
              <a:ln w="635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133B-4EC2-A8DD-E0DA7B92EE0E}"/>
              </c:ext>
            </c:extLst>
          </c:dPt>
          <c:dLbls>
            <c:dLbl>
              <c:idx val="0"/>
              <c:layout>
                <c:manualLayout>
                  <c:x val="0.30050549704229623"/>
                  <c:y val="-0.16920945914084973"/>
                </c:manualLayout>
              </c:layout>
              <c:tx>
                <c:rich>
                  <a:bodyPr/>
                  <a:lstStyle/>
                  <a:p>
                    <a:pPr>
                      <a:defRPr sz="200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36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90,6% </a:t>
                    </a:r>
                    <a:r>
                      <a: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налоговые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2460900443082324"/>
                      <c:h val="0.2467251379261564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33B-4EC2-A8DD-E0DA7B92EE0E}"/>
                </c:ext>
              </c:extLst>
            </c:dLbl>
            <c:dLbl>
              <c:idx val="1"/>
              <c:layout>
                <c:manualLayout>
                  <c:x val="-0.11494340551181102"/>
                  <c:y val="0.10751278777243935"/>
                </c:manualLayout>
              </c:layout>
              <c:tx>
                <c:rich>
                  <a:bodyPr/>
                  <a:lstStyle/>
                  <a:p>
                    <a:endParaRPr lang="en-US" sz="1400" b="1" i="0" baseline="0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33B-4EC2-A8DD-E0DA7B92EE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0.92800000000000005</c:v>
                </c:pt>
                <c:pt idx="1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3B-4EC2-A8DD-E0DA7B92EE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9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7.9044394120580119E-3"/>
          <c:y val="3.4989429590858365E-2"/>
          <c:w val="0.89919439930885237"/>
          <c:h val="0.9091836814888167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bg1"/>
              </a:solidFill>
            </a:ln>
          </c:spPr>
          <c:explosion val="1"/>
          <c:dPt>
            <c:idx val="0"/>
            <c:bubble3D val="0"/>
            <c:spPr>
              <a:solidFill>
                <a:srgbClr val="00CC99"/>
              </a:solidFill>
              <a:ln w="381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A137-4295-BBE3-9085125553BA}"/>
              </c:ext>
            </c:extLst>
          </c:dPt>
          <c:dPt>
            <c:idx val="1"/>
            <c:bubble3D val="0"/>
            <c:explosion val="3"/>
            <c:spPr>
              <a:solidFill>
                <a:srgbClr val="008080"/>
              </a:solidFill>
              <a:ln w="38100">
                <a:solidFill>
                  <a:schemeClr val="bg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A137-4295-BBE3-9085125553BA}"/>
              </c:ext>
            </c:extLst>
          </c:dPt>
          <c:dLbls>
            <c:dLbl>
              <c:idx val="0"/>
              <c:layout>
                <c:manualLayout>
                  <c:x val="0.30667507153791657"/>
                  <c:y val="-0.23658117995630373"/>
                </c:manualLayout>
              </c:layout>
              <c:tx>
                <c:rich>
                  <a:bodyPr/>
                  <a:lstStyle/>
                  <a:p>
                    <a:pPr>
                      <a:defRPr sz="200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20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налоговые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694815342206386"/>
                      <c:h val="0.1818487606293519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137-4295-BBE3-9085125553BA}"/>
                </c:ext>
              </c:extLst>
            </c:dLbl>
            <c:dLbl>
              <c:idx val="1"/>
              <c:layout>
                <c:manualLayout>
                  <c:x val="-0.11494340551181102"/>
                  <c:y val="0.10751278777243935"/>
                </c:manualLayout>
              </c:layout>
              <c:tx>
                <c:rich>
                  <a:bodyPr/>
                  <a:lstStyle/>
                  <a:p>
                    <a:endParaRPr lang="en-US" sz="1400" b="1" i="0" baseline="0" dirty="0">
                      <a:solidFill>
                        <a:schemeClr val="accent1">
                          <a:lumMod val="75000"/>
                        </a:schemeClr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37-4295-BBE3-9085125553B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налоговые доходы</c:v>
                </c:pt>
                <c:pt idx="1">
                  <c:v>неналоговые доходы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0.92800000000000005</c:v>
                </c:pt>
                <c:pt idx="1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137-4295-BBE3-9085125553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9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3280498398409095"/>
          <c:y val="3.127470202522023E-2"/>
          <c:w val="0.39233203411818068"/>
          <c:h val="0.8737138106416449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8080"/>
            </a:solidFill>
          </c:spPr>
          <c:invertIfNegative val="0"/>
          <c:cat>
            <c:strRef>
              <c:f>Лист1!$A$2:$A$19</c:f>
              <c:strCache>
                <c:ptCount val="18"/>
                <c:pt idx="0">
                  <c:v>Прочие ГРБС (менее 10 млн.руб)</c:v>
                </c:pt>
                <c:pt idx="1">
                  <c:v>Департамент экономического развития</c:v>
                </c:pt>
                <c:pt idx="2">
                  <c:v>Контрольно-счетная палата</c:v>
                </c:pt>
                <c:pt idx="3">
                  <c:v>Департамент градостроительной деятельности</c:v>
                </c:pt>
                <c:pt idx="4">
                  <c:v>Департамент по управлению муниципальным имуществом</c:v>
                </c:pt>
                <c:pt idx="5">
                  <c:v>Управление взаимодействия с общественностью</c:v>
                </c:pt>
                <c:pt idx="6">
                  <c:v>Дума</c:v>
                </c:pt>
                <c:pt idx="7">
                  <c:v>Департамент информационных технологий и связи</c:v>
                </c:pt>
                <c:pt idx="8">
                  <c:v>Организационное управление</c:v>
                </c:pt>
                <c:pt idx="9">
                  <c:v>Департамент общественной безопасности и противодействия коррупции</c:v>
                </c:pt>
                <c:pt idx="10">
                  <c:v>Департамент энергетики, ЖКХ и природопользования</c:v>
                </c:pt>
                <c:pt idx="11">
                  <c:v>Департамент физической культуры и спорта</c:v>
                </c:pt>
                <c:pt idx="12">
                  <c:v>Администрация</c:v>
                </c:pt>
                <c:pt idx="13">
                  <c:v>Департамент финансов</c:v>
                </c:pt>
                <c:pt idx="14">
                  <c:v>Департамент культуры</c:v>
                </c:pt>
                <c:pt idx="15">
                  <c:v>Департамент городского хозяйства</c:v>
                </c:pt>
                <c:pt idx="16">
                  <c:v>Департамент дорожного хозяйства и транспорта</c:v>
                </c:pt>
                <c:pt idx="17">
                  <c:v>Департамент образования</c:v>
                </c:pt>
              </c:strCache>
            </c:strRef>
          </c:cat>
          <c:val>
            <c:numRef>
              <c:f>Лист1!$B$2:$B$19</c:f>
              <c:numCache>
                <c:formatCode>General</c:formatCode>
                <c:ptCount val="18"/>
                <c:pt idx="0">
                  <c:v>10</c:v>
                </c:pt>
                <c:pt idx="1">
                  <c:v>40</c:v>
                </c:pt>
                <c:pt idx="2">
                  <c:v>40</c:v>
                </c:pt>
                <c:pt idx="3">
                  <c:v>77</c:v>
                </c:pt>
                <c:pt idx="4">
                  <c:v>115</c:v>
                </c:pt>
                <c:pt idx="5">
                  <c:v>175</c:v>
                </c:pt>
                <c:pt idx="6">
                  <c:v>186</c:v>
                </c:pt>
                <c:pt idx="7">
                  <c:v>376</c:v>
                </c:pt>
                <c:pt idx="8">
                  <c:v>391</c:v>
                </c:pt>
                <c:pt idx="9">
                  <c:v>393</c:v>
                </c:pt>
                <c:pt idx="10">
                  <c:v>931</c:v>
                </c:pt>
                <c:pt idx="11">
                  <c:v>1057</c:v>
                </c:pt>
                <c:pt idx="12">
                  <c:v>1185</c:v>
                </c:pt>
                <c:pt idx="13">
                  <c:v>1232</c:v>
                </c:pt>
                <c:pt idx="14">
                  <c:v>1517</c:v>
                </c:pt>
                <c:pt idx="15">
                  <c:v>1539</c:v>
                </c:pt>
                <c:pt idx="16">
                  <c:v>2149</c:v>
                </c:pt>
                <c:pt idx="17">
                  <c:v>3871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71-4ECA-8B45-3F31C7D66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74816976"/>
        <c:axId val="274817368"/>
      </c:barChart>
      <c:catAx>
        <c:axId val="27481697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800" baseline="10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4817368"/>
        <c:crosses val="autoZero"/>
        <c:auto val="1"/>
        <c:lblAlgn val="l"/>
        <c:lblOffset val="100"/>
        <c:noMultiLvlLbl val="0"/>
      </c:catAx>
      <c:valAx>
        <c:axId val="27481736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748169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 baseline="120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0.49609</cdr:x>
      <cdr:y>0.09106</cdr:y>
    </cdr:from>
    <cdr:to>
      <cdr:x>0.59132</cdr:x>
      <cdr:y>0.15758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4501008" y="492869"/>
          <a:ext cx="864023" cy="360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800" b="1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0.56752</cdr:x>
      <cdr:y>0.10086</cdr:y>
    </cdr:from>
    <cdr:to>
      <cdr:x>0.66176</cdr:x>
      <cdr:y>0.16738</cdr:y>
    </cdr:to>
    <cdr:sp macro="" textlink="">
      <cdr:nvSpPr>
        <cdr:cNvPr id="9" name="TextBox 1"/>
        <cdr:cNvSpPr txBox="1"/>
      </cdr:nvSpPr>
      <cdr:spPr>
        <a:xfrm xmlns:a="http://schemas.openxmlformats.org/drawingml/2006/main">
          <a:off x="5149080" y="545921"/>
          <a:ext cx="855040" cy="360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700" b="1" dirty="0">
            <a:solidFill>
              <a:schemeClr val="accent3"/>
            </a:solidFill>
          </a:endParaRPr>
        </a:p>
        <a:p xmlns:a="http://schemas.openxmlformats.org/drawingml/2006/main">
          <a:endParaRPr lang="ru-RU" sz="1800" b="1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0.48021</cdr:x>
      <cdr:y>0</cdr:y>
    </cdr:from>
    <cdr:to>
      <cdr:x>0.58196</cdr:x>
      <cdr:y>0.06652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56992" y="-991915"/>
          <a:ext cx="923178" cy="360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800" b="1" dirty="0">
            <a:solidFill>
              <a:schemeClr val="accent3"/>
            </a:solidFill>
          </a:endParaRPr>
        </a:p>
      </cdr:txBody>
    </cdr:sp>
  </cdr:relSizeAnchor>
  <cdr:relSizeAnchor xmlns:cdr="http://schemas.openxmlformats.org/drawingml/2006/chartDrawing">
    <cdr:from>
      <cdr:x>0.16906</cdr:x>
      <cdr:y>0.0344</cdr:y>
    </cdr:from>
    <cdr:to>
      <cdr:x>0.21636</cdr:x>
      <cdr:y>0.12898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1784410" y="70666"/>
          <a:ext cx="499231" cy="1942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89,9</a:t>
          </a:r>
        </a:p>
      </cdr:txBody>
    </cdr:sp>
  </cdr:relSizeAnchor>
  <cdr:relSizeAnchor xmlns:cdr="http://schemas.openxmlformats.org/drawingml/2006/chartDrawing">
    <cdr:from>
      <cdr:x>0.28615</cdr:x>
      <cdr:y>0.22504</cdr:y>
    </cdr:from>
    <cdr:to>
      <cdr:x>0.33345</cdr:x>
      <cdr:y>0.31574</cdr:y>
    </cdr:to>
    <cdr:sp macro="" textlink="">
      <cdr:nvSpPr>
        <cdr:cNvPr id="12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3020187" y="462245"/>
          <a:ext cx="499232" cy="186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17,7</a:t>
          </a:r>
        </a:p>
      </cdr:txBody>
    </cdr:sp>
  </cdr:relSizeAnchor>
  <cdr:relSizeAnchor xmlns:cdr="http://schemas.openxmlformats.org/drawingml/2006/chartDrawing">
    <cdr:from>
      <cdr:x>0.39457</cdr:x>
      <cdr:y>0.22116</cdr:y>
    </cdr:from>
    <cdr:to>
      <cdr:x>0.45538</cdr:x>
      <cdr:y>0.31574</cdr:y>
    </cdr:to>
    <cdr:sp macro="" textlink="">
      <cdr:nvSpPr>
        <cdr:cNvPr id="13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4164565" y="454275"/>
          <a:ext cx="641824" cy="194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21,9</a:t>
          </a:r>
        </a:p>
      </cdr:txBody>
    </cdr:sp>
  </cdr:relSizeAnchor>
  <cdr:relSizeAnchor xmlns:cdr="http://schemas.openxmlformats.org/drawingml/2006/chartDrawing">
    <cdr:from>
      <cdr:x>0.5102</cdr:x>
      <cdr:y>0.22116</cdr:y>
    </cdr:from>
    <cdr:to>
      <cdr:x>0.57345</cdr:x>
      <cdr:y>0.31574</cdr:y>
    </cdr:to>
    <cdr:sp macro="" textlink="">
      <cdr:nvSpPr>
        <cdr:cNvPr id="14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5384897" y="454275"/>
          <a:ext cx="667577" cy="194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</a:p>
      </cdr:txBody>
    </cdr:sp>
  </cdr:relSizeAnchor>
  <cdr:relSizeAnchor xmlns:cdr="http://schemas.openxmlformats.org/drawingml/2006/chartDrawing">
    <cdr:from>
      <cdr:x>0.61528</cdr:x>
      <cdr:y>0.22116</cdr:y>
    </cdr:from>
    <cdr:to>
      <cdr:x>0.67362</cdr:x>
      <cdr:y>0.31574</cdr:y>
    </cdr:to>
    <cdr:sp macro="" textlink="">
      <cdr:nvSpPr>
        <cdr:cNvPr id="15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6494068" y="454275"/>
          <a:ext cx="615755" cy="194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23,9</a:t>
          </a:r>
        </a:p>
      </cdr:txBody>
    </cdr:sp>
  </cdr:relSizeAnchor>
  <cdr:relSizeAnchor xmlns:cdr="http://schemas.openxmlformats.org/drawingml/2006/chartDrawing">
    <cdr:from>
      <cdr:x>0.73026</cdr:x>
      <cdr:y>0.22585</cdr:y>
    </cdr:from>
    <cdr:to>
      <cdr:x>0.79107</cdr:x>
      <cdr:y>0.32043</cdr:y>
    </cdr:to>
    <cdr:sp macro="" textlink="">
      <cdr:nvSpPr>
        <cdr:cNvPr id="16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7707637" y="463925"/>
          <a:ext cx="641824" cy="1942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22,8</a:t>
          </a:r>
        </a:p>
      </cdr:txBody>
    </cdr:sp>
  </cdr:relSizeAnchor>
  <cdr:relSizeAnchor xmlns:cdr="http://schemas.openxmlformats.org/drawingml/2006/chartDrawing">
    <cdr:from>
      <cdr:x>0.17568</cdr:x>
      <cdr:y>0</cdr:y>
    </cdr:from>
    <cdr:to>
      <cdr:x>0.21939</cdr:x>
      <cdr:y>0.09062</cdr:y>
    </cdr:to>
    <cdr:sp macro="" textlink="">
      <cdr:nvSpPr>
        <cdr:cNvPr id="28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1872208" y="-4301558"/>
          <a:ext cx="465826" cy="216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>
            <a:solidFill>
              <a:schemeClr val="bg1">
                <a:lumMod val="50000"/>
              </a:schemeClr>
            </a:solidFill>
            <a:latin typeface="Franklin Gothic Demi" panose="020B0703020102020204" pitchFamily="34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0.29628</cdr:x>
      <cdr:y>0.09128</cdr:y>
    </cdr:from>
    <cdr:to>
      <cdr:x>0.33998</cdr:x>
      <cdr:y>0.1819</cdr:y>
    </cdr:to>
    <cdr:sp macro="" textlink="">
      <cdr:nvSpPr>
        <cdr:cNvPr id="29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3157519" y="217664"/>
          <a:ext cx="465719" cy="216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>
            <a:solidFill>
              <a:schemeClr val="bg1">
                <a:lumMod val="50000"/>
              </a:schemeClr>
            </a:solidFill>
            <a:latin typeface="Franklin Gothic Demi" panose="020B0703020102020204" pitchFamily="34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0.40427</cdr:x>
      <cdr:y>0.16538</cdr:y>
    </cdr:from>
    <cdr:to>
      <cdr:x>0.44797</cdr:x>
      <cdr:y>0.256</cdr:y>
    </cdr:to>
    <cdr:sp macro="" textlink="">
      <cdr:nvSpPr>
        <cdr:cNvPr id="30" name="TextBox 1">
          <a:extLst xmlns:a="http://schemas.openxmlformats.org/drawingml/2006/main">
            <a:ext uri="{FF2B5EF4-FFF2-40B4-BE49-F238E27FC236}">
              <a16:creationId xmlns:a16="http://schemas.microsoft.com/office/drawing/2014/main" id="{23690C38-6F0D-83F9-2AC5-BCA5D80B8860}"/>
            </a:ext>
          </a:extLst>
        </cdr:cNvPr>
        <cdr:cNvSpPr txBox="1"/>
      </cdr:nvSpPr>
      <cdr:spPr>
        <a:xfrm xmlns:a="http://schemas.openxmlformats.org/drawingml/2006/main">
          <a:off x="4308356" y="394368"/>
          <a:ext cx="465719" cy="2160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sz="1600" b="1" dirty="0">
            <a:solidFill>
              <a:schemeClr val="bg1">
                <a:lumMod val="50000"/>
              </a:schemeClr>
            </a:solidFill>
            <a:latin typeface="Franklin Gothic Demi" panose="020B070302010202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0.57788</cdr:x>
      <cdr:y>0.08034</cdr:y>
    </cdr:from>
    <cdr:to>
      <cdr:x>0.62863</cdr:x>
      <cdr:y>0.33087</cdr:y>
    </cdr:to>
    <cdr:sp macro="" textlink="">
      <cdr:nvSpPr>
        <cdr:cNvPr id="2" name="Прямоугольник 1"/>
        <cdr:cNvSpPr/>
      </cdr:nvSpPr>
      <cdr:spPr>
        <a:xfrm xmlns:a="http://schemas.openxmlformats.org/drawingml/2006/main" rot="17950797">
          <a:off x="2466931" y="915854"/>
          <a:ext cx="1275118" cy="261171"/>
        </a:xfrm>
        <a:prstGeom xmlns:a="http://schemas.openxmlformats.org/drawingml/2006/main" prst="rect">
          <a:avLst/>
        </a:prstGeom>
        <a:solidFill xmlns:a="http://schemas.openxmlformats.org/drawingml/2006/main">
          <a:srgbClr val="00CC99"/>
        </a:solidFill>
        <a:ln xmlns:a="http://schemas.openxmlformats.org/drawingml/2006/main">
          <a:solidFill>
            <a:srgbClr val="00CC99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400" b="1" i="0" baseline="0" dirty="0">
              <a:solidFill>
                <a:schemeClr val="bg1"/>
              </a:solidFill>
              <a:highlight>
                <a:srgbClr val="00CC99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</a:t>
          </a:r>
        </a:p>
        <a:p xmlns:a="http://schemas.openxmlformats.org/drawingml/2006/main">
          <a:endParaRPr lang="ru-RU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0.5554</cdr:x>
      <cdr:y>0.15292</cdr:y>
    </cdr:from>
    <cdr:to>
      <cdr:x>0.60547</cdr:x>
      <cdr:y>0.40346</cdr:y>
    </cdr:to>
    <cdr:sp macro="" textlink="">
      <cdr:nvSpPr>
        <cdr:cNvPr id="2" name="Прямоугольник 1"/>
        <cdr:cNvSpPr/>
      </cdr:nvSpPr>
      <cdr:spPr>
        <a:xfrm xmlns:a="http://schemas.openxmlformats.org/drawingml/2006/main" rot="18416084">
          <a:off x="2349455" y="1287029"/>
          <a:ext cx="1275168" cy="25770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 rtl="0"/>
          <a:r>
            <a:rPr lang="ru-RU" sz="1400" b="1" i="0" baseline="0" dirty="0">
              <a:solidFill>
                <a:schemeClr val="bg1"/>
              </a:solidFill>
              <a:highlight>
                <a:srgbClr val="008080"/>
              </a:highlight>
              <a:latin typeface="Times New Roman" panose="02020603050405020304" pitchFamily="18" charset="0"/>
              <a:cs typeface="Times New Roman" panose="02020603050405020304" pitchFamily="18" charset="0"/>
            </a:rPr>
            <a:t>неналоговые</a:t>
          </a:r>
        </a:p>
        <a:p xmlns:a="http://schemas.openxmlformats.org/drawingml/2006/main"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0.41525</cdr:x>
      <cdr:y>0.05405</cdr:y>
    </cdr:from>
    <cdr:to>
      <cdr:x>0.52287</cdr:x>
      <cdr:y>0.09459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28392" y="288032"/>
          <a:ext cx="914400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0.45316</cdr:x>
      <cdr:y>0.61618</cdr:y>
    </cdr:from>
    <cdr:to>
      <cdr:x>0.52108</cdr:x>
      <cdr:y>0.66805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36210" y="3318394"/>
          <a:ext cx="799757" cy="2793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175</a:t>
          </a:r>
          <a:r>
            <a:rPr lang="ru-RU" sz="1100" dirty="0"/>
            <a:t> </a:t>
          </a: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0.53609</cdr:x>
      <cdr:y>0.27607</cdr:y>
    </cdr:from>
    <cdr:to>
      <cdr:x>0.62581</cdr:x>
      <cdr:y>0.31803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312754" y="1486779"/>
          <a:ext cx="1056443" cy="2259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185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0.51423</cdr:x>
      <cdr:y>0.37168</cdr:y>
    </cdr:from>
    <cdr:to>
      <cdr:x>0.56451</cdr:x>
      <cdr:y>0.41496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6055301" y="2001660"/>
          <a:ext cx="592075" cy="2330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931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0.45316</cdr:x>
      <cdr:y>0.56813</cdr:y>
    </cdr:from>
    <cdr:to>
      <cdr:x>0.53406</cdr:x>
      <cdr:y>0.60166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5336210" y="3059639"/>
          <a:ext cx="952602" cy="1805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186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0.60696</cdr:x>
      <cdr:y>0.0834</cdr:y>
    </cdr:from>
    <cdr:to>
      <cdr:x>0.71616</cdr:x>
      <cdr:y>0.13572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7147255" y="449146"/>
          <a:ext cx="1285871" cy="2817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149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0.53609</cdr:x>
      <cdr:y>0.22497</cdr:y>
    </cdr:from>
    <cdr:to>
      <cdr:x>0.67255</cdr:x>
      <cdr:y>0.3008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6312754" y="1211568"/>
          <a:ext cx="1606858" cy="40837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</a:t>
          </a:r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232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0.74342</cdr:x>
      <cdr:y>0.03359</cdr:y>
    </cdr:from>
    <cdr:to>
      <cdr:x>0.81202</cdr:x>
      <cdr:y>0.09746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8754113" y="180897"/>
          <a:ext cx="807868" cy="3439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3 871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0.56173</cdr:x>
      <cdr:y>0.13313</cdr:y>
    </cdr:from>
    <cdr:to>
      <cdr:x>0.65113</cdr:x>
      <cdr:y>0.19883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6614594" y="716963"/>
          <a:ext cx="1052773" cy="3538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b="1" dirty="0">
              <a:latin typeface="Times New Roman" panose="02020603050405020304" pitchFamily="18" charset="0"/>
              <a:cs typeface="Times New Roman" panose="02020603050405020304" pitchFamily="18" charset="0"/>
            </a:rPr>
            <a:t>1 539</a:t>
          </a:r>
        </a:p>
      </cdr:txBody>
    </cdr:sp>
  </cdr:relSizeAnchor>
  <cdr:relSizeAnchor xmlns:cdr="http://schemas.openxmlformats.org/drawingml/2006/chartDrawing">
    <cdr:from>
      <cdr:x>0.55946</cdr:x>
      <cdr:y>0.17882</cdr:y>
    </cdr:from>
    <cdr:to>
      <cdr:x>0.64013</cdr:x>
      <cdr:y>0.2434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6587961" y="963024"/>
          <a:ext cx="949875" cy="3477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1 517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0.47126</cdr:x>
      <cdr:y>0.41619</cdr:y>
    </cdr:from>
    <cdr:to>
      <cdr:x>0.54816</cdr:x>
      <cdr:y>0.46683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549274" y="2241376"/>
          <a:ext cx="905523" cy="272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393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0.46673</cdr:x>
      <cdr:y>0.51345</cdr:y>
    </cdr:from>
    <cdr:to>
      <cdr:x>0.54859</cdr:x>
      <cdr:y>0.6426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5496008" y="2765159"/>
          <a:ext cx="963902" cy="6955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376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0.44261</cdr:x>
      <cdr:y>0.70764</cdr:y>
    </cdr:from>
    <cdr:to>
      <cdr:x>0.48231</cdr:x>
      <cdr:y>0.76951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211922" y="3810960"/>
          <a:ext cx="467557" cy="333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77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0.4705</cdr:x>
      <cdr:y>0.46894</cdr:y>
    </cdr:from>
    <cdr:to>
      <cdr:x>0.56809</cdr:x>
      <cdr:y>0.50686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540396" y="2525464"/>
          <a:ext cx="1149135" cy="2041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391</a:t>
          </a:r>
        </a:p>
      </cdr:txBody>
    </cdr:sp>
  </cdr:relSizeAnchor>
  <cdr:relSizeAnchor xmlns:cdr="http://schemas.openxmlformats.org/drawingml/2006/chartDrawing">
    <cdr:from>
      <cdr:x>0.51944</cdr:x>
      <cdr:y>0.6057</cdr:y>
    </cdr:from>
    <cdr:to>
      <cdr:x>0.56595</cdr:x>
      <cdr:y>0.69022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4824536" y="3096344"/>
          <a:ext cx="432048" cy="4320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0.52855</cdr:x>
      <cdr:y>0.32058</cdr:y>
    </cdr:from>
    <cdr:to>
      <cdr:x>0.63033</cdr:x>
      <cdr:y>0.38013</cdr:y>
    </cdr:to>
    <cdr:sp macro="" textlink="">
      <cdr:nvSpPr>
        <cdr:cNvPr id="18" name="TextBox 17"/>
        <cdr:cNvSpPr txBox="1"/>
      </cdr:nvSpPr>
      <cdr:spPr>
        <a:xfrm xmlns:a="http://schemas.openxmlformats.org/drawingml/2006/main">
          <a:off x="6223976" y="1726464"/>
          <a:ext cx="1198461" cy="320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1 057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endParaRPr lang="ru-RU" dirty="0"/>
        </a:p>
        <a:p xmlns:a="http://schemas.openxmlformats.org/drawingml/2006/main">
          <a:r>
            <a:rPr lang="ru-RU" sz="1100" dirty="0"/>
            <a:t>0</a:t>
          </a:r>
        </a:p>
      </cdr:txBody>
    </cdr:sp>
  </cdr:relSizeAnchor>
  <cdr:relSizeAnchor xmlns:cdr="http://schemas.openxmlformats.org/drawingml/2006/chartDrawing">
    <cdr:from>
      <cdr:x>0.44111</cdr:x>
      <cdr:y>0.68571</cdr:y>
    </cdr:from>
    <cdr:to>
      <cdr:x>0.53603</cdr:x>
      <cdr:y>0.72857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4415119" y="3456362"/>
          <a:ext cx="950065" cy="216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0.44789</cdr:x>
      <cdr:y>0.65774</cdr:y>
    </cdr:from>
    <cdr:to>
      <cdr:x>0.49991</cdr:x>
      <cdr:y>0.70962</cdr:y>
    </cdr:to>
    <cdr:sp macro="" textlink="">
      <cdr:nvSpPr>
        <cdr:cNvPr id="19" name="TextBox 1"/>
        <cdr:cNvSpPr txBox="1"/>
      </cdr:nvSpPr>
      <cdr:spPr>
        <a:xfrm xmlns:a="http://schemas.openxmlformats.org/drawingml/2006/main">
          <a:off x="5274066" y="3542219"/>
          <a:ext cx="612560" cy="2793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115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0.44035</cdr:x>
      <cdr:y>0.75742</cdr:y>
    </cdr:from>
    <cdr:to>
      <cdr:x>0.4886</cdr:x>
      <cdr:y>0.806</cdr:y>
    </cdr:to>
    <cdr:sp macro="" textlink="">
      <cdr:nvSpPr>
        <cdr:cNvPr id="20" name="TextBox 1">
          <a:extLst xmlns:a="http://schemas.openxmlformats.org/drawingml/2006/main">
            <a:ext uri="{FF2B5EF4-FFF2-40B4-BE49-F238E27FC236}">
              <a16:creationId xmlns:a16="http://schemas.microsoft.com/office/drawing/2014/main" id="{965F8B11-5376-C407-B2AE-D2D893BE8725}"/>
            </a:ext>
          </a:extLst>
        </cdr:cNvPr>
        <cdr:cNvSpPr txBox="1"/>
      </cdr:nvSpPr>
      <cdr:spPr>
        <a:xfrm xmlns:a="http://schemas.openxmlformats.org/drawingml/2006/main">
          <a:off x="5185289" y="4079055"/>
          <a:ext cx="568171" cy="26160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40</a:t>
          </a:r>
          <a:endParaRPr lang="ru-RU" sz="11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0.43884</cdr:x>
      <cdr:y>0.80655</cdr:y>
    </cdr:from>
    <cdr:to>
      <cdr:x>0.47276</cdr:x>
      <cdr:y>0.85274</cdr:y>
    </cdr:to>
    <cdr:sp macro="" textlink="">
      <cdr:nvSpPr>
        <cdr:cNvPr id="21" name="Прямоугольник 20">
          <a:extLst xmlns:a="http://schemas.openxmlformats.org/drawingml/2006/main">
            <a:ext uri="{FF2B5EF4-FFF2-40B4-BE49-F238E27FC236}">
              <a16:creationId xmlns:a16="http://schemas.microsoft.com/office/drawing/2014/main" id="{C6E5B626-B629-404F-AB9A-7BF4C3CAF5CE}"/>
            </a:ext>
          </a:extLst>
        </cdr:cNvPr>
        <cdr:cNvSpPr/>
      </cdr:nvSpPr>
      <cdr:spPr>
        <a:xfrm xmlns:a="http://schemas.openxmlformats.org/drawingml/2006/main">
          <a:off x="5167534" y="4343599"/>
          <a:ext cx="399497" cy="248760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40</a:t>
          </a:r>
        </a:p>
      </cdr:txBody>
    </cdr:sp>
  </cdr:relSizeAnchor>
  <cdr:relSizeAnchor xmlns:cdr="http://schemas.openxmlformats.org/drawingml/2006/chartDrawing">
    <cdr:from>
      <cdr:x>0.43884</cdr:x>
      <cdr:y>0.85814</cdr:y>
    </cdr:from>
    <cdr:to>
      <cdr:x>0.54816</cdr:x>
      <cdr:y>0.89639</cdr:y>
    </cdr:to>
    <cdr:sp macro="" textlink="">
      <cdr:nvSpPr>
        <cdr:cNvPr id="22" name="Прямоугольник 21">
          <a:extLst xmlns:a="http://schemas.openxmlformats.org/drawingml/2006/main">
            <a:ext uri="{FF2B5EF4-FFF2-40B4-BE49-F238E27FC236}">
              <a16:creationId xmlns:a16="http://schemas.microsoft.com/office/drawing/2014/main" id="{36C1C840-E157-4DA7-836E-FA7923FD8E83}"/>
            </a:ext>
          </a:extLst>
        </cdr:cNvPr>
        <cdr:cNvSpPr/>
      </cdr:nvSpPr>
      <cdr:spPr>
        <a:xfrm xmlns:a="http://schemas.openxmlformats.org/drawingml/2006/main">
          <a:off x="5167535" y="4621465"/>
          <a:ext cx="1287262" cy="205972"/>
        </a:xfrm>
        <a:prstGeom xmlns:a="http://schemas.openxmlformats.org/drawingml/2006/main" prst="rect">
          <a:avLst/>
        </a:prstGeom>
        <a:noFill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46215" cy="498212"/>
          </a:xfrm>
          <a:prstGeom prst="rect">
            <a:avLst/>
          </a:prstGeom>
        </p:spPr>
        <p:txBody>
          <a:bodyPr vert="horz" lIns="85453" tIns="42726" rIns="85453" bIns="42726" rtlCol="0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075" y="0"/>
            <a:ext cx="2946215" cy="498212"/>
          </a:xfrm>
          <a:prstGeom prst="rect">
            <a:avLst/>
          </a:prstGeom>
        </p:spPr>
        <p:txBody>
          <a:bodyPr vert="horz" lIns="85453" tIns="42726" rIns="85453" bIns="42726" rtlCol="0"/>
          <a:lstStyle>
            <a:lvl1pPr algn="r">
              <a:defRPr sz="1100"/>
            </a:lvl1pPr>
          </a:lstStyle>
          <a:p>
            <a:fld id="{0E0E40EA-EA0F-4DC0-B373-398B77058C80}" type="datetimeFigureOut">
              <a:rPr lang="ru-RU" smtClean="0"/>
              <a:pPr/>
              <a:t>13.10.2026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453" tIns="42726" rIns="85453" bIns="4272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329" y="4776885"/>
            <a:ext cx="5437029" cy="3908927"/>
          </a:xfrm>
          <a:prstGeom prst="rect">
            <a:avLst/>
          </a:prstGeom>
        </p:spPr>
        <p:txBody>
          <a:bodyPr vert="horz" lIns="85453" tIns="42726" rIns="85453" bIns="4272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431"/>
            <a:ext cx="2946215" cy="498212"/>
          </a:xfrm>
          <a:prstGeom prst="rect">
            <a:avLst/>
          </a:prstGeom>
        </p:spPr>
        <p:txBody>
          <a:bodyPr vert="horz" lIns="85453" tIns="42726" rIns="85453" bIns="42726" rtlCol="0" anchor="b"/>
          <a:lstStyle>
            <a:lvl1pPr algn="l">
              <a:defRPr sz="11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075" y="9428431"/>
            <a:ext cx="2946215" cy="498212"/>
          </a:xfrm>
          <a:prstGeom prst="rect">
            <a:avLst/>
          </a:prstGeom>
        </p:spPr>
        <p:txBody>
          <a:bodyPr vert="horz" lIns="85453" tIns="42726" rIns="85453" bIns="42726" rtlCol="0" anchor="b"/>
          <a:lstStyle>
            <a:lvl1pPr algn="r">
              <a:defRPr sz="1100"/>
            </a:lvl1pPr>
          </a:lstStyle>
          <a:p>
            <a:fld id="{59199453-03A6-4EFC-900F-C23EA8E7633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24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B38C1-9125-799A-810B-DF2BA2FF6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49D06F9-D7CC-4E06-0B50-EDCB832C0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B34C273-2EEB-F677-9989-ACC2B618D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460F753-5D15-C485-E354-E020A14ADE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186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4158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30558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7594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7386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4862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3756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99453-03A6-4EFC-900F-C23EA8E7633A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2755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master-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59200"/>
            <a:ext cx="10972080" cy="1084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en-US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520280"/>
            <a:ext cx="10972080" cy="3768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3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: фигура 3"/>
          <p:cNvSpPr/>
          <p:nvPr/>
        </p:nvSpPr>
        <p:spPr>
          <a:xfrm>
            <a:off x="0" y="-36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tretch/>
        </p:blipFill>
        <p:spPr>
          <a:xfrm>
            <a:off x="240" y="360"/>
            <a:ext cx="12191760" cy="6857640"/>
          </a:xfrm>
          <a:prstGeom prst="rect">
            <a:avLst/>
          </a:prstGeom>
          <a:ln w="0">
            <a:noFill/>
          </a:ln>
        </p:spPr>
      </p:pic>
      <p:sp>
        <p:nvSpPr>
          <p:cNvPr id="9" name="TextBox 8"/>
          <p:cNvSpPr txBox="1"/>
          <p:nvPr/>
        </p:nvSpPr>
        <p:spPr>
          <a:xfrm>
            <a:off x="601560" y="592200"/>
            <a:ext cx="5576938" cy="597408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2000" b="1" spc="-1" dirty="0">
                <a:solidFill>
                  <a:srgbClr val="FFFFFF"/>
                </a:solidFill>
                <a:latin typeface="Calibri"/>
                <a:ea typeface="Calibri"/>
              </a:rPr>
              <a:t>ДЕПАРТАМЕНТ</a:t>
            </a:r>
            <a:r>
              <a:rPr lang="en-US" sz="16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endParaRPr lang="en-US" sz="16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290439" y="591840"/>
            <a:ext cx="4953482" cy="2181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sz="20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ФИНАНСОВ</a:t>
            </a:r>
            <a:r>
              <a:rPr lang="ru-RU" sz="16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</a:t>
            </a:r>
            <a:r>
              <a:rPr lang="ru-RU" sz="20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АДМИНИСТРАЦИИ</a:t>
            </a:r>
            <a:endParaRPr lang="en-US" sz="20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1440" y="907920"/>
            <a:ext cx="3393390" cy="545827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2000" b="1" spc="-1" dirty="0">
                <a:solidFill>
                  <a:srgbClr val="FFFFFF"/>
                </a:solidFill>
                <a:latin typeface="Calibri"/>
              </a:rPr>
              <a:t>ГОРОДСКОГО</a:t>
            </a:r>
            <a:r>
              <a:rPr lang="ru-RU" sz="1600" b="1" spc="-1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2000" b="1" spc="-1" dirty="0">
                <a:solidFill>
                  <a:srgbClr val="FFFFFF"/>
                </a:solidFill>
                <a:latin typeface="Calibri"/>
              </a:rPr>
              <a:t>ОКРУГА ТОЛЬЯТТИ</a:t>
            </a:r>
            <a:endParaRPr lang="en-US" sz="20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01560" y="3642480"/>
            <a:ext cx="6080040" cy="41652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2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1560" y="4965480"/>
            <a:ext cx="7201800" cy="24264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600" b="0" strike="noStrike" spc="-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5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0985AD2A-EF6F-4D40-BEB0-66EE777353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3406" y="344160"/>
            <a:ext cx="949910" cy="12645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1DB76FF-AA1A-4C1A-9BE2-37EE38693E59}"/>
              </a:ext>
            </a:extLst>
          </p:cNvPr>
          <p:cNvSpPr txBox="1"/>
          <p:nvPr/>
        </p:nvSpPr>
        <p:spPr>
          <a:xfrm>
            <a:off x="1496291" y="2281560"/>
            <a:ext cx="8721907" cy="219278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ru-RU" sz="2800" b="1" strike="noStrike" spc="-1" dirty="0">
              <a:solidFill>
                <a:srgbClr val="FFFFFF"/>
              </a:solidFill>
              <a:latin typeface="Calibri"/>
              <a:ea typeface="Calibri"/>
            </a:endParaRPr>
          </a:p>
          <a:p>
            <a:r>
              <a:rPr lang="ru-RU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О ПРОЕКТЕ БЮДЖЕТА ГОРОДСКОГО ОКРУГА ТОЛЬЯТТИ</a:t>
            </a:r>
          </a:p>
          <a:p>
            <a:r>
              <a:rPr lang="ru-RU" sz="2800" b="1" strike="noStrike" spc="-1" dirty="0">
                <a:solidFill>
                  <a:srgbClr val="FFFFFF"/>
                </a:solidFill>
                <a:latin typeface="Calibri"/>
                <a:ea typeface="Calibri"/>
              </a:rPr>
              <a:t> НА 2027-2029 ГОДЫ</a:t>
            </a:r>
            <a:endParaRPr lang="en-US" sz="28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5A76AC-2D4F-7AAB-9BF4-91F392515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>
            <a:extLst>
              <a:ext uri="{FF2B5EF4-FFF2-40B4-BE49-F238E27FC236}">
                <a16:creationId xmlns:a16="http://schemas.microsoft.com/office/drawing/2014/main" id="{2C6370B4-2984-6C65-6585-1490CDBD559A}"/>
              </a:ext>
            </a:extLst>
          </p:cNvPr>
          <p:cNvSpPr/>
          <p:nvPr/>
        </p:nvSpPr>
        <p:spPr>
          <a:xfrm>
            <a:off x="0" y="-72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7CDA69BC-0000-D7C4-11B2-053BD163C783}"/>
              </a:ext>
            </a:extLst>
          </p:cNvPr>
          <p:cNvPicPr/>
          <p:nvPr/>
        </p:nvPicPr>
        <p:blipFill>
          <a:blip r:embed="rId3" cstate="print"/>
          <a:stretch/>
        </p:blipFill>
        <p:spPr>
          <a:xfrm>
            <a:off x="0" y="0"/>
            <a:ext cx="12191760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1DDC7AE-5C01-50AF-1638-19EBD41DACAB}"/>
              </a:ext>
            </a:extLst>
          </p:cNvPr>
          <p:cNvPicPr/>
          <p:nvPr/>
        </p:nvPicPr>
        <p:blipFill>
          <a:blip r:embed="rId4" cstate="print"/>
          <a:stretch/>
        </p:blipFill>
        <p:spPr>
          <a:xfrm>
            <a:off x="0" y="6621499"/>
            <a:ext cx="12191760" cy="255600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445C560-7E2B-BAF0-D61A-4B44EC5B383C}"/>
              </a:ext>
            </a:extLst>
          </p:cNvPr>
          <p:cNvSpPr txBox="1"/>
          <p:nvPr/>
        </p:nvSpPr>
        <p:spPr>
          <a:xfrm>
            <a:off x="500759" y="975600"/>
            <a:ext cx="11466339" cy="232019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НАЛОГОВАЯ ПОЛИТИКА В 2025-2026 ГОДАХ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51947532-3C95-BDDD-E2CC-13644DD42E2A}"/>
              </a:ext>
            </a:extLst>
          </p:cNvPr>
          <p:cNvSpPr/>
          <p:nvPr/>
        </p:nvSpPr>
        <p:spPr>
          <a:xfrm flipV="1">
            <a:off x="522201" y="1227521"/>
            <a:ext cx="11274725" cy="25484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3B6B78F-FC14-50ED-4C30-17EF59EADEC9}"/>
              </a:ext>
            </a:extLst>
          </p:cNvPr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en-US" b="0" strike="noStrike" spc="-1" dirty="0">
                <a:solidFill>
                  <a:srgbClr val="FFFFFF"/>
                </a:solidFill>
                <a:latin typeface="Bodoni"/>
                <a:ea typeface="Bodoni"/>
              </a:rPr>
              <a:t>2</a:t>
            </a:r>
            <a:endParaRPr lang="en-US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66589B6-3701-4578-1965-15042720123F}"/>
              </a:ext>
            </a:extLst>
          </p:cNvPr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1200" b="1" spc="-1" dirty="0">
                <a:solidFill>
                  <a:srgbClr val="FFFFFF"/>
                </a:solidFill>
                <a:latin typeface="Calibri"/>
              </a:rPr>
              <a:t>ДЕПАРТАМЕНТ ФИНАНСОВ АДМИНИСТРАЦИИ ГОРОДСКОГО ОКРУГА ТОЛЬЯТТИ</a:t>
            </a:r>
            <a:endParaRPr lang="en-US" sz="12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AC7DB0-43E3-428B-F942-46C4B65DAF18}"/>
              </a:ext>
            </a:extLst>
          </p:cNvPr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F48F2EB-6DDC-D61B-1828-89E0EA4A439E}"/>
              </a:ext>
            </a:extLst>
          </p:cNvPr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E558C8C8-054E-24E4-B850-208B0A47C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6" y="25823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C3BDA44B-FCFE-F26F-0133-FE9CD268F7B1}"/>
              </a:ext>
            </a:extLst>
          </p:cNvPr>
          <p:cNvCxnSpPr>
            <a:cxnSpLocks/>
          </p:cNvCxnSpPr>
          <p:nvPr/>
        </p:nvCxnSpPr>
        <p:spPr>
          <a:xfrm flipV="1">
            <a:off x="500755" y="1854433"/>
            <a:ext cx="11274725" cy="35807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207C79B-5BCC-3E77-8F60-9214AC86A646}"/>
              </a:ext>
            </a:extLst>
          </p:cNvPr>
          <p:cNvCxnSpPr>
            <a:cxnSpLocks/>
          </p:cNvCxnSpPr>
          <p:nvPr/>
        </p:nvCxnSpPr>
        <p:spPr>
          <a:xfrm>
            <a:off x="2607361" y="1379188"/>
            <a:ext cx="24961" cy="3052301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859A522-7FE4-624F-EC1D-21BBADC1DDBD}"/>
              </a:ext>
            </a:extLst>
          </p:cNvPr>
          <p:cNvSpPr/>
          <p:nvPr/>
        </p:nvSpPr>
        <p:spPr>
          <a:xfrm>
            <a:off x="415752" y="1359195"/>
            <a:ext cx="1908922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endParaRPr lang="ru-RU" sz="1000" dirty="0">
              <a:solidFill>
                <a:srgbClr val="008080"/>
              </a:solidFill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Госпошлина</a:t>
            </a:r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суда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A3E11D6-0114-606A-20D0-6C149EBAB685}"/>
              </a:ext>
            </a:extLst>
          </p:cNvPr>
          <p:cNvSpPr/>
          <p:nvPr/>
        </p:nvSpPr>
        <p:spPr>
          <a:xfrm>
            <a:off x="418715" y="2323691"/>
            <a:ext cx="190892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Патент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F8DFE47-7579-E5DB-1978-23E0067F38FF}"/>
              </a:ext>
            </a:extLst>
          </p:cNvPr>
          <p:cNvSpPr/>
          <p:nvPr/>
        </p:nvSpPr>
        <p:spPr>
          <a:xfrm>
            <a:off x="414086" y="3257101"/>
            <a:ext cx="210341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Туристический налог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53A4AB5-73AC-6392-ADA0-DBA5E90F317A}"/>
              </a:ext>
            </a:extLst>
          </p:cNvPr>
          <p:cNvSpPr/>
          <p:nvPr/>
        </p:nvSpPr>
        <p:spPr>
          <a:xfrm>
            <a:off x="414086" y="3590890"/>
            <a:ext cx="235638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УСН, госпошлина, МФЦ, плата за негатив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92D0ACC-3A67-DC70-7E28-EA7D5E415D9A}"/>
              </a:ext>
            </a:extLst>
          </p:cNvPr>
          <p:cNvSpPr/>
          <p:nvPr/>
        </p:nvSpPr>
        <p:spPr>
          <a:xfrm>
            <a:off x="436527" y="4124997"/>
            <a:ext cx="195511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НДФЛ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3C8CDB8-E981-84DF-5805-A13DD29DD527}"/>
              </a:ext>
            </a:extLst>
          </p:cNvPr>
          <p:cNvSpPr/>
          <p:nvPr/>
        </p:nvSpPr>
        <p:spPr>
          <a:xfrm>
            <a:off x="2802965" y="1393388"/>
            <a:ext cx="4913002" cy="279811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размера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356E4B54-3505-4AD4-E669-DDA84CB0D59F}"/>
              </a:ext>
            </a:extLst>
          </p:cNvPr>
          <p:cNvSpPr/>
          <p:nvPr/>
        </p:nvSpPr>
        <p:spPr>
          <a:xfrm>
            <a:off x="2770471" y="2118974"/>
            <a:ext cx="5695807" cy="904993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Новые сроки уплаты «годовых» патентов (не позднее 28 декабря)</a:t>
            </a: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Ежегодная индексация на коэффициент-дефлятор</a:t>
            </a: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Увеличение размера потенциально возможного годового дохода</a:t>
            </a: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суммы доходов для применения патента с 60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до 20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налогоплательщиков)</a:t>
            </a: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4996BFD3-C06E-8A5C-E2CC-D6283EE09E13}"/>
              </a:ext>
            </a:extLst>
          </p:cNvPr>
          <p:cNvCxnSpPr>
            <a:cxnSpLocks/>
          </p:cNvCxnSpPr>
          <p:nvPr/>
        </p:nvCxnSpPr>
        <p:spPr>
          <a:xfrm>
            <a:off x="500756" y="3244800"/>
            <a:ext cx="11274724" cy="2912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02F65B25-D0E5-7C9A-2184-C4407F86781C}"/>
              </a:ext>
            </a:extLst>
          </p:cNvPr>
          <p:cNvSpPr/>
          <p:nvPr/>
        </p:nvSpPr>
        <p:spPr>
          <a:xfrm>
            <a:off x="2787933" y="3267614"/>
            <a:ext cx="4913002" cy="279811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 с 2026 года</a:t>
            </a:r>
          </a:p>
        </p:txBody>
      </p:sp>
      <p:cxnSp>
        <p:nvCxn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6AEE1314-358C-8F4C-0AEC-769AB3B24723}"/>
              </a:ext>
            </a:extLst>
          </p:cNvPr>
          <p:cNvCxnSpPr>
            <a:cxnSpLocks/>
          </p:cNvCxnSpPr>
          <p:nvPr/>
        </p:nvCxnSpPr>
        <p:spPr>
          <a:xfrm>
            <a:off x="500756" y="3579881"/>
            <a:ext cx="11274724" cy="11009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Прямоугольник: скругленные углы 45">
            <a:extLst>
              <a:ext uri="{FF2B5EF4-FFF2-40B4-BE49-F238E27FC236}">
                <a16:creationId xmlns:a16="http://schemas.microsoft.com/office/drawing/2014/main" id="{AED08066-661C-0F94-182E-C21B4E0B630E}"/>
              </a:ext>
            </a:extLst>
          </p:cNvPr>
          <p:cNvSpPr/>
          <p:nvPr/>
        </p:nvSpPr>
        <p:spPr>
          <a:xfrm>
            <a:off x="2787933" y="3697506"/>
            <a:ext cx="5868985" cy="279811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Отмена нормативов отчислений в бюджеты городских округов</a:t>
            </a:r>
          </a:p>
        </p:txBody>
      </p:sp>
      <p:cxnSp>
        <p:nvCxn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26C19F4B-24D9-D028-DC35-C0B234A1088F}"/>
              </a:ext>
            </a:extLst>
          </p:cNvPr>
          <p:cNvCxnSpPr>
            <a:cxnSpLocks/>
          </p:cNvCxnSpPr>
          <p:nvPr/>
        </p:nvCxnSpPr>
        <p:spPr>
          <a:xfrm>
            <a:off x="500756" y="4104371"/>
            <a:ext cx="11274724" cy="15678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рямоугольник: скругленные углы 48">
            <a:extLst>
              <a:ext uri="{FF2B5EF4-FFF2-40B4-BE49-F238E27FC236}">
                <a16:creationId xmlns:a16="http://schemas.microsoft.com/office/drawing/2014/main" id="{72AB650D-6EC0-228D-4B87-046EB6E616BB}"/>
              </a:ext>
            </a:extLst>
          </p:cNvPr>
          <p:cNvSpPr/>
          <p:nvPr/>
        </p:nvSpPr>
        <p:spPr>
          <a:xfrm>
            <a:off x="2802963" y="4141041"/>
            <a:ext cx="4913002" cy="279811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темпа роста со 114% до 107,3%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8FF00F3-13F6-B88C-D9D1-31DFBBEEB6D7}"/>
              </a:ext>
            </a:extLst>
          </p:cNvPr>
          <p:cNvSpPr txBox="1"/>
          <p:nvPr/>
        </p:nvSpPr>
        <p:spPr>
          <a:xfrm>
            <a:off x="902293" y="4649587"/>
            <a:ext cx="10663269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НАЛОГОВАЯ ПОЛИТИКА НА 2027-2029 ГОДЫ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Прямая соединительная линия 55">
            <a:extLst>
              <a:ext uri="{FF2B5EF4-FFF2-40B4-BE49-F238E27FC236}">
                <a16:creationId xmlns:a16="http://schemas.microsoft.com/office/drawing/2014/main" id="{52380DBA-CDB2-1A44-4BDB-2BDAD122274D}"/>
              </a:ext>
            </a:extLst>
          </p:cNvPr>
          <p:cNvSpPr/>
          <p:nvPr/>
        </p:nvSpPr>
        <p:spPr>
          <a:xfrm flipV="1">
            <a:off x="476962" y="4947297"/>
            <a:ext cx="11298517" cy="66001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9D6F962-94A7-7EC1-31A7-8DC9C2AC1EC6}"/>
              </a:ext>
            </a:extLst>
          </p:cNvPr>
          <p:cNvSpPr/>
          <p:nvPr/>
        </p:nvSpPr>
        <p:spPr>
          <a:xfrm>
            <a:off x="443910" y="5182209"/>
            <a:ext cx="1908922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</a:t>
            </a: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8CA292C9-4FC5-3D97-0589-3125CDC3E583}"/>
              </a:ext>
            </a:extLst>
          </p:cNvPr>
          <p:cNvCxnSpPr>
            <a:cxnSpLocks/>
          </p:cNvCxnSpPr>
          <p:nvPr/>
        </p:nvCxnSpPr>
        <p:spPr>
          <a:xfrm>
            <a:off x="2632322" y="5052838"/>
            <a:ext cx="0" cy="646626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>
            <a:extLst>
              <a:ext uri="{FF2B5EF4-FFF2-40B4-BE49-F238E27FC236}">
                <a16:creationId xmlns:a16="http://schemas.microsoft.com/office/drawing/2014/main" id="{8DF01A72-1EB9-1987-5B38-A86764E91E76}"/>
              </a:ext>
            </a:extLst>
          </p:cNvPr>
          <p:cNvCxnSpPr>
            <a:cxnSpLocks/>
          </p:cNvCxnSpPr>
          <p:nvPr/>
        </p:nvCxnSpPr>
        <p:spPr>
          <a:xfrm>
            <a:off x="8380842" y="5066818"/>
            <a:ext cx="0" cy="438556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BD3511DA-9E74-7704-D7DC-D2A9438773F2}"/>
              </a:ext>
            </a:extLst>
          </p:cNvPr>
          <p:cNvSpPr/>
          <p:nvPr/>
        </p:nvSpPr>
        <p:spPr>
          <a:xfrm>
            <a:off x="2770471" y="4977547"/>
            <a:ext cx="4913002" cy="629367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 01.01.2027 результатов гос.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кад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оценки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Перенос сроков уплаты налога за 4 квартал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6" name="Прямоугольник: скругленные углы 75">
            <a:extLst>
              <a:ext uri="{FF2B5EF4-FFF2-40B4-BE49-F238E27FC236}">
                <a16:creationId xmlns:a16="http://schemas.microsoft.com/office/drawing/2014/main" id="{778DC57C-6EE3-5E52-E008-ED85EED170DC}"/>
              </a:ext>
            </a:extLst>
          </p:cNvPr>
          <p:cNvSpPr/>
          <p:nvPr/>
        </p:nvSpPr>
        <p:spPr>
          <a:xfrm>
            <a:off x="8483740" y="1361211"/>
            <a:ext cx="2774820" cy="336480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2025 год                      2026 год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+ 133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78" name="Прямоугольник: скругленные углы 77">
            <a:extLst>
              <a:ext uri="{FF2B5EF4-FFF2-40B4-BE49-F238E27FC236}">
                <a16:creationId xmlns:a16="http://schemas.microsoft.com/office/drawing/2014/main" id="{151FD276-8751-D300-8DEF-5BC669E9C50A}"/>
              </a:ext>
            </a:extLst>
          </p:cNvPr>
          <p:cNvSpPr/>
          <p:nvPr/>
        </p:nvSpPr>
        <p:spPr>
          <a:xfrm>
            <a:off x="8483740" y="1751395"/>
            <a:ext cx="2774820" cy="336480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+ 53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68BADB91-9AE3-BB0A-0E1D-A3DA380F8290}"/>
              </a:ext>
            </a:extLst>
          </p:cNvPr>
          <p:cNvSpPr/>
          <p:nvPr/>
        </p:nvSpPr>
        <p:spPr>
          <a:xfrm>
            <a:off x="10044147" y="2209049"/>
            <a:ext cx="2774820" cy="336480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+ 22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2" name="Прямоугольник: скругленные углы 81">
            <a:extLst>
              <a:ext uri="{FF2B5EF4-FFF2-40B4-BE49-F238E27FC236}">
                <a16:creationId xmlns:a16="http://schemas.microsoft.com/office/drawing/2014/main" id="{D47122C5-60C5-E6C7-4764-517897691F4E}"/>
              </a:ext>
            </a:extLst>
          </p:cNvPr>
          <p:cNvSpPr/>
          <p:nvPr/>
        </p:nvSpPr>
        <p:spPr>
          <a:xfrm>
            <a:off x="8492095" y="2545045"/>
            <a:ext cx="3633328" cy="908365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lang="ru-RU" sz="14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7 627 ед.            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4 733 ед. 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</p:txBody>
      </p:sp>
      <p:sp>
        <p:nvSpPr>
          <p:cNvPr id="84" name="Прямоугольник: скругленные углы 83">
            <a:extLst>
              <a:ext uri="{FF2B5EF4-FFF2-40B4-BE49-F238E27FC236}">
                <a16:creationId xmlns:a16="http://schemas.microsoft.com/office/drawing/2014/main" id="{3499037C-2D52-5797-0C9F-9D97EFBEAB99}"/>
              </a:ext>
            </a:extLst>
          </p:cNvPr>
          <p:cNvSpPr/>
          <p:nvPr/>
        </p:nvSpPr>
        <p:spPr>
          <a:xfrm>
            <a:off x="9633015" y="3244830"/>
            <a:ext cx="2774820" cy="217944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defTabSz="457200"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+ 20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6" name="Прямоугольник: скругленные углы 85">
            <a:extLst>
              <a:ext uri="{FF2B5EF4-FFF2-40B4-BE49-F238E27FC236}">
                <a16:creationId xmlns:a16="http://schemas.microsoft.com/office/drawing/2014/main" id="{1A52AE29-6CC3-ADC5-27AD-A9101D2225E3}"/>
              </a:ext>
            </a:extLst>
          </p:cNvPr>
          <p:cNvSpPr/>
          <p:nvPr/>
        </p:nvSpPr>
        <p:spPr>
          <a:xfrm>
            <a:off x="10101545" y="3582144"/>
            <a:ext cx="2774820" cy="336480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- 1 301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414937B0-DA07-F952-A7D9-8B274A3D37FE}"/>
              </a:ext>
            </a:extLst>
          </p:cNvPr>
          <p:cNvSpPr/>
          <p:nvPr/>
        </p:nvSpPr>
        <p:spPr>
          <a:xfrm>
            <a:off x="10132815" y="4028674"/>
            <a:ext cx="2774820" cy="336480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- 669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cxnSp>
        <p:nvCxnSpPr>
          <p:cNvPr id="91" name="Прямая соединительная линия 90">
            <a:extLst>
              <a:ext uri="{FF2B5EF4-FFF2-40B4-BE49-F238E27FC236}">
                <a16:creationId xmlns:a16="http://schemas.microsoft.com/office/drawing/2014/main" id="{569A9C37-A324-4981-F948-FF7645237AF9}"/>
              </a:ext>
            </a:extLst>
          </p:cNvPr>
          <p:cNvCxnSpPr>
            <a:cxnSpLocks/>
          </p:cNvCxnSpPr>
          <p:nvPr/>
        </p:nvCxnSpPr>
        <p:spPr>
          <a:xfrm>
            <a:off x="8342814" y="1392407"/>
            <a:ext cx="24961" cy="3052301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308DF520-591A-C15B-B416-70585049124C}"/>
              </a:ext>
            </a:extLst>
          </p:cNvPr>
          <p:cNvSpPr/>
          <p:nvPr/>
        </p:nvSpPr>
        <p:spPr>
          <a:xfrm>
            <a:off x="8483739" y="4947298"/>
            <a:ext cx="2844165" cy="521016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+ 118 </a:t>
            </a:r>
            <a:r>
              <a:rPr lang="ru-RU" sz="1400" kern="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28 февраля на 28 марта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DE43D3-A770-86B7-6B67-C2D6AA47A8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78668" y="1331093"/>
            <a:ext cx="36579" cy="3060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48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/>
          <p:cNvSpPr/>
          <p:nvPr/>
        </p:nvSpPr>
        <p:spPr>
          <a:xfrm>
            <a:off x="84240" y="-5040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3" cstate="print"/>
          <a:stretch/>
        </p:blipFill>
        <p:spPr>
          <a:xfrm>
            <a:off x="0" y="-50400"/>
            <a:ext cx="12276000" cy="73942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4" cstate="print"/>
          <a:stretch/>
        </p:blipFill>
        <p:spPr>
          <a:xfrm>
            <a:off x="0" y="6583049"/>
            <a:ext cx="12276000" cy="261654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500759" y="975600"/>
            <a:ext cx="11466339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ДОЛГОВАЯ ПОЛИТИКА В 2025-2027 годах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/>
          <p:cNvSpPr/>
          <p:nvPr/>
        </p:nvSpPr>
        <p:spPr>
          <a:xfrm flipV="1">
            <a:off x="502920" y="1346246"/>
            <a:ext cx="11042594" cy="3754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5000" y="4434840"/>
            <a:ext cx="80672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b="0" strike="noStrike" spc="-1" dirty="0">
                <a:solidFill>
                  <a:srgbClr val="FFFFFF"/>
                </a:solidFill>
                <a:latin typeface="Bodoni"/>
              </a:rPr>
              <a:t>3</a:t>
            </a:r>
            <a:endParaRPr lang="en-US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1200" b="1" spc="-1" dirty="0">
                <a:solidFill>
                  <a:srgbClr val="FFFFFF"/>
                </a:solidFill>
                <a:latin typeface="Calibri"/>
              </a:rPr>
              <a:t>ДЕПАРТАМЕНТ ФИНАНСОВ АДМИНИСТРАЦИИ ГОРОДСКОГО ОКРУГА ТОЛЬЯТТИ</a:t>
            </a:r>
            <a:endParaRPr lang="en-US" sz="12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0" y="25019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3473FE6-F75E-63D8-8DE6-6805413BCCD1}"/>
              </a:ext>
            </a:extLst>
          </p:cNvPr>
          <p:cNvCxnSpPr>
            <a:cxnSpLocks/>
          </p:cNvCxnSpPr>
          <p:nvPr/>
        </p:nvCxnSpPr>
        <p:spPr>
          <a:xfrm>
            <a:off x="499993" y="4934700"/>
            <a:ext cx="11129755" cy="45673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0D6EE41-70DF-691C-084E-1EDF5034B389}"/>
              </a:ext>
            </a:extLst>
          </p:cNvPr>
          <p:cNvSpPr/>
          <p:nvPr/>
        </p:nvSpPr>
        <p:spPr>
          <a:xfrm>
            <a:off x="292734" y="1801772"/>
            <a:ext cx="106705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endParaRPr lang="ru-RU" sz="14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D20B6E0-2E01-7F59-A236-D9B141CA3C9E}"/>
              </a:ext>
            </a:extLst>
          </p:cNvPr>
          <p:cNvSpPr/>
          <p:nvPr/>
        </p:nvSpPr>
        <p:spPr>
          <a:xfrm>
            <a:off x="292734" y="3411897"/>
            <a:ext cx="1067056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lang="ru-RU" sz="14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00AA4EE-C4E7-47D7-02E7-1A81A1FB8AD9}"/>
              </a:ext>
            </a:extLst>
          </p:cNvPr>
          <p:cNvSpPr/>
          <p:nvPr/>
        </p:nvSpPr>
        <p:spPr>
          <a:xfrm>
            <a:off x="338561" y="5080857"/>
            <a:ext cx="1019101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sz="15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</a:t>
            </a:r>
            <a:endParaRPr lang="ru-RU" sz="14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1A2D3BC-EECF-1957-6E6F-40AB62384A01}"/>
              </a:ext>
            </a:extLst>
          </p:cNvPr>
          <p:cNvSpPr/>
          <p:nvPr/>
        </p:nvSpPr>
        <p:spPr>
          <a:xfrm>
            <a:off x="1099972" y="1381869"/>
            <a:ext cx="5564030" cy="1212062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профицита </a:t>
            </a: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снижение муниципального долга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Кредитование в кредитных организациях по ставкам 10,28-11,5% (при ставке ЦБ 16-21%)</a:t>
            </a: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Временное замещение коммерческих кредитов БК УФК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3FF5FD5-ECAC-FA37-C225-83F6F66212DE}"/>
              </a:ext>
            </a:extLst>
          </p:cNvPr>
          <p:cNvSpPr/>
          <p:nvPr/>
        </p:nvSpPr>
        <p:spPr>
          <a:xfrm>
            <a:off x="1035000" y="2574900"/>
            <a:ext cx="6166683" cy="2323057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областного БК 100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Кредит УФК муниципальным образованиям не предоставляется</a:t>
            </a: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Погашение областного БК 250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82563" indent="-182563">
              <a:buFont typeface="Wingdings" panose="05000000000000000000" pitchFamily="2" charset="2"/>
              <a:buChar char="Ø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областной Порядок предоставления БК</a:t>
            </a:r>
          </a:p>
          <a:p>
            <a:pPr marL="182563" indent="-182563">
              <a:buFont typeface="Wingdings" panose="05000000000000000000" pitchFamily="2" charset="2"/>
              <a:buChar char="Ø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Заключены новые контракты под плавающую ставку «ключ ЦБ+2%»</a:t>
            </a:r>
          </a:p>
          <a:p>
            <a:pPr marL="182563" indent="-182563">
              <a:buFont typeface="Wingdings" panose="05000000000000000000" pitchFamily="2" charset="2"/>
              <a:buChar char="Ø"/>
            </a:pPr>
            <a:endParaRPr lang="ru-RU" sz="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2563" indent="-182563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в Закон «О бюджетном устройстве и бюджетном процессе в Самарской области»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4BE0E0A-C504-10E9-125B-4AE1CC3AE6A3}"/>
              </a:ext>
            </a:extLst>
          </p:cNvPr>
          <p:cNvSpPr/>
          <p:nvPr/>
        </p:nvSpPr>
        <p:spPr>
          <a:xfrm>
            <a:off x="1107734" y="4935279"/>
            <a:ext cx="6960559" cy="886652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областного БК 100 млн. руб. (план)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Рост МД с 2 851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(план 2026 года) до 3 46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(план на 2027 год) 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0297C47A-5300-9130-ECA1-0EB7EFA67D2E}"/>
              </a:ext>
            </a:extLst>
          </p:cNvPr>
          <p:cNvCxnSpPr>
            <a:cxnSpLocks/>
          </p:cNvCxnSpPr>
          <p:nvPr/>
        </p:nvCxnSpPr>
        <p:spPr>
          <a:xfrm flipV="1">
            <a:off x="499993" y="5812921"/>
            <a:ext cx="11045521" cy="10116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>
            <a:extLst>
              <a:ext uri="{FF2B5EF4-FFF2-40B4-BE49-F238E27FC236}">
                <a16:creationId xmlns:a16="http://schemas.microsoft.com/office/drawing/2014/main" id="{9506A222-47EF-B473-0CC3-44A88D06BB8E}"/>
              </a:ext>
            </a:extLst>
          </p:cNvPr>
          <p:cNvCxnSpPr>
            <a:cxnSpLocks/>
          </p:cNvCxnSpPr>
          <p:nvPr/>
        </p:nvCxnSpPr>
        <p:spPr>
          <a:xfrm>
            <a:off x="1100793" y="1479395"/>
            <a:ext cx="13882" cy="4282161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AB0758ED-0A83-1B15-F98A-A7C4CB2BA1AE}"/>
              </a:ext>
            </a:extLst>
          </p:cNvPr>
          <p:cNvSpPr/>
          <p:nvPr/>
        </p:nvSpPr>
        <p:spPr>
          <a:xfrm>
            <a:off x="1253292" y="5713111"/>
            <a:ext cx="9538921" cy="501394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округ Тольятти отнесен к группе заемщиков со средним уровнем долговой устойчивости на 2025-2027 годы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Прямая соединительная линия 44">
            <a:extLst>
              <a:ext uri="{FF2B5EF4-FFF2-40B4-BE49-F238E27FC236}">
                <a16:creationId xmlns:a16="http://schemas.microsoft.com/office/drawing/2014/main" id="{A5C465A3-C455-B8C4-7A05-9255D666A541}"/>
              </a:ext>
            </a:extLst>
          </p:cNvPr>
          <p:cNvCxnSpPr>
            <a:cxnSpLocks/>
          </p:cNvCxnSpPr>
          <p:nvPr/>
        </p:nvCxnSpPr>
        <p:spPr>
          <a:xfrm>
            <a:off x="7542778" y="1472797"/>
            <a:ext cx="9453" cy="4288759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0D569BE9-284D-9A3D-5EA4-CE2B0E9B9702}"/>
              </a:ext>
            </a:extLst>
          </p:cNvPr>
          <p:cNvSpPr/>
          <p:nvPr/>
        </p:nvSpPr>
        <p:spPr>
          <a:xfrm>
            <a:off x="7542778" y="1390766"/>
            <a:ext cx="3633328" cy="1200049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МД на 500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РОМД 16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РОМД 85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704C7712-1B76-F16F-94B3-55A9E1D539A7}"/>
              </a:ext>
            </a:extLst>
          </p:cNvPr>
          <p:cNvSpPr/>
          <p:nvPr/>
        </p:nvSpPr>
        <p:spPr>
          <a:xfrm>
            <a:off x="7470280" y="2424572"/>
            <a:ext cx="3633328" cy="2631941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Экономия РОМД 13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8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экономии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800" kern="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 сроку 25.11.2026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6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привлечения КК по ставке не более, чем «ключ+2,5%»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5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Ниже допустимой «ключ+2,5%»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500" kern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Возможность привлечения «горизонтальных» кредитов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474F333E-DC46-EF7F-063A-DD023CC4367A}"/>
              </a:ext>
            </a:extLst>
          </p:cNvPr>
          <p:cNvSpPr/>
          <p:nvPr/>
        </p:nvSpPr>
        <p:spPr>
          <a:xfrm>
            <a:off x="7552231" y="5002807"/>
            <a:ext cx="3469426" cy="787679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Уменьшение доли КК</a:t>
            </a: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800" kern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Увеличение РОМД на 98 </a:t>
            </a:r>
            <a:r>
              <a:rPr kumimoji="0" lang="ru-RU" sz="1400" b="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Правая фигурная скобка 5">
            <a:extLst>
              <a:ext uri="{FF2B5EF4-FFF2-40B4-BE49-F238E27FC236}">
                <a16:creationId xmlns:a16="http://schemas.microsoft.com/office/drawing/2014/main" id="{527BF4BA-582D-D497-E95A-ADF9814E6C1B}"/>
              </a:ext>
            </a:extLst>
          </p:cNvPr>
          <p:cNvSpPr/>
          <p:nvPr/>
        </p:nvSpPr>
        <p:spPr>
          <a:xfrm>
            <a:off x="10262586" y="1530760"/>
            <a:ext cx="155448" cy="914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авая фигурная скобка 6">
            <a:extLst>
              <a:ext uri="{FF2B5EF4-FFF2-40B4-BE49-F238E27FC236}">
                <a16:creationId xmlns:a16="http://schemas.microsoft.com/office/drawing/2014/main" id="{7ADDAF15-DF35-5D2C-EFE4-A720EF5CD26A}"/>
              </a:ext>
            </a:extLst>
          </p:cNvPr>
          <p:cNvSpPr/>
          <p:nvPr/>
        </p:nvSpPr>
        <p:spPr>
          <a:xfrm>
            <a:off x="10511140" y="2176061"/>
            <a:ext cx="891457" cy="146032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75432E4A-6D55-D74D-5300-6C4F80E2A47D}"/>
              </a:ext>
            </a:extLst>
          </p:cNvPr>
          <p:cNvCxnSpPr>
            <a:cxnSpLocks/>
          </p:cNvCxnSpPr>
          <p:nvPr/>
        </p:nvCxnSpPr>
        <p:spPr>
          <a:xfrm>
            <a:off x="499995" y="2576709"/>
            <a:ext cx="11045519" cy="6863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авая фигурная скобка 12">
            <a:extLst>
              <a:ext uri="{FF2B5EF4-FFF2-40B4-BE49-F238E27FC236}">
                <a16:creationId xmlns:a16="http://schemas.microsoft.com/office/drawing/2014/main" id="{42A7C9D5-50DE-644F-7386-F939770C6662}"/>
              </a:ext>
            </a:extLst>
          </p:cNvPr>
          <p:cNvSpPr/>
          <p:nvPr/>
        </p:nvSpPr>
        <p:spPr>
          <a:xfrm>
            <a:off x="10695267" y="1414033"/>
            <a:ext cx="328478" cy="111828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авая фигурная скобка 16">
            <a:extLst>
              <a:ext uri="{FF2B5EF4-FFF2-40B4-BE49-F238E27FC236}">
                <a16:creationId xmlns:a16="http://schemas.microsoft.com/office/drawing/2014/main" id="{E56239EC-865D-6871-A903-223A48181347}"/>
              </a:ext>
            </a:extLst>
          </p:cNvPr>
          <p:cNvSpPr/>
          <p:nvPr/>
        </p:nvSpPr>
        <p:spPr>
          <a:xfrm>
            <a:off x="10751390" y="2660513"/>
            <a:ext cx="328478" cy="222903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авая фигурная скобка 20">
            <a:extLst>
              <a:ext uri="{FF2B5EF4-FFF2-40B4-BE49-F238E27FC236}">
                <a16:creationId xmlns:a16="http://schemas.microsoft.com/office/drawing/2014/main" id="{E6C522A7-0CD9-DBE3-A417-841FD2706F88}"/>
              </a:ext>
            </a:extLst>
          </p:cNvPr>
          <p:cNvSpPr/>
          <p:nvPr/>
        </p:nvSpPr>
        <p:spPr>
          <a:xfrm>
            <a:off x="10775895" y="5014694"/>
            <a:ext cx="328478" cy="72851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EC3DB7D4-110F-31BB-28D7-2E1E7DBCC204}"/>
              </a:ext>
            </a:extLst>
          </p:cNvPr>
          <p:cNvSpPr/>
          <p:nvPr/>
        </p:nvSpPr>
        <p:spPr>
          <a:xfrm>
            <a:off x="11207873" y="1471018"/>
            <a:ext cx="983888" cy="1035993"/>
          </a:xfrm>
          <a:prstGeom prst="roundRect">
            <a:avLst/>
          </a:prstGeom>
          <a:solidFill>
            <a:schemeClr val="bg2">
              <a:lumMod val="85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vert="horz"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                2 400              млн. руб.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DFE250F9-6221-BF43-E480-0BB9DB00FDD4}"/>
              </a:ext>
            </a:extLst>
          </p:cNvPr>
          <p:cNvSpPr/>
          <p:nvPr/>
        </p:nvSpPr>
        <p:spPr>
          <a:xfrm>
            <a:off x="11091207" y="2690625"/>
            <a:ext cx="1100793" cy="2123021"/>
          </a:xfrm>
          <a:prstGeom prst="roundRect">
            <a:avLst/>
          </a:prstGeom>
          <a:solidFill>
            <a:schemeClr val="bg2">
              <a:lumMod val="85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vert="horz"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2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Ожидаемый</a:t>
            </a: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МД                                                    2 851 млн. руб.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25ADC0C4-AE54-A31A-E4C5-5A7AE1AA469F}"/>
              </a:ext>
            </a:extLst>
          </p:cNvPr>
          <p:cNvSpPr/>
          <p:nvPr/>
        </p:nvSpPr>
        <p:spPr>
          <a:xfrm>
            <a:off x="11060809" y="4875907"/>
            <a:ext cx="1119343" cy="1005396"/>
          </a:xfrm>
          <a:prstGeom prst="roundRect">
            <a:avLst/>
          </a:prstGeom>
          <a:solidFill>
            <a:schemeClr val="bg2">
              <a:lumMod val="85000"/>
            </a:schemeClr>
          </a:solidFill>
          <a:ln w="3175" cap="flat" cmpd="sng" algn="ctr">
            <a:noFill/>
            <a:prstDash val="solid"/>
            <a:miter lim="800000"/>
          </a:ln>
          <a:effectLst/>
        </p:spPr>
        <p:txBody>
          <a:bodyPr vert="horz" rtlCol="0" anchor="ctr"/>
          <a:lstStyle/>
          <a:p>
            <a:pPr marL="285750" marR="0" lvl="0" indent="-28575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kern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МД 3 461           млн. руб. </a:t>
            </a: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R="0" lvl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795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/>
          <p:cNvSpPr/>
          <p:nvPr/>
        </p:nvSpPr>
        <p:spPr>
          <a:xfrm>
            <a:off x="137868" y="-2304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бюджета за </a:t>
            </a:r>
            <a:r>
              <a:rPr lang="en-US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I </a:t>
            </a:r>
            <a:r>
              <a:rPr lang="ru-RU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квартал 2026 года (</a:t>
            </a:r>
            <a:r>
              <a:rPr lang="ru-RU" sz="2400" b="1" dirty="0" err="1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млн.руб</a:t>
            </a:r>
            <a:r>
              <a:rPr lang="ru-RU" sz="2400" b="1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.)</a:t>
            </a:r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3" cstate="print"/>
          <a:stretch/>
        </p:blipFill>
        <p:spPr>
          <a:xfrm>
            <a:off x="0" y="-16973"/>
            <a:ext cx="12329988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4" cstate="print"/>
          <a:stretch/>
        </p:blipFill>
        <p:spPr>
          <a:xfrm>
            <a:off x="0" y="6602040"/>
            <a:ext cx="12329988" cy="255600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500759" y="975600"/>
            <a:ext cx="11466339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ОСНОВНЫЕ ПАРАМЕТРЫ БЮДЖЕТА (МЛН.РУБ.) 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/>
          <p:cNvSpPr/>
          <p:nvPr/>
        </p:nvSpPr>
        <p:spPr>
          <a:xfrm flipV="1">
            <a:off x="502920" y="1320120"/>
            <a:ext cx="11043360" cy="29880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5000" y="4434840"/>
            <a:ext cx="80672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b="0" strike="noStrike" spc="-1" dirty="0">
                <a:solidFill>
                  <a:srgbClr val="FFFFFF"/>
                </a:solidFill>
                <a:latin typeface="Bodoni"/>
              </a:rPr>
              <a:t>4</a:t>
            </a:r>
            <a:endParaRPr lang="en-US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1200" b="1" spc="-1" dirty="0">
                <a:solidFill>
                  <a:srgbClr val="FFFFFF"/>
                </a:solidFill>
                <a:latin typeface="Calibri"/>
              </a:rPr>
              <a:t>ДЕПАРТАМЕНТ ФИНАНСОВ АДМИНИСТРАЦИИ ГОРОДСКОГО ОКРУГА ТОЛЬЯТТИ</a:t>
            </a:r>
            <a:endParaRPr lang="en-US" sz="12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5000" y="3531240"/>
            <a:ext cx="92408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54422" y="3799080"/>
            <a:ext cx="2052817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0040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7B693C06-426B-A374-1334-50B4E0DDF754}"/>
              </a:ext>
            </a:extLst>
          </p:cNvPr>
          <p:cNvGraphicFramePr/>
          <p:nvPr/>
        </p:nvGraphicFramePr>
        <p:xfrm>
          <a:off x="747309" y="4527612"/>
          <a:ext cx="10624985" cy="1908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B1887E4-AE37-4C08-9ECD-2508768E3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923282"/>
              </p:ext>
            </p:extLst>
          </p:nvPr>
        </p:nvGraphicFramePr>
        <p:xfrm>
          <a:off x="609601" y="1372320"/>
          <a:ext cx="10971211" cy="3282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733">
                  <a:extLst>
                    <a:ext uri="{9D8B030D-6E8A-4147-A177-3AD203B41FA5}">
                      <a16:colId xmlns:a16="http://schemas.microsoft.com/office/drawing/2014/main" val="1884872143"/>
                    </a:ext>
                  </a:extLst>
                </a:gridCol>
                <a:gridCol w="1582498">
                  <a:extLst>
                    <a:ext uri="{9D8B030D-6E8A-4147-A177-3AD203B41FA5}">
                      <a16:colId xmlns:a16="http://schemas.microsoft.com/office/drawing/2014/main" val="1227548808"/>
                    </a:ext>
                  </a:extLst>
                </a:gridCol>
                <a:gridCol w="1598495">
                  <a:extLst>
                    <a:ext uri="{9D8B030D-6E8A-4147-A177-3AD203B41FA5}">
                      <a16:colId xmlns:a16="http://schemas.microsoft.com/office/drawing/2014/main" val="2051037695"/>
                    </a:ext>
                  </a:extLst>
                </a:gridCol>
                <a:gridCol w="1598495">
                  <a:extLst>
                    <a:ext uri="{9D8B030D-6E8A-4147-A177-3AD203B41FA5}">
                      <a16:colId xmlns:a16="http://schemas.microsoft.com/office/drawing/2014/main" val="3344443424"/>
                    </a:ext>
                  </a:extLst>
                </a:gridCol>
                <a:gridCol w="1598495">
                  <a:extLst>
                    <a:ext uri="{9D8B030D-6E8A-4147-A177-3AD203B41FA5}">
                      <a16:colId xmlns:a16="http://schemas.microsoft.com/office/drawing/2014/main" val="2333057722"/>
                    </a:ext>
                  </a:extLst>
                </a:gridCol>
                <a:gridCol w="1598495">
                  <a:extLst>
                    <a:ext uri="{9D8B030D-6E8A-4147-A177-3AD203B41FA5}">
                      <a16:colId xmlns:a16="http://schemas.microsoft.com/office/drawing/2014/main" val="1800105017"/>
                    </a:ext>
                  </a:extLst>
                </a:gridCol>
              </a:tblGrid>
              <a:tr h="56113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5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2025 год </a:t>
                      </a:r>
                    </a:p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(факт)</a:t>
                      </a:r>
                      <a:endParaRPr lang="ru-RU" sz="15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год </a:t>
                      </a:r>
                    </a:p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(план)</a:t>
                      </a:r>
                      <a:endParaRPr lang="ru-RU" sz="15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 год </a:t>
                      </a:r>
                    </a:p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  <a:endParaRPr lang="ru-RU" sz="15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2028 год</a:t>
                      </a:r>
                    </a:p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(проект)</a:t>
                      </a:r>
                      <a:endParaRPr lang="ru-RU" sz="15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2029 год </a:t>
                      </a:r>
                    </a:p>
                    <a:p>
                      <a:pPr algn="ctr" rtl="0" fontAlgn="ctr"/>
                      <a:r>
                        <a:rPr lang="ru-RU" sz="1500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(проект)</a:t>
                      </a:r>
                      <a:endParaRPr lang="ru-RU" sz="15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7240835"/>
                  </a:ext>
                </a:extLst>
              </a:tr>
              <a:tr h="2752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собственные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12 525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12 969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13 859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14 459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8445701"/>
                  </a:ext>
                </a:extLst>
              </a:tr>
              <a:tr h="2752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Безвозмездные перечисления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12 837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13 803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814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3143064"/>
                  </a:ext>
                </a:extLst>
              </a:tr>
              <a:tr h="2752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т.ч. дотации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904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1 729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ru-RU" sz="1400" b="0" i="1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740</a:t>
                      </a:r>
                      <a:endParaRPr lang="ru-RU" sz="14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1219389"/>
                  </a:ext>
                </a:extLst>
              </a:tr>
              <a:tr h="2752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всего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26 362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26 772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14 673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15 199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15 890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4456881"/>
                  </a:ext>
                </a:extLst>
              </a:tr>
              <a:tr h="53996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за счет собственных средств бюджета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14 092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15 933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15 283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15 199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15 890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1053702"/>
                  </a:ext>
                </a:extLst>
              </a:tr>
              <a:tr h="53996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за счет средств вышестоящих бюджетов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11 978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11 943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9908105"/>
                  </a:ext>
                </a:extLst>
              </a:tr>
              <a:tr h="2752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Расходы всего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26 070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27 876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15 283</a:t>
                      </a:r>
                      <a:endParaRPr lang="ru-RU" sz="1400" b="1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15 199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u="none" strike="noStrike" dirty="0">
                          <a:solidFill>
                            <a:srgbClr val="00808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15 890</a:t>
                      </a:r>
                      <a:endParaRPr lang="ru-RU" sz="1400" b="1" i="0" u="none" strike="noStrike" dirty="0">
                        <a:solidFill>
                          <a:srgbClr val="00808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0786011"/>
                  </a:ext>
                </a:extLst>
              </a:tr>
              <a:tr h="26468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Дефицит (-) / профицит (+)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292 (2,2%)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-1 104 (-8,5%)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-610 (-4,4%)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4F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225" marR="9225" marT="9225" marB="0" anchor="ctr">
                    <a:lnL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339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E0F4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668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549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/>
          <p:cNvSpPr/>
          <p:nvPr/>
        </p:nvSpPr>
        <p:spPr>
          <a:xfrm>
            <a:off x="-360" y="-72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endParaRPr lang="en-US" sz="2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3" cstate="print"/>
          <a:stretch/>
        </p:blipFill>
        <p:spPr>
          <a:xfrm>
            <a:off x="0" y="0"/>
            <a:ext cx="12191760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4" cstate="print"/>
          <a:stretch/>
        </p:blipFill>
        <p:spPr>
          <a:xfrm>
            <a:off x="0" y="6633815"/>
            <a:ext cx="12191760" cy="255600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500759" y="975600"/>
            <a:ext cx="11466339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СТРУКТУРА СОБСТВЕННЫХ ДОХОДОВ БЮДЖЕТА НА 2027 ГОД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/>
          <p:cNvSpPr/>
          <p:nvPr/>
        </p:nvSpPr>
        <p:spPr>
          <a:xfrm flipV="1">
            <a:off x="502920" y="1320120"/>
            <a:ext cx="11043360" cy="29880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b="0" strike="noStrike" spc="-1" dirty="0">
                <a:solidFill>
                  <a:srgbClr val="FFFFFF"/>
                </a:solidFill>
                <a:latin typeface="Bodoni"/>
              </a:rPr>
              <a:t>5</a:t>
            </a:r>
            <a:endParaRPr lang="en-US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1200" b="1" spc="-1" dirty="0">
                <a:solidFill>
                  <a:srgbClr val="FFFFFF"/>
                </a:solidFill>
                <a:latin typeface="Calibri"/>
              </a:rPr>
              <a:t>ДЕПАРТАМЕНТ ФИНАНСОВ АДМИНИСТРАЦИИ ГОРОДСКОГО ОКРУГА ТОЛЬЯТТИ</a:t>
            </a:r>
            <a:endParaRPr lang="en-US" sz="12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54422" y="3799080"/>
            <a:ext cx="2052817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0" y="25019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AA321420-32FF-A058-8D05-451B978D9C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37526814"/>
              </p:ext>
            </p:extLst>
          </p:nvPr>
        </p:nvGraphicFramePr>
        <p:xfrm>
          <a:off x="369054" y="1309320"/>
          <a:ext cx="5146222" cy="508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8192618E-77E4-7772-B30E-A451D8A2EC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668530"/>
              </p:ext>
            </p:extLst>
          </p:nvPr>
        </p:nvGraphicFramePr>
        <p:xfrm>
          <a:off x="5366577" y="1372320"/>
          <a:ext cx="5854799" cy="5058496"/>
        </p:xfrm>
        <a:graphic>
          <a:graphicData uri="http://schemas.openxmlformats.org/drawingml/2006/table">
            <a:tbl>
              <a:tblPr firstRow="1" bandRow="1"/>
              <a:tblGrid>
                <a:gridCol w="2223695">
                  <a:extLst>
                    <a:ext uri="{9D8B030D-6E8A-4147-A177-3AD203B41FA5}">
                      <a16:colId xmlns:a16="http://schemas.microsoft.com/office/drawing/2014/main" val="329499834"/>
                    </a:ext>
                  </a:extLst>
                </a:gridCol>
                <a:gridCol w="1226148">
                  <a:extLst>
                    <a:ext uri="{9D8B030D-6E8A-4147-A177-3AD203B41FA5}">
                      <a16:colId xmlns:a16="http://schemas.microsoft.com/office/drawing/2014/main" val="3190751944"/>
                    </a:ext>
                  </a:extLst>
                </a:gridCol>
                <a:gridCol w="12261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8808">
                  <a:extLst>
                    <a:ext uri="{9D8B030D-6E8A-4147-A177-3AD203B41FA5}">
                      <a16:colId xmlns:a16="http://schemas.microsoft.com/office/drawing/2014/main" val="102910825"/>
                    </a:ext>
                  </a:extLst>
                </a:gridCol>
              </a:tblGrid>
              <a:tr h="11906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Налоговые доходы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руб.)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600" dirty="0">
                        <a:solidFill>
                          <a:srgbClr val="00444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от налоговых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233541"/>
                  </a:ext>
                </a:extLst>
              </a:tr>
              <a:tr h="3775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НДФЛ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9 364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9 898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78,8%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866035"/>
                  </a:ext>
                </a:extLst>
              </a:tr>
              <a:tr h="3775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НИФЛ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1 162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1 185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9,4%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75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Земельный налог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816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6,5%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001938"/>
                  </a:ext>
                </a:extLst>
              </a:tr>
              <a:tr h="3833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Госпошлина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338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2,7%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8673401"/>
                  </a:ext>
                </a:extLst>
              </a:tr>
              <a:tr h="4042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ПСН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140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1,6%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46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Туристический налог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0,2%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086308"/>
                  </a:ext>
                </a:extLst>
              </a:tr>
              <a:tr h="3465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95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0,8%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419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44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11 778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44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12 561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023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/>
          <p:cNvSpPr/>
          <p:nvPr/>
        </p:nvSpPr>
        <p:spPr>
          <a:xfrm>
            <a:off x="0" y="-36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бюджета за </a:t>
            </a:r>
            <a:r>
              <a:rPr lang="en-US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I </a:t>
            </a:r>
            <a:r>
              <a:rPr lang="ru-RU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квартал 2026 года (</a:t>
            </a:r>
            <a:r>
              <a:rPr lang="ru-RU" sz="2400" b="1" dirty="0" err="1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млн.руб</a:t>
            </a:r>
            <a:r>
              <a:rPr lang="ru-RU" sz="2400" b="1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.)</a:t>
            </a:r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3" cstate="print"/>
          <a:stretch/>
        </p:blipFill>
        <p:spPr>
          <a:xfrm>
            <a:off x="0" y="0"/>
            <a:ext cx="12191760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4" cstate="print"/>
          <a:stretch/>
        </p:blipFill>
        <p:spPr>
          <a:xfrm>
            <a:off x="0" y="6613200"/>
            <a:ext cx="12191760" cy="255600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500759" y="975600"/>
            <a:ext cx="11466339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СТРУКТУРА СОБСТВЕННЫХ ДОХОДОВ БЮДЖЕТА НА 2027 ГОД 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/>
          <p:cNvSpPr/>
          <p:nvPr/>
        </p:nvSpPr>
        <p:spPr>
          <a:xfrm flipV="1">
            <a:off x="502920" y="1320120"/>
            <a:ext cx="11043360" cy="29880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5000" y="4434840"/>
            <a:ext cx="80672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pc="-1" dirty="0">
                <a:solidFill>
                  <a:srgbClr val="FFFFFF"/>
                </a:solidFill>
                <a:latin typeface="Bodoni"/>
              </a:rPr>
              <a:t>6</a:t>
            </a:r>
            <a:endParaRPr lang="en-US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1200" b="1" spc="-1" dirty="0">
                <a:solidFill>
                  <a:srgbClr val="FFFFFF"/>
                </a:solidFill>
                <a:latin typeface="Calibri"/>
              </a:rPr>
              <a:t>ДЕПАРТАМЕНТ ФИНАНСОВ АДМИНИСТРАЦИИ ГОРОДСКОГО ОКРУГА ТОЛЬЯТТИ</a:t>
            </a:r>
            <a:endParaRPr lang="en-US" sz="12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41583" y="1876320"/>
            <a:ext cx="782165" cy="6706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54422" y="3799080"/>
            <a:ext cx="2052817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6" y="25019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Диаграмма 2">
            <a:extLst>
              <a:ext uri="{FF2B5EF4-FFF2-40B4-BE49-F238E27FC236}">
                <a16:creationId xmlns:a16="http://schemas.microsoft.com/office/drawing/2014/main" id="{29238897-A41A-9FB8-2AAF-5C110987BF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541624"/>
              </p:ext>
            </p:extLst>
          </p:nvPr>
        </p:nvGraphicFramePr>
        <p:xfrm>
          <a:off x="369054" y="1309320"/>
          <a:ext cx="5146222" cy="5089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1">
            <a:extLst>
              <a:ext uri="{FF2B5EF4-FFF2-40B4-BE49-F238E27FC236}">
                <a16:creationId xmlns:a16="http://schemas.microsoft.com/office/drawing/2014/main" id="{BD1D9D6A-9A10-BFB4-9FA7-72D0264769BF}"/>
              </a:ext>
            </a:extLst>
          </p:cNvPr>
          <p:cNvSpPr txBox="1"/>
          <p:nvPr/>
        </p:nvSpPr>
        <p:spPr>
          <a:xfrm>
            <a:off x="3136900" y="1706401"/>
            <a:ext cx="587994" cy="52825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9,4</a:t>
            </a:r>
            <a:r>
              <a:rPr lang="ru-RU" sz="2800" b="1" dirty="0">
                <a:solidFill>
                  <a:schemeClr val="bg1"/>
                </a:solidFill>
                <a:cs typeface="Times New Roman" panose="02020603050405020304" pitchFamily="18" charset="0"/>
              </a:rPr>
              <a:t>%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FEDD55D3-7958-D92F-4511-CB90BB7D04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675426"/>
              </p:ext>
            </p:extLst>
          </p:nvPr>
        </p:nvGraphicFramePr>
        <p:xfrm>
          <a:off x="5127795" y="1564201"/>
          <a:ext cx="6182355" cy="4401266"/>
        </p:xfrm>
        <a:graphic>
          <a:graphicData uri="http://schemas.openxmlformats.org/drawingml/2006/table">
            <a:tbl>
              <a:tblPr firstRow="1" bandRow="1"/>
              <a:tblGrid>
                <a:gridCol w="2675925">
                  <a:extLst>
                    <a:ext uri="{9D8B030D-6E8A-4147-A177-3AD203B41FA5}">
                      <a16:colId xmlns:a16="http://schemas.microsoft.com/office/drawing/2014/main" val="329499834"/>
                    </a:ext>
                  </a:extLst>
                </a:gridCol>
                <a:gridCol w="1044264">
                  <a:extLst>
                    <a:ext uri="{9D8B030D-6E8A-4147-A177-3AD203B41FA5}">
                      <a16:colId xmlns:a16="http://schemas.microsoft.com/office/drawing/2014/main" val="3595054536"/>
                    </a:ext>
                  </a:extLst>
                </a:gridCol>
                <a:gridCol w="1044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902">
                  <a:extLst>
                    <a:ext uri="{9D8B030D-6E8A-4147-A177-3AD203B41FA5}">
                      <a16:colId xmlns:a16="http://schemas.microsoft.com/office/drawing/2014/main" val="102910825"/>
                    </a:ext>
                  </a:extLst>
                </a:gridCol>
              </a:tblGrid>
              <a:tr h="9231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b="1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Неналоговые доходы </a:t>
                      </a:r>
                    </a:p>
                    <a:p>
                      <a:pPr algn="ctr"/>
                      <a:r>
                        <a:rPr lang="ru-RU" sz="1600" b="1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(млн. руб.)</a:t>
                      </a:r>
                    </a:p>
                    <a:p>
                      <a:pPr algn="ctr"/>
                      <a:endParaRPr lang="ru-RU" sz="1600" b="1" dirty="0">
                        <a:solidFill>
                          <a:srgbClr val="004442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2026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Прогноз 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2027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от неналоговых</a:t>
                      </a:r>
                    </a:p>
                    <a:p>
                      <a:pPr algn="ctr"/>
                      <a:r>
                        <a:rPr lang="ru-RU" sz="1600" dirty="0">
                          <a:solidFill>
                            <a:srgbClr val="004442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доходов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0233541"/>
                  </a:ext>
                </a:extLst>
              </a:tr>
              <a:tr h="4053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земли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646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60,2%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19866035"/>
                  </a:ext>
                </a:extLst>
              </a:tr>
              <a:tr h="6253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lvl="0"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продажи (земля, имущество) 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8,9%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3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Аренда имущества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8,6%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001938"/>
                  </a:ext>
                </a:extLst>
              </a:tr>
              <a:tr h="3711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Штрафы, санкции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6,8%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88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Доходы от рекламы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3,2%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086308"/>
                  </a:ext>
                </a:extLst>
              </a:tr>
              <a:tr h="3573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buFont typeface="Wingdings" pitchFamily="2" charset="2"/>
                        <a:buNone/>
                      </a:pPr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Прочие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189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12,3%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95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b="1" dirty="0">
                          <a:solidFill>
                            <a:srgbClr val="00808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44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1 190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4442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1 298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285750" marR="0" lvl="0" indent="-28575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4442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1037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/>
          <p:cNvSpPr/>
          <p:nvPr/>
        </p:nvSpPr>
        <p:spPr>
          <a:xfrm>
            <a:off x="-134132" y="5004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sz="24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ОСНОВНЫЕ ИТОГИ РЕАЛИЗАЦИИ И НАПРАВЛЕНИЯ БЮДЖЕТНОЙ ПОЛИТИКИ В 2025-2026 ГОДАХ</a:t>
            </a:r>
            <a:endParaRPr lang="ru-RU" sz="32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3" cstate="print"/>
          <a:stretch/>
        </p:blipFill>
        <p:spPr>
          <a:xfrm>
            <a:off x="-116141" y="0"/>
            <a:ext cx="12307901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4" cstate="print"/>
          <a:stretch/>
        </p:blipFill>
        <p:spPr>
          <a:xfrm>
            <a:off x="-146310" y="6602040"/>
            <a:ext cx="12338071" cy="285526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416521" y="934441"/>
            <a:ext cx="11453092" cy="331312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ПРИОРИТЕТЫ БЮДЖЕТНЫХ РАСХОДОВ В 2025-2027 ГОДАХ</a:t>
            </a:r>
            <a:endParaRPr lang="ru-RU" sz="24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/>
          <p:cNvSpPr/>
          <p:nvPr/>
        </p:nvSpPr>
        <p:spPr>
          <a:xfrm flipV="1">
            <a:off x="62142" y="2264925"/>
            <a:ext cx="11879376" cy="36892"/>
          </a:xfrm>
          <a:prstGeom prst="line">
            <a:avLst/>
          </a:prstGeom>
          <a:ln w="576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45387" y="1318918"/>
            <a:ext cx="3930798" cy="2214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algn="ctr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(факт)                  2026                         2027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pc="-1" dirty="0">
                <a:solidFill>
                  <a:schemeClr val="bg1"/>
                </a:solidFill>
                <a:latin typeface="Times New Roman"/>
              </a:rPr>
              <a:t>7</a:t>
            </a:r>
            <a:endParaRPr lang="ru-RU" b="0" strike="noStrike" spc="-1" dirty="0">
              <a:solidFill>
                <a:schemeClr val="bg1"/>
              </a:solidFill>
              <a:latin typeface="Times New Roman"/>
            </a:endParaRPr>
          </a:p>
          <a:p>
            <a:endParaRPr lang="en-US" b="0" strike="noStrike" spc="-1" dirty="0">
              <a:solidFill>
                <a:schemeClr val="bg1"/>
              </a:solidFill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1200" b="1" spc="-1" dirty="0">
                <a:solidFill>
                  <a:srgbClr val="FFFFFF"/>
                </a:solidFill>
                <a:latin typeface="Calibri"/>
              </a:rPr>
              <a:t>ДЕПАРТАМЕНТ ФИНАНСОВ АДМИНИСТРАЦИИ ГОРОДСКОГО ОКРУГА ТОЛЬЯТТИ</a:t>
            </a:r>
            <a:endParaRPr lang="en-US" sz="12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54422" y="3799080"/>
            <a:ext cx="2052817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0040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2CCB050-870A-A002-0446-2B8F27CED4BA}"/>
              </a:ext>
            </a:extLst>
          </p:cNvPr>
          <p:cNvSpPr/>
          <p:nvPr/>
        </p:nvSpPr>
        <p:spPr>
          <a:xfrm>
            <a:off x="62144" y="1350000"/>
            <a:ext cx="334927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400" b="1" dirty="0">
              <a:solidFill>
                <a:schemeClr val="accent1">
                  <a:lumMod val="75000"/>
                </a:schemeClr>
              </a:solidFill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</a:t>
            </a:r>
          </a:p>
          <a:p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заработной платы работников </a:t>
            </a:r>
          </a:p>
          <a:p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сферы (дополнительно)</a:t>
            </a:r>
          </a:p>
          <a:p>
            <a:endParaRPr lang="ru-RU" sz="14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rgbClr val="008080"/>
              </a:solidFill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pPr indent="-361950"/>
            <a:endParaRPr lang="ru-RU" sz="1200" b="1" dirty="0">
              <a:solidFill>
                <a:srgbClr val="008080"/>
              </a:solidFill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мер, </a:t>
            </a: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проведением СВО</a:t>
            </a:r>
          </a:p>
          <a:p>
            <a:pPr indent="-361950"/>
            <a:endParaRPr lang="ru-RU" sz="12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endParaRPr lang="ru-RU" sz="12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endParaRPr lang="ru-RU" sz="12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endParaRPr lang="ru-RU" sz="12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endParaRPr lang="ru-RU" sz="12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городской </a:t>
            </a: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инфраструктуры</a:t>
            </a:r>
          </a:p>
          <a:p>
            <a:pPr indent="-361950"/>
            <a:endParaRPr lang="ru-RU" sz="14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транспортной </a:t>
            </a: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доступности</a:t>
            </a:r>
          </a:p>
          <a:p>
            <a:pPr indent="-361950"/>
            <a:endParaRPr lang="ru-RU" sz="14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 территорий</a:t>
            </a:r>
          </a:p>
          <a:p>
            <a:pPr indent="-361950"/>
            <a:endParaRPr lang="ru-RU" sz="1200" b="1" dirty="0">
              <a:solidFill>
                <a:srgbClr val="00808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-361950"/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социальной поддержки</a:t>
            </a:r>
          </a:p>
          <a:p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CBA926-FACF-B4EE-5F09-5E4C98045475}"/>
              </a:ext>
            </a:extLst>
          </p:cNvPr>
          <p:cNvSpPr txBox="1"/>
          <p:nvPr/>
        </p:nvSpPr>
        <p:spPr>
          <a:xfrm>
            <a:off x="3042135" y="1573487"/>
            <a:ext cx="49946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Указы Президента РФ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Доведение заработной платы до МРОТ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Прочие категории (индексация)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C4A0D9-D106-6FE8-417C-5AE08F1F4739}"/>
              </a:ext>
            </a:extLst>
          </p:cNvPr>
          <p:cNvSpPr txBox="1"/>
          <p:nvPr/>
        </p:nvSpPr>
        <p:spPr>
          <a:xfrm rot="10800000" flipV="1">
            <a:off x="3042137" y="2273200"/>
            <a:ext cx="48357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гражданам,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заключившим контракт, </a:t>
            </a:r>
          </a:p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оплата услуг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заключению контракта (рекрутеры)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Льготы членам семей военнослужащих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(бесплатное питание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учащихся, освобождение от родительской платы)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снаряжение,  техники,  инвентаря для проведения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СВО, выплаты членам семей погибших участников СВО, посещение бассейна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AF6338-AC7C-734E-04BA-5B28670DB43B}"/>
              </a:ext>
            </a:extLst>
          </p:cNvPr>
          <p:cNvSpPr txBox="1"/>
          <p:nvPr/>
        </p:nvSpPr>
        <p:spPr>
          <a:xfrm>
            <a:off x="3042135" y="3927594"/>
            <a:ext cx="4835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содержание внутриквартальных территорий и содержание улично-дорожной сети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V="1">
            <a:off x="62144" y="2352732"/>
            <a:ext cx="1520471" cy="915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/>
          <p:cNvCxnSpPr/>
          <p:nvPr/>
        </p:nvCxnSpPr>
        <p:spPr>
          <a:xfrm>
            <a:off x="7715214" y="893742"/>
            <a:ext cx="0" cy="21812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ая соединительная линия 28"/>
          <p:cNvSpPr/>
          <p:nvPr/>
        </p:nvSpPr>
        <p:spPr>
          <a:xfrm>
            <a:off x="62144" y="1524345"/>
            <a:ext cx="11807470" cy="16022"/>
          </a:xfrm>
          <a:prstGeom prst="line">
            <a:avLst/>
          </a:prstGeom>
          <a:ln w="576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Прямая соединительная линия 29"/>
          <p:cNvSpPr/>
          <p:nvPr/>
        </p:nvSpPr>
        <p:spPr>
          <a:xfrm flipV="1">
            <a:off x="134011" y="3951218"/>
            <a:ext cx="11780323" cy="18920"/>
          </a:xfrm>
          <a:prstGeom prst="line">
            <a:avLst/>
          </a:prstGeom>
          <a:ln w="576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BCBA926-FACF-B4EE-5F09-5E4C98045475}"/>
              </a:ext>
            </a:extLst>
          </p:cNvPr>
          <p:cNvSpPr txBox="1"/>
          <p:nvPr/>
        </p:nvSpPr>
        <p:spPr>
          <a:xfrm>
            <a:off x="3042135" y="4179666"/>
            <a:ext cx="4512379" cy="2446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100" dirty="0"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Перевозка пассажиров по муниципальным маршрутам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Общественные пространства </a:t>
            </a:r>
          </a:p>
          <a:p>
            <a:endParaRPr lang="ru-RU" sz="1100" dirty="0"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endParaRPr lang="ru-RU" sz="1100" dirty="0">
              <a:latin typeface="Franklin Gothic Medium" panose="020B060302010202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Дворовые территории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5DF5E9-E04C-AF90-80EA-93AE7FC0682F}"/>
              </a:ext>
            </a:extLst>
          </p:cNvPr>
          <p:cNvSpPr txBox="1"/>
          <p:nvPr/>
        </p:nvSpPr>
        <p:spPr>
          <a:xfrm>
            <a:off x="7832289" y="1609580"/>
            <a:ext cx="43262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/>
              <a:t>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403,9 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180,1 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</a:t>
            </a:r>
          </a:p>
          <a:p>
            <a:pPr algn="just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200,4 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(22 440 р.)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294,4  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(27 093 р.)     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158,2 </a:t>
            </a:r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(28 935 р.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150,9 (5,5%)                    101,9 (5,7 %)                  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7757570" y="4088135"/>
            <a:ext cx="4256987" cy="20982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1024                                1404                              1603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  <p:sp>
        <p:nvSpPr>
          <p:cNvPr id="39" name="Прямоугольник 38"/>
          <p:cNvSpPr/>
          <p:nvPr/>
        </p:nvSpPr>
        <p:spPr>
          <a:xfrm rot="10800000" flipV="1">
            <a:off x="7688287" y="4328643"/>
            <a:ext cx="4226047" cy="62590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dirty="0">
                <a:solidFill>
                  <a:srgbClr val="FF0000"/>
                </a:solidFill>
              </a:rPr>
              <a:t>      </a:t>
            </a:r>
            <a:r>
              <a:rPr lang="ru-RU" sz="1200" b="1" dirty="0">
                <a:solidFill>
                  <a:srgbClr val="FF0000"/>
                </a:solidFill>
              </a:rPr>
              <a:t>  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2 037                              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759    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436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</a:t>
            </a:r>
          </a:p>
          <a:p>
            <a:pPr algn="just"/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138+</a:t>
            </a:r>
            <a:r>
              <a:rPr lang="ru-RU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1410+</a:t>
            </a:r>
            <a:r>
              <a:rPr lang="en-US" sz="1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489</a:t>
            </a:r>
            <a:r>
              <a:rPr lang="ru-RU" sz="1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297</a:t>
            </a:r>
            <a:r>
              <a:rPr lang="ru-RU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1154+</a:t>
            </a:r>
            <a:r>
              <a:rPr lang="en-US" sz="1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308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1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611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750</a:t>
            </a:r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1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75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3011962" y="5873055"/>
            <a:ext cx="9033845" cy="30252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социально защищенных категорий граждан                                    268                                   367                               385                                           </a:t>
            </a:r>
          </a:p>
          <a:p>
            <a:pPr marL="171450" indent="-171450">
              <a:buFont typeface="Wingdings" panose="05000000000000000000" pitchFamily="2" charset="2"/>
              <a:buChar char="ü"/>
            </a:pP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дефицита кадров в организациях бюджетной сферы                        9,8                                    24                                  26</a:t>
            </a:r>
          </a:p>
        </p:txBody>
      </p:sp>
      <p:sp>
        <p:nvSpPr>
          <p:cNvPr id="45" name="Прямоугольник 44"/>
          <p:cNvSpPr/>
          <p:nvPr/>
        </p:nvSpPr>
        <p:spPr>
          <a:xfrm rot="10800000" flipV="1">
            <a:off x="7735455" y="4759567"/>
            <a:ext cx="3940730" cy="276999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47                                  104                                 -  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65DF5E9-E04C-AF90-80EA-93AE7FC0682F}"/>
              </a:ext>
            </a:extLst>
          </p:cNvPr>
          <p:cNvSpPr txBox="1"/>
          <p:nvPr/>
        </p:nvSpPr>
        <p:spPr>
          <a:xfrm rot="10800000" flipV="1">
            <a:off x="7725943" y="2268707"/>
            <a:ext cx="4018259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200" dirty="0">
              <a:solidFill>
                <a:srgbClr val="FF0000"/>
              </a:solidFill>
            </a:endParaRPr>
          </a:p>
          <a:p>
            <a:pPr algn="just"/>
            <a:r>
              <a:rPr lang="ru-RU" sz="1200" dirty="0">
                <a:solidFill>
                  <a:srgbClr val="FF0000"/>
                </a:solidFill>
              </a:rPr>
              <a:t>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58,5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179                                111      </a:t>
            </a:r>
          </a:p>
          <a:p>
            <a:pPr algn="just"/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                       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99+</a:t>
            </a:r>
            <a:r>
              <a:rPr lang="en-US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124</a:t>
            </a: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223,2 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64,1                                 51,9                               10,4                               </a:t>
            </a:r>
          </a:p>
          <a:p>
            <a:pPr algn="just"/>
            <a:endParaRPr lang="ru-RU" sz="1200" dirty="0"/>
          </a:p>
        </p:txBody>
      </p:sp>
      <p:sp>
        <p:nvSpPr>
          <p:cNvPr id="35" name="Прямая соединительная линия 34"/>
          <p:cNvSpPr/>
          <p:nvPr/>
        </p:nvSpPr>
        <p:spPr>
          <a:xfrm>
            <a:off x="3011963" y="1579530"/>
            <a:ext cx="17022" cy="4771404"/>
          </a:xfrm>
          <a:prstGeom prst="line">
            <a:avLst/>
          </a:prstGeom>
          <a:ln w="576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Прямая соединительная линия 39"/>
          <p:cNvSpPr/>
          <p:nvPr/>
        </p:nvSpPr>
        <p:spPr>
          <a:xfrm>
            <a:off x="7692067" y="1547425"/>
            <a:ext cx="21694" cy="4708520"/>
          </a:xfrm>
          <a:prstGeom prst="line">
            <a:avLst/>
          </a:prstGeom>
          <a:ln w="576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Прямая соединительная линия 40"/>
          <p:cNvSpPr/>
          <p:nvPr/>
        </p:nvSpPr>
        <p:spPr>
          <a:xfrm>
            <a:off x="9161584" y="1562687"/>
            <a:ext cx="18259" cy="4708520"/>
          </a:xfrm>
          <a:prstGeom prst="line">
            <a:avLst/>
          </a:prstGeom>
          <a:ln w="576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Прямая соединительная линия 46"/>
          <p:cNvSpPr/>
          <p:nvPr/>
        </p:nvSpPr>
        <p:spPr>
          <a:xfrm>
            <a:off x="10695205" y="1562687"/>
            <a:ext cx="3383" cy="4693258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Прямая соединительная линия 47"/>
          <p:cNvSpPr/>
          <p:nvPr/>
        </p:nvSpPr>
        <p:spPr>
          <a:xfrm flipV="1">
            <a:off x="41535" y="5663463"/>
            <a:ext cx="11899977" cy="7058"/>
          </a:xfrm>
          <a:prstGeom prst="line">
            <a:avLst/>
          </a:prstGeom>
          <a:ln w="5760">
            <a:solidFill>
              <a:schemeClr val="accent1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Прямая соединительная линия 48">
            <a:extLst>
              <a:ext uri="{FF2B5EF4-FFF2-40B4-BE49-F238E27FC236}">
                <a16:creationId xmlns:a16="http://schemas.microsoft.com/office/drawing/2014/main" id="{B2E1453E-37F5-44C5-996E-E10EC42AB7C2}"/>
              </a:ext>
            </a:extLst>
          </p:cNvPr>
          <p:cNvSpPr/>
          <p:nvPr/>
        </p:nvSpPr>
        <p:spPr>
          <a:xfrm>
            <a:off x="515814" y="1198756"/>
            <a:ext cx="11160371" cy="0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1BA7FB8-1A4C-C208-1911-D7CE98BB8073}"/>
              </a:ext>
            </a:extLst>
          </p:cNvPr>
          <p:cNvSpPr txBox="1"/>
          <p:nvPr/>
        </p:nvSpPr>
        <p:spPr>
          <a:xfrm>
            <a:off x="8131946" y="5308847"/>
            <a:ext cx="34547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165                                   179 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endParaRPr lang="ru-RU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253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/>
          <p:cNvSpPr/>
          <p:nvPr/>
        </p:nvSpPr>
        <p:spPr>
          <a:xfrm>
            <a:off x="0" y="-360"/>
            <a:ext cx="12192120" cy="6858360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бюджета за </a:t>
            </a:r>
            <a:r>
              <a:rPr lang="en-US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I </a:t>
            </a:r>
            <a:r>
              <a:rPr lang="ru-RU" sz="2400" b="1" dirty="0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квартал 2026 года (</a:t>
            </a:r>
            <a:r>
              <a:rPr lang="ru-RU" sz="2400" b="1" dirty="0" err="1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млн.руб</a:t>
            </a:r>
            <a:r>
              <a:rPr lang="ru-RU" sz="2400" b="1">
                <a:solidFill>
                  <a:srgbClr val="002060"/>
                </a:solidFill>
                <a:latin typeface="PT Astra Serif" panose="020A0603040505020204"/>
                <a:cs typeface="Segoe UI Semibold" panose="020B0702040204020203" pitchFamily="34" charset="0"/>
              </a:rPr>
              <a:t>.)</a:t>
            </a:r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3" cstate="print"/>
          <a:stretch/>
        </p:blipFill>
        <p:spPr>
          <a:xfrm>
            <a:off x="0" y="0"/>
            <a:ext cx="12191760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4" cstate="print"/>
          <a:stretch/>
        </p:blipFill>
        <p:spPr>
          <a:xfrm>
            <a:off x="0" y="6602040"/>
            <a:ext cx="12191760" cy="255600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500759" y="975600"/>
            <a:ext cx="11466339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ВЕДОМСТВЕННАЯ СТРУКТУРА РАСХОДОВ В 2027 ГОД (МЛН.РУБ.) 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/>
          <p:cNvSpPr/>
          <p:nvPr/>
        </p:nvSpPr>
        <p:spPr>
          <a:xfrm flipV="1">
            <a:off x="631772" y="1320120"/>
            <a:ext cx="10914508" cy="0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endParaRPr lang="en-US" sz="2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5000" y="4434840"/>
            <a:ext cx="80672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b="0" strike="noStrike" spc="-1" dirty="0">
                <a:solidFill>
                  <a:srgbClr val="FFFFFF"/>
                </a:solidFill>
                <a:latin typeface="Bodoni"/>
              </a:rPr>
              <a:t>8</a:t>
            </a:r>
            <a:endParaRPr lang="en-US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r>
              <a:rPr lang="ru-RU" sz="1200" b="1" spc="-1" dirty="0">
                <a:solidFill>
                  <a:srgbClr val="FFFFFF"/>
                </a:solidFill>
                <a:latin typeface="Calibri"/>
              </a:rPr>
              <a:t>ДЕПАРТАМЕНТ ФИНАНСОВ АДМИНИСТРАЦИИ ГОРОДСКОГО ОКРУГА ТОЛЬЯТТИ</a:t>
            </a:r>
            <a:endParaRPr lang="en-US" sz="1200" b="1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11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5000" y="3531240"/>
            <a:ext cx="92408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54422" y="3799080"/>
            <a:ext cx="2052817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endParaRPr lang="en-US" sz="1800" b="0" strike="noStrike" spc="-1" dirty="0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0040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183DA401-02F7-43EA-9138-14A2CF0FB7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5750654"/>
              </p:ext>
            </p:extLst>
          </p:nvPr>
        </p:nvGraphicFramePr>
        <p:xfrm>
          <a:off x="416520" y="1194281"/>
          <a:ext cx="11775479" cy="53854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1579B78-3152-4508-87CE-C274AE22471C}"/>
              </a:ext>
            </a:extLst>
          </p:cNvPr>
          <p:cNvSpPr/>
          <p:nvPr/>
        </p:nvSpPr>
        <p:spPr>
          <a:xfrm>
            <a:off x="5814874" y="5537880"/>
            <a:ext cx="914400" cy="20597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961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/>
          <p:nvPr/>
        </p:nvPicPr>
        <p:blipFill>
          <a:blip r:embed="rId3" cstate="print"/>
          <a:stretch/>
        </p:blipFill>
        <p:spPr>
          <a:xfrm>
            <a:off x="0" y="0"/>
            <a:ext cx="12191760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4" cstate="print"/>
          <a:stretch/>
        </p:blipFill>
        <p:spPr>
          <a:xfrm>
            <a:off x="0" y="6602040"/>
            <a:ext cx="12191760" cy="255600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204187" y="975600"/>
            <a:ext cx="11762912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lvl="0" algn="ctr" defTabSz="457200">
              <a:defRPr/>
            </a:pPr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ФИНАНСОВОЕ ОБЕСПЕЧЕНИЕ РЕАЛИЗАЦИИ НАЦИОНАЛЬНЫХ ПРОЕКТОВ В 2027 ГОДУ (МЛН.РУБ.) </a:t>
            </a:r>
            <a:endParaRPr lang="ru-RU" b="1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Прямая соединительная линия 26"/>
          <p:cNvSpPr/>
          <p:nvPr/>
        </p:nvSpPr>
        <p:spPr>
          <a:xfrm flipV="1">
            <a:off x="502920" y="1320120"/>
            <a:ext cx="11043360" cy="29880"/>
          </a:xfrm>
          <a:prstGeom prst="line">
            <a:avLst/>
          </a:prstGeom>
          <a:ln w="5760">
            <a:solidFill>
              <a:srgbClr val="12917C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880" tIns="-2880" rIns="2880" bIns="-288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09620" y="3867205"/>
            <a:ext cx="8092619" cy="323373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01441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pc="-1" dirty="0">
                <a:solidFill>
                  <a:srgbClr val="FFFFFF"/>
                </a:solidFill>
                <a:latin typeface="Bodoni"/>
              </a:rPr>
              <a:t>9</a:t>
            </a:r>
            <a:endParaRPr kumimoji="0" lang="en-US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ДЕПАРТАМЕНТ ФИНАНСОВ АДМИНИСТРАЦИИ ГОРОДСКОГО ОКРУГА ТОЛЬЯТТИ</a:t>
            </a:r>
            <a:endParaRPr kumimoji="0" lang="en-US" sz="12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1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1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19591" y="3771007"/>
            <a:ext cx="92408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54422" y="3799080"/>
            <a:ext cx="2052817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0041"/>
            <a:ext cx="569628" cy="700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96BC12-D37D-4E97-B65D-69E1E0AE220C}"/>
              </a:ext>
            </a:extLst>
          </p:cNvPr>
          <p:cNvSpPr/>
          <p:nvPr/>
        </p:nvSpPr>
        <p:spPr>
          <a:xfrm>
            <a:off x="416520" y="2017274"/>
            <a:ext cx="19609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Инфраструктура </a:t>
            </a:r>
          </a:p>
          <a:p>
            <a:pPr algn="ctr" defTabSz="457200">
              <a:defRPr/>
            </a:pPr>
            <a:r>
              <a:rPr lang="ru-RU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жизни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6E06DD37-8433-4159-85D0-E9272A54C418}"/>
              </a:ext>
            </a:extLst>
          </p:cNvPr>
          <p:cNvSpPr/>
          <p:nvPr/>
        </p:nvSpPr>
        <p:spPr>
          <a:xfrm>
            <a:off x="2583403" y="1858047"/>
            <a:ext cx="5081846" cy="1142038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Ремонт дорог</a:t>
            </a:r>
          </a:p>
          <a:p>
            <a:pPr lvl="0" defTabSz="457200">
              <a:buFont typeface="Wingdings" panose="05000000000000000000" pitchFamily="2" charset="2"/>
              <a:buChar char="Ø"/>
              <a:defRPr/>
            </a:pP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комфортной городской среды </a:t>
            </a:r>
          </a:p>
          <a:p>
            <a:pPr marL="182563" indent="-182563">
              <a:buFont typeface="Wingdings" panose="05000000000000000000" pitchFamily="2" charset="2"/>
              <a:buChar char="Ø"/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Переселение граждан из аварийного жилищного фонда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5306092-5231-4B12-9BB0-B59028B065FC}"/>
              </a:ext>
            </a:extLst>
          </p:cNvPr>
          <p:cNvSpPr/>
          <p:nvPr/>
        </p:nvSpPr>
        <p:spPr>
          <a:xfrm rot="10800000" flipV="1">
            <a:off x="416520" y="3129912"/>
            <a:ext cx="2043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Молодежь и дети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2C4E0E5C-60C9-4532-AA69-BC88C950468F}"/>
              </a:ext>
            </a:extLst>
          </p:cNvPr>
          <p:cNvSpPr/>
          <p:nvPr/>
        </p:nvSpPr>
        <p:spPr>
          <a:xfrm>
            <a:off x="2602345" y="2957604"/>
            <a:ext cx="5544211" cy="689753"/>
          </a:xfrm>
          <a:prstGeom prst="roundRect">
            <a:avLst>
              <a:gd name="adj" fmla="val 20666"/>
            </a:avLst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Модернизация школьных систем образования</a:t>
            </a:r>
          </a:p>
          <a:p>
            <a:pPr marL="182563" marR="0" lvl="0" indent="-182563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советникам директоров и за классное руководство педагогам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027DB89-F391-4602-984A-CB717A495660}"/>
              </a:ext>
            </a:extLst>
          </p:cNvPr>
          <p:cNvSpPr/>
          <p:nvPr/>
        </p:nvSpPr>
        <p:spPr>
          <a:xfrm>
            <a:off x="797696" y="4059727"/>
            <a:ext cx="1297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291DEFB0-3F72-4602-9B8A-176EBA71F4A5}"/>
              </a:ext>
            </a:extLst>
          </p:cNvPr>
          <p:cNvSpPr/>
          <p:nvPr/>
        </p:nvSpPr>
        <p:spPr>
          <a:xfrm>
            <a:off x="2535364" y="3008555"/>
            <a:ext cx="5225084" cy="2464223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модельных библиотек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Модернизация муниципальных театров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Поощрение домов культуры (конкурс лучших практик)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оснащение муниципальных музеев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Капитальный ремонт и оснащение дошкольных учреждений</a:t>
            </a:r>
          </a:p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ru-RU" sz="13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2-х детских садов (мкр. Северный и в 14а кв.) 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B1739669-A2FD-4931-BAF7-922D8E206BFC}"/>
              </a:ext>
            </a:extLst>
          </p:cNvPr>
          <p:cNvSpPr/>
          <p:nvPr/>
        </p:nvSpPr>
        <p:spPr>
          <a:xfrm>
            <a:off x="204187" y="1392480"/>
            <a:ext cx="11711893" cy="5187240"/>
          </a:xfrm>
          <a:prstGeom prst="roundRect">
            <a:avLst/>
          </a:prstGeom>
          <a:noFill/>
          <a:ln w="317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D0196B32-8670-43AA-915C-328D6258FA44}"/>
              </a:ext>
            </a:extLst>
          </p:cNvPr>
          <p:cNvCxnSpPr>
            <a:cxnSpLocks/>
          </p:cNvCxnSpPr>
          <p:nvPr/>
        </p:nvCxnSpPr>
        <p:spPr>
          <a:xfrm>
            <a:off x="9614517" y="1474651"/>
            <a:ext cx="0" cy="425144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406600C8-B6B3-4EB0-A325-7EBA7011376A}"/>
              </a:ext>
            </a:extLst>
          </p:cNvPr>
          <p:cNvCxnSpPr>
            <a:cxnSpLocks/>
          </p:cNvCxnSpPr>
          <p:nvPr/>
        </p:nvCxnSpPr>
        <p:spPr>
          <a:xfrm flipV="1">
            <a:off x="10035806" y="2423160"/>
            <a:ext cx="63195" cy="38960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>
            <a:extLst>
              <a:ext uri="{FF2B5EF4-FFF2-40B4-BE49-F238E27FC236}">
                <a16:creationId xmlns:a16="http://schemas.microsoft.com/office/drawing/2014/main" id="{3C624B26-CCCA-48D7-BB8C-84C12771CC6C}"/>
              </a:ext>
            </a:extLst>
          </p:cNvPr>
          <p:cNvCxnSpPr>
            <a:cxnSpLocks/>
          </p:cNvCxnSpPr>
          <p:nvPr/>
        </p:nvCxnSpPr>
        <p:spPr>
          <a:xfrm>
            <a:off x="9960746" y="1508005"/>
            <a:ext cx="0" cy="5044355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единительная линия 68">
            <a:extLst>
              <a:ext uri="{FF2B5EF4-FFF2-40B4-BE49-F238E27FC236}">
                <a16:creationId xmlns:a16="http://schemas.microsoft.com/office/drawing/2014/main" id="{09086597-19F8-43E3-93AC-92956D7FA661}"/>
              </a:ext>
            </a:extLst>
          </p:cNvPr>
          <p:cNvCxnSpPr/>
          <p:nvPr/>
        </p:nvCxnSpPr>
        <p:spPr>
          <a:xfrm>
            <a:off x="0" y="511278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21924CCD-5056-489A-8FC1-DF40D2692ACF}"/>
              </a:ext>
            </a:extLst>
          </p:cNvPr>
          <p:cNvCxnSpPr>
            <a:cxnSpLocks/>
          </p:cNvCxnSpPr>
          <p:nvPr/>
        </p:nvCxnSpPr>
        <p:spPr>
          <a:xfrm>
            <a:off x="10364618" y="1508484"/>
            <a:ext cx="4660" cy="47305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>
            <a:extLst>
              <a:ext uri="{FF2B5EF4-FFF2-40B4-BE49-F238E27FC236}">
                <a16:creationId xmlns:a16="http://schemas.microsoft.com/office/drawing/2014/main" id="{4A010A2F-1A62-4788-9125-A5FBE17A0BB0}"/>
              </a:ext>
            </a:extLst>
          </p:cNvPr>
          <p:cNvCxnSpPr>
            <a:cxnSpLocks/>
          </p:cNvCxnSpPr>
          <p:nvPr/>
        </p:nvCxnSpPr>
        <p:spPr>
          <a:xfrm flipH="1">
            <a:off x="10917182" y="1508005"/>
            <a:ext cx="12360" cy="5071715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:a16="http://schemas.microsoft.com/office/drawing/2014/main" id="{BC506890-A718-4D8A-8D23-E151FC8A77B9}"/>
              </a:ext>
            </a:extLst>
          </p:cNvPr>
          <p:cNvCxnSpPr>
            <a:cxnSpLocks/>
          </p:cNvCxnSpPr>
          <p:nvPr/>
        </p:nvCxnSpPr>
        <p:spPr>
          <a:xfrm flipV="1">
            <a:off x="10988576" y="1508005"/>
            <a:ext cx="2668" cy="47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>
            <a:extLst>
              <a:ext uri="{FF2B5EF4-FFF2-40B4-BE49-F238E27FC236}">
                <a16:creationId xmlns:a16="http://schemas.microsoft.com/office/drawing/2014/main" id="{0368916D-20D3-4BA7-BB7C-1F4F4AF5145B}"/>
              </a:ext>
            </a:extLst>
          </p:cNvPr>
          <p:cNvCxnSpPr>
            <a:cxnSpLocks/>
          </p:cNvCxnSpPr>
          <p:nvPr/>
        </p:nvCxnSpPr>
        <p:spPr>
          <a:xfrm flipV="1">
            <a:off x="9974377" y="2004507"/>
            <a:ext cx="1878506" cy="8443"/>
          </a:xfrm>
          <a:prstGeom prst="line">
            <a:avLst/>
          </a:prstGeom>
          <a:ln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Прямоугольник 118">
            <a:extLst>
              <a:ext uri="{FF2B5EF4-FFF2-40B4-BE49-F238E27FC236}">
                <a16:creationId xmlns:a16="http://schemas.microsoft.com/office/drawing/2014/main" id="{D1093FFF-DE42-4DFD-A8C1-544F5D490746}"/>
              </a:ext>
            </a:extLst>
          </p:cNvPr>
          <p:cNvSpPr/>
          <p:nvPr/>
        </p:nvSpPr>
        <p:spPr>
          <a:xfrm>
            <a:off x="7665249" y="1383120"/>
            <a:ext cx="156315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23" name="Прямоугольник 122">
            <a:extLst>
              <a:ext uri="{FF2B5EF4-FFF2-40B4-BE49-F238E27FC236}">
                <a16:creationId xmlns:a16="http://schemas.microsoft.com/office/drawing/2014/main" id="{DE94FE84-1CD0-42D1-B4EE-07DBDA7B0FEE}"/>
              </a:ext>
            </a:extLst>
          </p:cNvPr>
          <p:cNvSpPr/>
          <p:nvPr/>
        </p:nvSpPr>
        <p:spPr>
          <a:xfrm>
            <a:off x="10093327" y="1577092"/>
            <a:ext cx="6507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rgbClr val="00808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4" name="Прямоугольник 123">
            <a:extLst>
              <a:ext uri="{FF2B5EF4-FFF2-40B4-BE49-F238E27FC236}">
                <a16:creationId xmlns:a16="http://schemas.microsoft.com/office/drawing/2014/main" id="{75FF49D7-9082-440E-8B32-D3F85047B4F0}"/>
              </a:ext>
            </a:extLst>
          </p:cNvPr>
          <p:cNvSpPr/>
          <p:nvPr/>
        </p:nvSpPr>
        <p:spPr>
          <a:xfrm>
            <a:off x="10573464" y="1573108"/>
            <a:ext cx="161853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>
              <a:defRPr/>
            </a:pPr>
            <a:r>
              <a:rPr lang="ru-RU" sz="1400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2027 *</a:t>
            </a:r>
            <a:endParaRPr 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6" name="Прямая соединительная линия 125">
            <a:extLst>
              <a:ext uri="{FF2B5EF4-FFF2-40B4-BE49-F238E27FC236}">
                <a16:creationId xmlns:a16="http://schemas.microsoft.com/office/drawing/2014/main" id="{57052ACF-1246-4886-8A3C-D3F48B2540F9}"/>
              </a:ext>
            </a:extLst>
          </p:cNvPr>
          <p:cNvCxnSpPr>
            <a:cxnSpLocks/>
          </p:cNvCxnSpPr>
          <p:nvPr/>
        </p:nvCxnSpPr>
        <p:spPr>
          <a:xfrm flipV="1">
            <a:off x="416520" y="3037435"/>
            <a:ext cx="11463259" cy="18100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Прямая соединительная линия 134">
            <a:extLst>
              <a:ext uri="{FF2B5EF4-FFF2-40B4-BE49-F238E27FC236}">
                <a16:creationId xmlns:a16="http://schemas.microsoft.com/office/drawing/2014/main" id="{543307A9-4764-4ADD-AD40-C5514EB430DD}"/>
              </a:ext>
            </a:extLst>
          </p:cNvPr>
          <p:cNvCxnSpPr>
            <a:cxnSpLocks/>
          </p:cNvCxnSpPr>
          <p:nvPr/>
        </p:nvCxnSpPr>
        <p:spPr>
          <a:xfrm flipV="1">
            <a:off x="416520" y="3560567"/>
            <a:ext cx="11463259" cy="46164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Прямая соединительная линия 144">
            <a:extLst>
              <a:ext uri="{FF2B5EF4-FFF2-40B4-BE49-F238E27FC236}">
                <a16:creationId xmlns:a16="http://schemas.microsoft.com/office/drawing/2014/main" id="{2CE2C3A1-A4B3-407A-98E8-89477A7A89DA}"/>
              </a:ext>
            </a:extLst>
          </p:cNvPr>
          <p:cNvCxnSpPr>
            <a:cxnSpLocks/>
          </p:cNvCxnSpPr>
          <p:nvPr/>
        </p:nvCxnSpPr>
        <p:spPr>
          <a:xfrm flipV="1">
            <a:off x="566115" y="5925774"/>
            <a:ext cx="11286768" cy="28398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TextBox 155">
            <a:extLst>
              <a:ext uri="{FF2B5EF4-FFF2-40B4-BE49-F238E27FC236}">
                <a16:creationId xmlns:a16="http://schemas.microsoft.com/office/drawing/2014/main" id="{D42E2BAD-3BCB-4CE6-B72D-F39AE6640ABC}"/>
              </a:ext>
            </a:extLst>
          </p:cNvPr>
          <p:cNvSpPr txBox="1"/>
          <p:nvPr/>
        </p:nvSpPr>
        <p:spPr>
          <a:xfrm>
            <a:off x="9172851" y="1777507"/>
            <a:ext cx="59733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endParaRPr lang="ru-RU" sz="13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01C9C85C-4C46-49BB-9529-9B2FC8E1CE27}"/>
              </a:ext>
            </a:extLst>
          </p:cNvPr>
          <p:cNvSpPr txBox="1"/>
          <p:nvPr/>
        </p:nvSpPr>
        <p:spPr>
          <a:xfrm rot="10800000" flipV="1">
            <a:off x="10021954" y="2575633"/>
            <a:ext cx="966620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457200"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2,4+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45,2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6A300790-9A8E-43BC-AEBF-E7AC4809CF71}"/>
              </a:ext>
            </a:extLst>
          </p:cNvPr>
          <p:cNvSpPr txBox="1"/>
          <p:nvPr/>
        </p:nvSpPr>
        <p:spPr>
          <a:xfrm rot="10800000" flipV="1">
            <a:off x="9943303" y="2194264"/>
            <a:ext cx="9666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54,3+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700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7,2+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186,8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1" name="TextBox 160">
            <a:extLst>
              <a:ext uri="{FF2B5EF4-FFF2-40B4-BE49-F238E27FC236}">
                <a16:creationId xmlns:a16="http://schemas.microsoft.com/office/drawing/2014/main" id="{92D6A184-7D5F-4F37-AE7A-3ECFC977600E}"/>
              </a:ext>
            </a:extLst>
          </p:cNvPr>
          <p:cNvSpPr txBox="1"/>
          <p:nvPr/>
        </p:nvSpPr>
        <p:spPr>
          <a:xfrm>
            <a:off x="11034417" y="2192600"/>
            <a:ext cx="84536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</a:p>
          <a:p>
            <a:pPr algn="ctr" defTabSz="457200">
              <a:defRPr/>
            </a:pPr>
            <a:r>
              <a:rPr lang="ru-RU" sz="1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7,0</a:t>
            </a:r>
          </a:p>
          <a:p>
            <a:pPr algn="ctr" defTabSz="457200">
              <a:defRPr/>
            </a:pPr>
            <a:r>
              <a:rPr lang="ru-RU" sz="13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cxnSp>
        <p:nvCxnSpPr>
          <p:cNvPr id="163" name="Прямая соединительная линия 162">
            <a:extLst>
              <a:ext uri="{FF2B5EF4-FFF2-40B4-BE49-F238E27FC236}">
                <a16:creationId xmlns:a16="http://schemas.microsoft.com/office/drawing/2014/main" id="{CA7134E8-9EEF-4D52-8FB7-9FF735543E90}"/>
              </a:ext>
            </a:extLst>
          </p:cNvPr>
          <p:cNvCxnSpPr>
            <a:cxnSpLocks/>
          </p:cNvCxnSpPr>
          <p:nvPr/>
        </p:nvCxnSpPr>
        <p:spPr>
          <a:xfrm>
            <a:off x="2472010" y="1529194"/>
            <a:ext cx="10911" cy="5023166"/>
          </a:xfrm>
          <a:prstGeom prst="line">
            <a:avLst/>
          </a:prstGeom>
          <a:ln>
            <a:solidFill>
              <a:srgbClr val="0066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TextBox 168">
            <a:extLst>
              <a:ext uri="{FF2B5EF4-FFF2-40B4-BE49-F238E27FC236}">
                <a16:creationId xmlns:a16="http://schemas.microsoft.com/office/drawing/2014/main" id="{7AF8DB71-22A7-4273-8B05-ABD5C7119AA6}"/>
              </a:ext>
            </a:extLst>
          </p:cNvPr>
          <p:cNvSpPr txBox="1"/>
          <p:nvPr/>
        </p:nvSpPr>
        <p:spPr>
          <a:xfrm rot="10800000" flipV="1">
            <a:off x="2687106" y="6076323"/>
            <a:ext cx="63984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</a:t>
            </a:r>
            <a:r>
              <a:rPr lang="ru-RU" sz="10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>
                <a:latin typeface="Times New Roman" panose="02020603050405020304" pitchFamily="18" charset="0"/>
                <a:cs typeface="Times New Roman" panose="02020603050405020304" pitchFamily="18" charset="0"/>
              </a:rPr>
              <a:t>уточнения по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мере выделения средств вышестоящих бюджетов)</a:t>
            </a:r>
            <a:endParaRPr lang="ru-RU" sz="10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2" name="TextBox 171">
            <a:extLst>
              <a:ext uri="{FF2B5EF4-FFF2-40B4-BE49-F238E27FC236}">
                <a16:creationId xmlns:a16="http://schemas.microsoft.com/office/drawing/2014/main" id="{D93FED5E-3A58-41E2-A887-E73421BE7F28}"/>
              </a:ext>
            </a:extLst>
          </p:cNvPr>
          <p:cNvSpPr txBox="1"/>
          <p:nvPr/>
        </p:nvSpPr>
        <p:spPr>
          <a:xfrm>
            <a:off x="9818705" y="3033264"/>
            <a:ext cx="13405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2,4+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121,6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232,4</a:t>
            </a: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BBBBB5D8-2EAF-4ED6-818D-87AB9B86FFA6}"/>
              </a:ext>
            </a:extLst>
          </p:cNvPr>
          <p:cNvSpPr txBox="1"/>
          <p:nvPr/>
        </p:nvSpPr>
        <p:spPr>
          <a:xfrm>
            <a:off x="10862050" y="3039085"/>
            <a:ext cx="117852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A82DE450-40E3-43A1-B31D-E2EE72C66870}"/>
              </a:ext>
            </a:extLst>
          </p:cNvPr>
          <p:cNvSpPr txBox="1"/>
          <p:nvPr/>
        </p:nvSpPr>
        <p:spPr>
          <a:xfrm>
            <a:off x="9818705" y="3580367"/>
            <a:ext cx="136367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153,7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3,4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0,5+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3,2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0,7+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34,9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13,8+</a:t>
            </a: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263,1</a:t>
            </a: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58A92E31-A363-44B9-AE3B-08C06DEF701A}"/>
              </a:ext>
            </a:extLst>
          </p:cNvPr>
          <p:cNvSpPr txBox="1"/>
          <p:nvPr/>
        </p:nvSpPr>
        <p:spPr>
          <a:xfrm>
            <a:off x="10925033" y="3596154"/>
            <a:ext cx="114129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15,4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33,6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A61B3A6-F466-4D70-8D09-995159FC2C76}"/>
              </a:ext>
            </a:extLst>
          </p:cNvPr>
          <p:cNvSpPr txBox="1"/>
          <p:nvPr/>
        </p:nvSpPr>
        <p:spPr>
          <a:xfrm rot="10800000" flipV="1">
            <a:off x="10085029" y="6071737"/>
            <a:ext cx="77308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1 916,1</a:t>
            </a: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2DF74CD2-AF4E-4600-96D9-2E40B65513F3}"/>
              </a:ext>
            </a:extLst>
          </p:cNvPr>
          <p:cNvSpPr txBox="1"/>
          <p:nvPr/>
        </p:nvSpPr>
        <p:spPr>
          <a:xfrm rot="10800000" flipV="1">
            <a:off x="11031230" y="6078614"/>
            <a:ext cx="923666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63,0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B1454E3-0E34-471E-B5D8-9E2C84D4E613}"/>
              </a:ext>
            </a:extLst>
          </p:cNvPr>
          <p:cNvCxnSpPr/>
          <p:nvPr/>
        </p:nvCxnSpPr>
        <p:spPr>
          <a:xfrm>
            <a:off x="-239697" y="2705333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>
            <a:extLst>
              <a:ext uri="{FF2B5EF4-FFF2-40B4-BE49-F238E27FC236}">
                <a16:creationId xmlns:a16="http://schemas.microsoft.com/office/drawing/2014/main" id="{2900894F-61A1-4CCF-AFF7-B100AC214067}"/>
              </a:ext>
            </a:extLst>
          </p:cNvPr>
          <p:cNvCxnSpPr>
            <a:cxnSpLocks/>
          </p:cNvCxnSpPr>
          <p:nvPr/>
        </p:nvCxnSpPr>
        <p:spPr>
          <a:xfrm>
            <a:off x="457200" y="4929860"/>
            <a:ext cx="11422578" cy="8219"/>
          </a:xfrm>
          <a:prstGeom prst="line">
            <a:avLst/>
          </a:prstGeom>
          <a:ln>
            <a:solidFill>
              <a:srgbClr val="00B05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Прямоугольник 87">
            <a:extLst>
              <a:ext uri="{FF2B5EF4-FFF2-40B4-BE49-F238E27FC236}">
                <a16:creationId xmlns:a16="http://schemas.microsoft.com/office/drawing/2014/main" id="{A25BE229-E2AB-407A-BB65-4413C8BAF64C}"/>
              </a:ext>
            </a:extLst>
          </p:cNvPr>
          <p:cNvSpPr/>
          <p:nvPr/>
        </p:nvSpPr>
        <p:spPr>
          <a:xfrm>
            <a:off x="416520" y="5052351"/>
            <a:ext cx="2160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defRPr/>
            </a:pPr>
            <a:r>
              <a:rPr lang="ru-RU" b="1" dirty="0">
                <a:solidFill>
                  <a:srgbClr val="008080"/>
                </a:solidFill>
                <a:latin typeface="Franklin Gothic Medium" panose="020B0603020102020204" pitchFamily="34" charset="0"/>
                <a:cs typeface="Times New Roman" panose="02020603050405020304" pitchFamily="18" charset="0"/>
              </a:rPr>
              <a:t>      </a:t>
            </a:r>
            <a:r>
              <a:rPr lang="ru-RU" b="1" dirty="0">
                <a:solidFill>
                  <a:srgbClr val="00808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Туризм и гостеприимство</a:t>
            </a:r>
          </a:p>
        </p:txBody>
      </p: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2AA85960-9C98-43DF-BD67-19CF77A9A135}"/>
              </a:ext>
            </a:extLst>
          </p:cNvPr>
          <p:cNvSpPr/>
          <p:nvPr/>
        </p:nvSpPr>
        <p:spPr>
          <a:xfrm>
            <a:off x="2616304" y="5142628"/>
            <a:ext cx="5102250" cy="225886"/>
          </a:xfrm>
          <a:prstGeom prst="roundRect">
            <a:avLst/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развития туризма (</a:t>
            </a: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ретро-фестиваль</a:t>
            </a: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96" name="Прямоугольник: скругленные углы 95">
            <a:extLst>
              <a:ext uri="{FF2B5EF4-FFF2-40B4-BE49-F238E27FC236}">
                <a16:creationId xmlns:a16="http://schemas.microsoft.com/office/drawing/2014/main" id="{C97C7E2C-6173-45C0-9ABA-AC3FB25DF96F}"/>
              </a:ext>
            </a:extLst>
          </p:cNvPr>
          <p:cNvSpPr/>
          <p:nvPr/>
        </p:nvSpPr>
        <p:spPr>
          <a:xfrm>
            <a:off x="2620054" y="5239362"/>
            <a:ext cx="5364863" cy="481863"/>
          </a:xfrm>
          <a:prstGeom prst="roundRect">
            <a:avLst>
              <a:gd name="adj" fmla="val 13910"/>
            </a:avLst>
          </a:prstGeom>
          <a:noFill/>
          <a:ln w="31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13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Обустройство туристского центра в соответствии с туристским кодом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0839A675-6711-4AE2-AF0C-150D3CE26DD4}"/>
              </a:ext>
            </a:extLst>
          </p:cNvPr>
          <p:cNvSpPr txBox="1"/>
          <p:nvPr/>
        </p:nvSpPr>
        <p:spPr>
          <a:xfrm>
            <a:off x="9632939" y="5188927"/>
            <a:ext cx="170262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8,5</a:t>
            </a:r>
          </a:p>
          <a:p>
            <a:pPr algn="ctr" defTabSz="457200">
              <a:defRPr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0C1864A-2CB6-4857-9070-881ACBF4F53D}"/>
              </a:ext>
            </a:extLst>
          </p:cNvPr>
          <p:cNvSpPr txBox="1"/>
          <p:nvPr/>
        </p:nvSpPr>
        <p:spPr>
          <a:xfrm>
            <a:off x="9596169" y="5368514"/>
            <a:ext cx="173939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</a:t>
            </a:r>
          </a:p>
          <a:p>
            <a:pPr algn="ctr" defTabSz="457200">
              <a:defRPr/>
            </a:pPr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DDA7B46-A279-4564-864B-552A419F990F}"/>
              </a:ext>
            </a:extLst>
          </p:cNvPr>
          <p:cNvSpPr txBox="1"/>
          <p:nvPr/>
        </p:nvSpPr>
        <p:spPr>
          <a:xfrm>
            <a:off x="11053357" y="4979123"/>
            <a:ext cx="901540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endParaRPr lang="ru-RU" sz="1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  <a:p>
            <a:pPr algn="ctr" defTabSz="457200">
              <a:defRPr/>
            </a:pPr>
            <a:endParaRPr lang="ru-RU" sz="13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BA97236-55B4-4E54-8ED5-8FE39720BD36}"/>
              </a:ext>
            </a:extLst>
          </p:cNvPr>
          <p:cNvSpPr txBox="1"/>
          <p:nvPr/>
        </p:nvSpPr>
        <p:spPr>
          <a:xfrm>
            <a:off x="10887948" y="5351280"/>
            <a:ext cx="121868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>
              <a:defRPr/>
            </a:pP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36635869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олилиния: фигура 22"/>
          <p:cNvSpPr/>
          <p:nvPr/>
        </p:nvSpPr>
        <p:spPr>
          <a:xfrm>
            <a:off x="-1" y="750959"/>
            <a:ext cx="12191760" cy="5851079"/>
          </a:xfrm>
          <a:custGeom>
            <a:avLst/>
            <a:gdLst/>
            <a:ahLst/>
            <a:cxnLst/>
            <a:rect l="0" t="0" r="r" b="b"/>
            <a:pathLst>
              <a:path w="33867" h="19051">
                <a:moveTo>
                  <a:pt x="0" y="19051"/>
                </a:moveTo>
                <a:lnTo>
                  <a:pt x="33867" y="19051"/>
                </a:lnTo>
                <a:lnTo>
                  <a:pt x="33867" y="0"/>
                </a:lnTo>
                <a:lnTo>
                  <a:pt x="0" y="0"/>
                </a:lnTo>
                <a:lnTo>
                  <a:pt x="0" y="19051"/>
                </a:lnTo>
                <a:close/>
              </a:path>
            </a:pathLst>
          </a:custGeom>
          <a:solidFill>
            <a:srgbClr val="E0F4F2"/>
          </a:solidFill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lvl="0" algn="ctr" defTabSz="457200"/>
            <a:endParaRPr lang="ru-RU" sz="4000" dirty="0">
              <a:solidFill>
                <a:srgbClr val="376092"/>
              </a:solidFill>
              <a:latin typeface="Georgia" panose="02040502050405020303" pitchFamily="18" charset="0"/>
            </a:endParaRPr>
          </a:p>
        </p:txBody>
      </p:sp>
      <p:pic>
        <p:nvPicPr>
          <p:cNvPr id="24" name="Рисунок 23"/>
          <p:cNvPicPr/>
          <p:nvPr/>
        </p:nvPicPr>
        <p:blipFill>
          <a:blip r:embed="rId2" cstate="print"/>
          <a:stretch/>
        </p:blipFill>
        <p:spPr>
          <a:xfrm>
            <a:off x="0" y="0"/>
            <a:ext cx="12191760" cy="750960"/>
          </a:xfrm>
          <a:prstGeom prst="rect">
            <a:avLst/>
          </a:prstGeom>
          <a:ln w="0">
            <a:noFill/>
          </a:ln>
        </p:spPr>
      </p:pic>
      <p:pic>
        <p:nvPicPr>
          <p:cNvPr id="25" name="Рисунок 24"/>
          <p:cNvPicPr/>
          <p:nvPr/>
        </p:nvPicPr>
        <p:blipFill>
          <a:blip r:embed="rId3" cstate="print"/>
          <a:stretch/>
        </p:blipFill>
        <p:spPr>
          <a:xfrm>
            <a:off x="0" y="6602040"/>
            <a:ext cx="12191760" cy="255600"/>
          </a:xfrm>
          <a:prstGeom prst="rect">
            <a:avLst/>
          </a:prstGeom>
          <a:ln w="0">
            <a:noFill/>
          </a:ln>
        </p:spPr>
      </p:pic>
      <p:sp>
        <p:nvSpPr>
          <p:cNvPr id="26" name="TextBox 25"/>
          <p:cNvSpPr txBox="1"/>
          <p:nvPr/>
        </p:nvSpPr>
        <p:spPr>
          <a:xfrm>
            <a:off x="500759" y="975600"/>
            <a:ext cx="11466339" cy="3114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C99C00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35000" y="4434840"/>
            <a:ext cx="80672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1546280" y="6579720"/>
            <a:ext cx="229200" cy="2556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odoni"/>
              </a:rPr>
              <a:t>10</a:t>
            </a: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70040" y="276840"/>
            <a:ext cx="4982690" cy="27108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</a:rPr>
              <a:t>ДЕПАРТАМЕНТ ФИНАНСОВ АДМИНИСТРАЦИИ ГОРОДСКОГО ОКРУГА ТОЛЬЯТТИ</a:t>
            </a:r>
            <a:endParaRPr kumimoji="0" lang="en-US" sz="1200" b="1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70040" y="382680"/>
            <a:ext cx="139356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1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6520" y="6635160"/>
            <a:ext cx="3156840" cy="1728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1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35000" y="3531240"/>
            <a:ext cx="9240840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54422" y="3799080"/>
            <a:ext cx="2052817" cy="27936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-1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/>
            </a:endParaRPr>
          </a:p>
        </p:txBody>
      </p:sp>
      <p:pic>
        <p:nvPicPr>
          <p:cNvPr id="43" name="Picture 5" descr="C:\Users\ПЕТРО\Desktop\Герб тольятти мал-02.png">
            <a:extLst>
              <a:ext uri="{FF2B5EF4-FFF2-40B4-BE49-F238E27FC236}">
                <a16:creationId xmlns:a16="http://schemas.microsoft.com/office/drawing/2014/main" id="{D87BCDF0-CE9A-437B-A890-1A6834CC2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4" y="50040"/>
            <a:ext cx="569628" cy="700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7D6B82E6-57C1-4056-9FD1-14AAA9DA0CCB}"/>
              </a:ext>
            </a:extLst>
          </p:cNvPr>
          <p:cNvSpPr txBox="1"/>
          <p:nvPr/>
        </p:nvSpPr>
        <p:spPr>
          <a:xfrm>
            <a:off x="2876365" y="2435760"/>
            <a:ext cx="629902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457200"/>
            <a:r>
              <a:rPr lang="ru-RU" sz="4800" b="1" dirty="0">
                <a:solidFill>
                  <a:srgbClr val="00808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БЛАГОДАРИМ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053010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4871</TotalTime>
  <Words>1268</Words>
  <Application>Microsoft Office PowerPoint</Application>
  <PresentationFormat>Широкоэкранный</PresentationFormat>
  <Paragraphs>428</Paragraphs>
  <Slides>10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21" baseType="lpstr">
      <vt:lpstr>Arial</vt:lpstr>
      <vt:lpstr>Bodoni</vt:lpstr>
      <vt:lpstr>Calibri</vt:lpstr>
      <vt:lpstr>Franklin Gothic Demi</vt:lpstr>
      <vt:lpstr>Franklin Gothic Medium</vt:lpstr>
      <vt:lpstr>Georgia</vt:lpstr>
      <vt:lpstr>PT Astra Serif</vt:lpstr>
      <vt:lpstr>Symbol</vt:lpstr>
      <vt:lpstr>Times New Roman</vt:lpstr>
      <vt:lpstr>Wingdings</vt:lpstr>
      <vt:lpstr>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Бедункович Марина Александровна</dc:creator>
  <dc:description/>
  <cp:lastModifiedBy>Коровцева Наталья Анатольевна</cp:lastModifiedBy>
  <cp:revision>719</cp:revision>
  <cp:lastPrinted>2026-10-12T11:07:51Z</cp:lastPrinted>
  <dcterms:modified xsi:type="dcterms:W3CDTF">2026-10-13T07:31:06Z</dcterms:modified>
  <dc:language>en-US</dc:language>
</cp:coreProperties>
</file>