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8" r:id="rId2"/>
    <p:sldId id="286" r:id="rId3"/>
    <p:sldId id="346" r:id="rId4"/>
    <p:sldId id="324" r:id="rId5"/>
    <p:sldId id="306" r:id="rId6"/>
    <p:sldId id="311" r:id="rId7"/>
    <p:sldId id="287" r:id="rId8"/>
    <p:sldId id="349" r:id="rId9"/>
    <p:sldId id="344" r:id="rId10"/>
    <p:sldId id="345" r:id="rId11"/>
    <p:sldId id="325" r:id="rId12"/>
    <p:sldId id="307" r:id="rId13"/>
    <p:sldId id="326" r:id="rId14"/>
    <p:sldId id="308" r:id="rId15"/>
    <p:sldId id="288" r:id="rId16"/>
    <p:sldId id="289" r:id="rId17"/>
    <p:sldId id="329" r:id="rId18"/>
    <p:sldId id="330" r:id="rId19"/>
    <p:sldId id="327" r:id="rId20"/>
    <p:sldId id="331" r:id="rId21"/>
    <p:sldId id="328" r:id="rId22"/>
    <p:sldId id="332" r:id="rId23"/>
    <p:sldId id="333" r:id="rId24"/>
    <p:sldId id="290" r:id="rId25"/>
    <p:sldId id="291" r:id="rId26"/>
    <p:sldId id="336" r:id="rId27"/>
    <p:sldId id="292" r:id="rId28"/>
    <p:sldId id="312" r:id="rId29"/>
    <p:sldId id="293" r:id="rId30"/>
    <p:sldId id="304" r:id="rId31"/>
    <p:sldId id="305" r:id="rId32"/>
    <p:sldId id="320" r:id="rId33"/>
    <p:sldId id="295" r:id="rId34"/>
    <p:sldId id="338" r:id="rId35"/>
    <p:sldId id="339" r:id="rId36"/>
    <p:sldId id="296" r:id="rId37"/>
    <p:sldId id="340" r:id="rId38"/>
    <p:sldId id="341" r:id="rId39"/>
    <p:sldId id="342" r:id="rId40"/>
    <p:sldId id="362" r:id="rId41"/>
    <p:sldId id="353" r:id="rId42"/>
    <p:sldId id="363" r:id="rId43"/>
    <p:sldId id="347" r:id="rId44"/>
    <p:sldId id="348" r:id="rId45"/>
    <p:sldId id="350" r:id="rId46"/>
    <p:sldId id="351" r:id="rId47"/>
    <p:sldId id="352" r:id="rId48"/>
    <p:sldId id="354" r:id="rId49"/>
    <p:sldId id="364" r:id="rId50"/>
    <p:sldId id="355" r:id="rId51"/>
    <p:sldId id="357" r:id="rId52"/>
    <p:sldId id="358" r:id="rId53"/>
    <p:sldId id="359" r:id="rId54"/>
    <p:sldId id="361" r:id="rId55"/>
    <p:sldId id="360" r:id="rId56"/>
    <p:sldId id="262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99" userDrawn="1">
          <p15:clr>
            <a:srgbClr val="A4A3A4"/>
          </p15:clr>
        </p15:guide>
        <p15:guide id="2" pos="975" userDrawn="1">
          <p15:clr>
            <a:srgbClr val="A4A3A4"/>
          </p15:clr>
        </p15:guide>
        <p15:guide id="3" pos="295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pos="839" userDrawn="1">
          <p15:clr>
            <a:srgbClr val="A4A3A4"/>
          </p15:clr>
        </p15:guide>
        <p15:guide id="6" orient="horz" pos="346" userDrawn="1">
          <p15:clr>
            <a:srgbClr val="A4A3A4"/>
          </p15:clr>
        </p15:guide>
        <p15:guide id="7" orient="horz" pos="255" userDrawn="1">
          <p15:clr>
            <a:srgbClr val="A4A3A4"/>
          </p15:clr>
        </p15:guide>
        <p15:guide id="8" orient="horz" pos="890" userDrawn="1">
          <p15:clr>
            <a:srgbClr val="A4A3A4"/>
          </p15:clr>
        </p15:guide>
        <p15:guide id="9" orient="horz" pos="572" userDrawn="1">
          <p15:clr>
            <a:srgbClr val="A4A3A4"/>
          </p15:clr>
        </p15:guide>
        <p15:guide id="10" pos="567" userDrawn="1">
          <p15:clr>
            <a:srgbClr val="A4A3A4"/>
          </p15:clr>
        </p15:guide>
        <p15:guide id="11" pos="2880" userDrawn="1">
          <p15:clr>
            <a:srgbClr val="A4A3A4"/>
          </p15:clr>
        </p15:guide>
        <p15:guide id="12" orient="horz" pos="2160" userDrawn="1">
          <p15:clr>
            <a:srgbClr val="A4A3A4"/>
          </p15:clr>
        </p15:guide>
        <p15:guide id="13" orient="horz" pos="1071" userDrawn="1">
          <p15:clr>
            <a:srgbClr val="A4A3A4"/>
          </p15:clr>
        </p15:guide>
        <p15:guide id="14" orient="horz" pos="3475" userDrawn="1">
          <p15:clr>
            <a:srgbClr val="A4A3A4"/>
          </p15:clr>
        </p15:guide>
        <p15:guide id="15" pos="3198" userDrawn="1">
          <p15:clr>
            <a:srgbClr val="A4A3A4"/>
          </p15:clr>
        </p15:guide>
        <p15:guide id="16" orient="horz" pos="3748" userDrawn="1">
          <p15:clr>
            <a:srgbClr val="A4A3A4"/>
          </p15:clr>
        </p15:guide>
        <p15:guide id="17" orient="horz" pos="4065" userDrawn="1">
          <p15:clr>
            <a:srgbClr val="A4A3A4"/>
          </p15:clr>
        </p15:guide>
        <p15:guide id="18" pos="256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4" autoAdjust="0"/>
    <p:restoredTop sz="97691" autoAdjust="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799"/>
        <p:guide orient="horz" pos="346"/>
        <p:guide orient="horz" pos="255"/>
        <p:guide orient="horz" pos="890"/>
        <p:guide orient="horz" pos="572"/>
        <p:guide orient="horz" pos="2160"/>
        <p:guide orient="horz" pos="1071"/>
        <p:guide orient="horz" pos="3475"/>
        <p:guide orient="horz" pos="3748"/>
        <p:guide orient="horz" pos="4065"/>
        <p:guide pos="975"/>
        <p:guide pos="295"/>
        <p:guide pos="5465"/>
        <p:guide pos="839"/>
        <p:guide pos="567"/>
        <p:guide pos="2880"/>
        <p:guide pos="3198"/>
        <p:guide pos="25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05E87-A95A-45DE-834C-349BF69D1AFD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85707-957A-4671-8A35-EE09859E4E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764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954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764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184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90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398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8677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0094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920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992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128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F4EC-C705-4C70-A647-45B5ED1D9A2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994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FF4EC-C705-4C70-A647-45B5ED1D9A26}" type="datetimeFigureOut">
              <a:rPr lang="ru-RU" smtClean="0"/>
              <a:pPr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6FCCF-DDAA-4217-A10A-79E854B8D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615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558864"/>
            <a:ext cx="9143999" cy="854011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8313" y="404664"/>
            <a:ext cx="1799431" cy="19751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5085184"/>
            <a:ext cx="572412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36229" y="558864"/>
            <a:ext cx="6139457" cy="85401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700" b="1" dirty="0">
                <a:solidFill>
                  <a:srgbClr val="376092"/>
                </a:solidFill>
                <a:latin typeface="Georgia" panose="02040502050405020303" pitchFamily="18" charset="0"/>
              </a:rPr>
              <a:t>Администрация</a:t>
            </a:r>
          </a:p>
          <a:p>
            <a:r>
              <a:rPr lang="ru-RU" sz="2500" dirty="0">
                <a:solidFill>
                  <a:srgbClr val="376092"/>
                </a:solidFill>
                <a:latin typeface="Georgia" panose="02040502050405020303" pitchFamily="18" charset="0"/>
              </a:rPr>
              <a:t>городского округа Тольятти</a:t>
            </a:r>
          </a:p>
        </p:txBody>
      </p:sp>
      <p:pic>
        <p:nvPicPr>
          <p:cNvPr id="12" name="Picture 5" descr="C:\Users\ПЕТРО\Desktop\Герб тольятти мал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98" y="665100"/>
            <a:ext cx="1262462" cy="1538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1391461-E9D1-478D-A1C4-0434C0F0E849}"/>
              </a:ext>
            </a:extLst>
          </p:cNvPr>
          <p:cNvSpPr txBox="1"/>
          <p:nvPr/>
        </p:nvSpPr>
        <p:spPr>
          <a:xfrm>
            <a:off x="0" y="2882260"/>
            <a:ext cx="914399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Администрация</a:t>
            </a:r>
          </a:p>
          <a:p>
            <a:pPr algn="ctr"/>
            <a:endParaRPr lang="ru-RU" sz="1000" b="1" dirty="0" smtClean="0">
              <a:solidFill>
                <a:srgbClr val="376092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7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Комсомольского </a:t>
            </a:r>
            <a:r>
              <a:rPr lang="ru-RU" sz="2700" b="1" dirty="0">
                <a:solidFill>
                  <a:srgbClr val="376092"/>
                </a:solidFill>
                <a:latin typeface="Georgia" panose="02040502050405020303" pitchFamily="18" charset="0"/>
              </a:rPr>
              <a:t>района</a:t>
            </a:r>
          </a:p>
          <a:p>
            <a:pPr algn="ctr"/>
            <a:endParaRPr lang="ru-RU" sz="2700" b="1" dirty="0" smtClean="0">
              <a:solidFill>
                <a:srgbClr val="376092"/>
              </a:solidFill>
              <a:latin typeface="Georgia" panose="02040502050405020303" pitchFamily="18" charset="0"/>
            </a:endParaRPr>
          </a:p>
          <a:p>
            <a:pPr algn="ctr"/>
            <a:endParaRPr lang="ru-RU" sz="2700" b="1" dirty="0" smtClean="0">
              <a:solidFill>
                <a:srgbClr val="376092"/>
              </a:solidFill>
              <a:latin typeface="Georgia" panose="02040502050405020303" pitchFamily="18" charset="0"/>
            </a:endParaRPr>
          </a:p>
          <a:p>
            <a:pPr algn="ctr"/>
            <a:endParaRPr lang="ru-RU" sz="2700" b="1" dirty="0" smtClean="0">
              <a:solidFill>
                <a:srgbClr val="376092"/>
              </a:solidFill>
              <a:latin typeface="Georgia" panose="02040502050405020303" pitchFamily="18" charset="0"/>
            </a:endParaRPr>
          </a:p>
          <a:p>
            <a:pPr algn="ctr"/>
            <a:endParaRPr lang="ru-RU" sz="2700" b="1" dirty="0" smtClean="0">
              <a:solidFill>
                <a:srgbClr val="376092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7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2018 </a:t>
            </a:r>
            <a:r>
              <a:rPr lang="ru-RU" sz="2700" b="1" dirty="0">
                <a:solidFill>
                  <a:srgbClr val="376092"/>
                </a:solidFill>
                <a:latin typeface="Georgia" panose="02040502050405020303" pitchFamily="18" charset="0"/>
              </a:rPr>
              <a:t>год</a:t>
            </a:r>
            <a:endParaRPr lang="ru-RU" sz="2500" dirty="0">
              <a:solidFill>
                <a:srgbClr val="37609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69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10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«Формирование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современной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городской среды 2018-2022 гг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.»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Выполнено благоустройство</a:t>
            </a:r>
          </a:p>
          <a:p>
            <a:r>
              <a:rPr lang="ru-RU" dirty="0"/>
              <a:t>17 дворовых территорий: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b="1" dirty="0"/>
              <a:t>ООО «ДЖКХ» - 9 объектов</a:t>
            </a:r>
            <a:r>
              <a:rPr lang="ru-RU" dirty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Л. Чайкиной 39;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</a:t>
            </a:r>
            <a:r>
              <a:rPr lang="ru-RU" dirty="0" err="1"/>
              <a:t>Мурысева</a:t>
            </a:r>
            <a:r>
              <a:rPr lang="ru-RU" dirty="0"/>
              <a:t> 81, 85, 87;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Матросова 18, 20, 22;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Шлюзовая, 25, 27.</a:t>
            </a:r>
          </a:p>
          <a:p>
            <a:pPr marL="342900" indent="-342900">
              <a:buAutoNum type="arabicPeriod"/>
            </a:pPr>
            <a:r>
              <a:rPr lang="ru-RU" b="1" dirty="0"/>
              <a:t>МП «УК 4» – 5 объектов</a:t>
            </a:r>
            <a:r>
              <a:rPr lang="ru-RU" dirty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Механизаторов 9, 25, 29, 31;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 smtClean="0"/>
              <a:t>ул. Куйбышева</a:t>
            </a:r>
            <a:r>
              <a:rPr lang="ru-RU" dirty="0"/>
              <a:t>, 44.</a:t>
            </a:r>
          </a:p>
          <a:p>
            <a:pPr marL="342900" indent="-342900">
              <a:buAutoNum type="arabicPeriod"/>
            </a:pPr>
            <a:r>
              <a:rPr lang="ru-RU" b="1" dirty="0"/>
              <a:t>ООО «Содружество» – 3 объекта</a:t>
            </a:r>
            <a:r>
              <a:rPr lang="ru-RU" dirty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Л. Чайкиной 33, 35, 41.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Благоустройство территории Комсомольского района в 2018 году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D749BB5-5F02-4CBA-A52F-A6548DCB3F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076456" y="1701232"/>
            <a:ext cx="3600000" cy="38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007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11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«Формирование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современной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городской среды 2018-2022 гг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.»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340768"/>
            <a:ext cx="8136904" cy="50405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000" dirty="0"/>
              <a:t>Выполнено </a:t>
            </a:r>
            <a:r>
              <a:rPr lang="ru-RU" sz="2000" dirty="0" smtClean="0"/>
              <a:t>благоустройство 2 </a:t>
            </a:r>
            <a:r>
              <a:rPr lang="ru-RU" sz="2000" dirty="0"/>
              <a:t>общественных </a:t>
            </a:r>
            <a:r>
              <a:rPr lang="ru-RU" sz="2000" dirty="0" smtClean="0"/>
              <a:t>территорий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Благоустройство территории Комсомольского района в 2018 году</a:t>
            </a:r>
          </a:p>
        </p:txBody>
      </p:sp>
      <p:pic>
        <p:nvPicPr>
          <p:cNvPr id="2050" name="Picture 2" descr="\\main2\TEMP\Отчет главы КР 2018\фото ск.Крылова\DSCN68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844824"/>
            <a:ext cx="3384376" cy="3595031"/>
          </a:xfrm>
          <a:prstGeom prst="rect">
            <a:avLst/>
          </a:prstGeom>
          <a:noFill/>
        </p:spPr>
      </p:pic>
      <p:pic>
        <p:nvPicPr>
          <p:cNvPr id="2053" name="Picture 5" descr="\\main2\TEMP\Отчет главы КР 2018\Сквер МАЯК\фото Маяк\фото маяк скве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035" y="1844824"/>
            <a:ext cx="3537925" cy="3600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39552" y="5517232"/>
            <a:ext cx="3744416" cy="50405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000" dirty="0" smtClean="0"/>
              <a:t>Сквер «Маяк»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004048" y="5517232"/>
            <a:ext cx="3744416" cy="50405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2000" dirty="0" smtClean="0"/>
              <a:t>Сквер по ул. Крылова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5796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12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«Развитие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транспортной системы и дорожного хозяйства г.о. Тольятти на 2014-2020 гг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.»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6824" y="1700808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7544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b="1" dirty="0"/>
              <a:t>Выполнен ремонт 23 дворовых проездов</a:t>
            </a:r>
            <a:r>
              <a:rPr lang="ru-RU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ул. Никонова 19-21-25, 36, 23а;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ул. Гидротехническая 23, 27, 33;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ул. Макарова 1;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пр. Майский 5-9;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ул. Куйбышева 22;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ул. </a:t>
            </a:r>
            <a:r>
              <a:rPr lang="ru-RU" dirty="0" err="1"/>
              <a:t>Ингельберга</a:t>
            </a:r>
            <a:r>
              <a:rPr lang="ru-RU" dirty="0"/>
              <a:t> 1б;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ул. Железнодорожная 11;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ул. Л. Чайкиной 68;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ул. Тюленина </a:t>
            </a:r>
            <a:r>
              <a:rPr lang="ru-RU" dirty="0" smtClean="0"/>
              <a:t>3  – ул</a:t>
            </a:r>
            <a:r>
              <a:rPr lang="ru-RU" dirty="0"/>
              <a:t>. Коммунистическая 59;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ул. Коммунистическая </a:t>
            </a:r>
            <a:r>
              <a:rPr lang="ru-RU" dirty="0" smtClean="0"/>
              <a:t>57;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Благоустройство территории Комсомольского района в 2018 году</a:t>
            </a:r>
          </a:p>
        </p:txBody>
      </p:sp>
      <p:pic>
        <p:nvPicPr>
          <p:cNvPr id="13" name="Picture 2" descr="C:\Users\gavlena.av\Desktop\_презентация 2018\чайкиной 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00808"/>
            <a:ext cx="3907717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572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13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«Развитие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транспортной системы и дорожного хозяйства г.о. Тольятти на 2014-2020 гг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.»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6824" y="1700808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7544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b="1" dirty="0" smtClean="0"/>
              <a:t>Выполнен ремонт 23 дворовых проездов</a:t>
            </a:r>
            <a:r>
              <a:rPr lang="ru-RU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б-р</a:t>
            </a:r>
            <a:r>
              <a:rPr lang="ru-RU" dirty="0" smtClean="0"/>
              <a:t> Островского;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тротуар по ул. Есенина;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ул. Есенина 6, 10;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ул. Ярославская 21-25;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ул. Громовой 34;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ул. Коммунистическая 81а-83а;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въезд на Куйбышева 12.</a:t>
            </a:r>
          </a:p>
          <a:p>
            <a:endParaRPr lang="ru-RU" b="1" dirty="0" smtClean="0"/>
          </a:p>
          <a:p>
            <a:r>
              <a:rPr lang="ru-RU" b="1" dirty="0" smtClean="0"/>
              <a:t>Выполнена отсыпка </a:t>
            </a:r>
            <a:r>
              <a:rPr lang="ru-RU" b="1" dirty="0" err="1" smtClean="0"/>
              <a:t>асфальтогранулятом</a:t>
            </a:r>
            <a:r>
              <a:rPr lang="ru-RU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проезд 3-й Тракторный </a:t>
            </a:r>
            <a:r>
              <a:rPr lang="ru-RU" dirty="0" smtClean="0"/>
              <a:t>в</a:t>
            </a:r>
          </a:p>
          <a:p>
            <a:pPr marL="342900" indent="19050"/>
            <a:r>
              <a:rPr lang="ru-RU" dirty="0" err="1" smtClean="0"/>
              <a:t>мкр</a:t>
            </a:r>
            <a:r>
              <a:rPr lang="ru-RU" dirty="0"/>
              <a:t>. Федоровка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Благоустройство территории Комсомольского района в 2018 году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5933" y="1700808"/>
            <a:ext cx="3653439" cy="381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399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14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5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«Поддержка </a:t>
            </a:r>
            <a:r>
              <a:rPr lang="ru-RU" sz="235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инициатив населения муниципальных образований в Самарской </a:t>
            </a:r>
            <a:r>
              <a:rPr lang="ru-RU" sz="235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области»</a:t>
            </a:r>
            <a:endParaRPr lang="ru-RU" sz="235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71999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000" dirty="0"/>
              <a:t>Выполнено:</a:t>
            </a:r>
          </a:p>
          <a:p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Устройство спортивной площадки </a:t>
            </a:r>
            <a:r>
              <a:rPr lang="ru-RU" sz="2000" dirty="0"/>
              <a:t>по ул. </a:t>
            </a:r>
            <a:r>
              <a:rPr lang="ru-RU" sz="2000" dirty="0" smtClean="0"/>
              <a:t>Чайкиной, </a:t>
            </a:r>
            <a:r>
              <a:rPr lang="ru-RU" sz="2000" dirty="0"/>
              <a:t>50</a:t>
            </a:r>
            <a:r>
              <a:rPr lang="ru-RU" sz="2000" dirty="0" smtClean="0"/>
              <a:t>;</a:t>
            </a:r>
          </a:p>
          <a:p>
            <a:pPr marL="342900" indent="-342900">
              <a:buFont typeface="+mj-lt"/>
              <a:buAutoNum type="arabicPeriod"/>
            </a:pPr>
            <a:endParaRPr lang="ru-RU" sz="2000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/>
              <a:t>Устройство детской площадки </a:t>
            </a:r>
            <a:r>
              <a:rPr lang="ru-RU" sz="2000" dirty="0"/>
              <a:t>по ул. </a:t>
            </a:r>
            <a:r>
              <a:rPr lang="ru-RU" sz="2000" dirty="0" smtClean="0"/>
              <a:t>Гидротехнической, </a:t>
            </a:r>
            <a:r>
              <a:rPr lang="ru-RU" sz="2000" dirty="0"/>
              <a:t>28б.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600" y="3424354"/>
            <a:ext cx="2448272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Фото/график/таблица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Благоустройство территории Комсомольского района в 2018 году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D22811F-0335-448A-9F1A-D904A561BF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90923" y="1700213"/>
            <a:ext cx="3564000" cy="38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87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4813"/>
            <a:ext cx="864369" cy="100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1675" y="549275"/>
            <a:ext cx="936104" cy="7181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500AC332-F058-42EC-8100-67A3FF878910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15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9275"/>
            <a:ext cx="7128024" cy="7191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Сфера жилищно-коммунального хозяйства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313" y="5949950"/>
            <a:ext cx="8207375" cy="5032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Сфера жилищно-коммунального хозяйства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8312" y="1700807"/>
            <a:ext cx="4103687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/>
              <a:t>Подготовка к отопительному периоду 2018-2019 гг</a:t>
            </a:r>
            <a:r>
              <a:rPr lang="ru-RU" sz="2000" dirty="0" smtClean="0"/>
              <a:t>.</a:t>
            </a:r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/>
              <a:t>Перекладка и строительство новых </a:t>
            </a:r>
            <a:r>
              <a:rPr lang="ru-RU" sz="2000" dirty="0" smtClean="0"/>
              <a:t>сетей</a:t>
            </a:r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/>
              <a:t>Муниципальные услуги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76825" y="1700807"/>
            <a:ext cx="3598863" cy="3815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2BFEB19-8A87-4474-A7F8-433223C061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076825" y="1700213"/>
            <a:ext cx="3600000" cy="38146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106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16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Подготовка к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отопительному периоду 2018-2019 гг.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1700808"/>
            <a:ext cx="8208912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000" dirty="0"/>
              <a:t>Районная комиссия, созданная по распоряжению заместителя главы городского округа Тольятти, осуществляла контроль за выполнением мероприятий по подготовке районного хозяйства к работе в отопительный период 2018-2019 гг.:</a:t>
            </a:r>
          </a:p>
          <a:p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Подготовка </a:t>
            </a:r>
            <a:r>
              <a:rPr lang="ru-RU" sz="2000" dirty="0" err="1"/>
              <a:t>теплоисточников</a:t>
            </a:r>
            <a:r>
              <a:rPr lang="ru-RU" sz="2000" dirty="0"/>
              <a:t>  </a:t>
            </a:r>
            <a:r>
              <a:rPr lang="ru-RU" sz="2000" dirty="0" smtClean="0"/>
              <a:t>– </a:t>
            </a:r>
            <a:r>
              <a:rPr lang="ru-RU" sz="2000" b="1" dirty="0" smtClean="0"/>
              <a:t>6 </a:t>
            </a:r>
            <a:r>
              <a:rPr lang="ru-RU" sz="2000" b="1" dirty="0"/>
              <a:t>котельных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Подготовка ЦТП – </a:t>
            </a:r>
            <a:r>
              <a:rPr lang="ru-RU" sz="2000" b="1" dirty="0"/>
              <a:t>40 пунктов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Сфера жилищно-коммунального хозяйства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119149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17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Подготовка к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отопительному периоду 2018-2019 гг.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Подписано актов и паспортов готовности потребителя к отопительному периоду 2018-2019 гг. на </a:t>
            </a:r>
            <a:r>
              <a:rPr lang="ru-RU" b="1" dirty="0"/>
              <a:t>597 объектов</a:t>
            </a:r>
            <a:r>
              <a:rPr lang="ru-RU" dirty="0" smtClean="0"/>
              <a:t>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жилищный фонд Комсомольского района – </a:t>
            </a:r>
            <a:r>
              <a:rPr lang="ru-RU" b="1" dirty="0"/>
              <a:t>512 </a:t>
            </a:r>
            <a:r>
              <a:rPr lang="ru-RU" dirty="0" smtClean="0"/>
              <a:t>многоквартирных домов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школы – </a:t>
            </a:r>
            <a:r>
              <a:rPr lang="ru-RU" b="1" dirty="0"/>
              <a:t>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детские сады – </a:t>
            </a:r>
            <a:r>
              <a:rPr lang="ru-RU" b="1" dirty="0"/>
              <a:t>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дополнительное образование – </a:t>
            </a:r>
            <a:r>
              <a:rPr lang="ru-RU" b="1" dirty="0"/>
              <a:t>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профессиональное образование – </a:t>
            </a:r>
            <a:r>
              <a:rPr lang="ru-RU" b="1" dirty="0"/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социальные учреждения – </a:t>
            </a:r>
            <a:r>
              <a:rPr lang="ru-RU" b="1" dirty="0"/>
              <a:t>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учреждения культуры – </a:t>
            </a:r>
            <a:r>
              <a:rPr lang="ru-RU" b="1" dirty="0"/>
              <a:t>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учреждения здравоохранения – </a:t>
            </a:r>
            <a:r>
              <a:rPr lang="ru-RU" b="1" dirty="0"/>
              <a:t>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600" y="3424354"/>
            <a:ext cx="2448272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Фото/график/таблица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Сфера жилищно-коммунального хозяйства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5EB74AB-8D9B-4DB8-BB28-6ABA0A660E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/>
          <a:stretch/>
        </p:blipFill>
        <p:spPr>
          <a:xfrm>
            <a:off x="468313" y="1700213"/>
            <a:ext cx="3600000" cy="3816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11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18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Подготовка к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отопительному периоду 2018-2019 гг.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К пуску отопления приступили </a:t>
            </a:r>
            <a:r>
              <a:rPr lang="ru-RU" b="1" dirty="0"/>
              <a:t>01.10.2018 года</a:t>
            </a:r>
            <a:r>
              <a:rPr lang="ru-RU" dirty="0"/>
              <a:t>, первоначально осуществлялась подача на социальные учреждения, с </a:t>
            </a:r>
            <a:r>
              <a:rPr lang="ru-RU" b="1" dirty="0"/>
              <a:t>09.10.2018 года </a:t>
            </a:r>
            <a:r>
              <a:rPr lang="ru-RU" dirty="0"/>
              <a:t>многоквартирные дома и другие объекты в соответствии с утвержденным графиком.</a:t>
            </a:r>
          </a:p>
          <a:p>
            <a:endParaRPr lang="ru-RU" dirty="0"/>
          </a:p>
          <a:p>
            <a:r>
              <a:rPr lang="ru-RU" dirty="0" smtClean="0"/>
              <a:t>Своевременное и качественное подключение отопления снизило количество жалоб и обращений на </a:t>
            </a:r>
            <a:r>
              <a:rPr lang="ru-RU" b="1" dirty="0"/>
              <a:t>21 %</a:t>
            </a:r>
            <a:r>
              <a:rPr lang="ru-RU" dirty="0"/>
              <a:t> по сравнению с 2017 годом.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600" y="3424354"/>
            <a:ext cx="2448272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Фото/график/таблица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Сфера жилищно-коммунального хозяйства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7677ADD-35FB-4B5C-8C33-5055FBB3FD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6000" y="1700212"/>
            <a:ext cx="3600000" cy="38088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807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19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Перекладка и строительство новых сетей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000" b="1" dirty="0" smtClean="0"/>
              <a:t>Сети теплоснабжения</a:t>
            </a:r>
          </a:p>
          <a:p>
            <a:r>
              <a:rPr lang="ru-RU" sz="2000" b="1" dirty="0" smtClean="0"/>
              <a:t>ПАО «Т Плюс»: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переложено – </a:t>
            </a:r>
            <a:r>
              <a:rPr lang="ru-RU" sz="2000" b="1" dirty="0" smtClean="0"/>
              <a:t>2,466 км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Сети водоснабжения</a:t>
            </a:r>
          </a:p>
          <a:p>
            <a:r>
              <a:rPr lang="ru-RU" sz="2000" b="1" dirty="0" smtClean="0"/>
              <a:t>ООО «</a:t>
            </a:r>
            <a:r>
              <a:rPr lang="ru-RU" sz="2000" b="1" dirty="0" err="1" smtClean="0"/>
              <a:t>ВоКС</a:t>
            </a:r>
            <a:r>
              <a:rPr lang="ru-RU" sz="2000" b="1" dirty="0" smtClean="0"/>
              <a:t>»:</a:t>
            </a:r>
            <a:endParaRPr lang="ru-RU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переложено – </a:t>
            </a:r>
            <a:r>
              <a:rPr lang="ru-RU" sz="2000" b="1" dirty="0"/>
              <a:t>0,702 км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вновь </a:t>
            </a:r>
            <a:r>
              <a:rPr lang="ru-RU" sz="2000" dirty="0" smtClean="0"/>
              <a:t>построено </a:t>
            </a:r>
            <a:r>
              <a:rPr lang="ru-RU" sz="2000" dirty="0"/>
              <a:t>– </a:t>
            </a:r>
            <a:r>
              <a:rPr lang="ru-RU" sz="2000" b="1" dirty="0"/>
              <a:t>0,557 км</a:t>
            </a:r>
          </a:p>
          <a:p>
            <a:endParaRPr lang="ru-RU" sz="2000" dirty="0"/>
          </a:p>
          <a:p>
            <a:r>
              <a:rPr lang="ru-RU" sz="2000" b="1" dirty="0"/>
              <a:t>Сети </a:t>
            </a:r>
            <a:r>
              <a:rPr lang="ru-RU" sz="2000" b="1" dirty="0" smtClean="0"/>
              <a:t>водоотведения</a:t>
            </a:r>
          </a:p>
          <a:p>
            <a:r>
              <a:rPr lang="ru-RU" sz="2000" b="1" dirty="0" smtClean="0"/>
              <a:t>ООО «</a:t>
            </a:r>
            <a:r>
              <a:rPr lang="ru-RU" sz="2000" b="1" dirty="0" err="1" smtClean="0"/>
              <a:t>ВоКС</a:t>
            </a:r>
            <a:r>
              <a:rPr lang="ru-RU" sz="2000" b="1" dirty="0" smtClean="0"/>
              <a:t>»:</a:t>
            </a:r>
            <a:endParaRPr lang="ru-RU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переложено – </a:t>
            </a:r>
            <a:r>
              <a:rPr lang="ru-RU" sz="2000" b="1" dirty="0"/>
              <a:t>0,110 км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вновь </a:t>
            </a:r>
            <a:r>
              <a:rPr lang="ru-RU" sz="2000" dirty="0" smtClean="0"/>
              <a:t>построено </a:t>
            </a:r>
            <a:r>
              <a:rPr lang="ru-RU" sz="2000" dirty="0"/>
              <a:t>– </a:t>
            </a:r>
            <a:r>
              <a:rPr lang="ru-RU" sz="2000" b="1" dirty="0"/>
              <a:t>0,119 км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Сфера жилищно-коммунального хозяйства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7AFD434-FB0F-4808-9CE9-76D60ABA2D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1700808"/>
            <a:ext cx="3564000" cy="38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319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4813"/>
            <a:ext cx="864369" cy="100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31675" y="549275"/>
            <a:ext cx="936104" cy="7181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500AC332-F058-42EC-8100-67A3FF878910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2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9275"/>
            <a:ext cx="7128024" cy="7191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Комсомольский район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городского округа Тольятти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313" y="5949950"/>
            <a:ext cx="8207375" cy="5032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1200" i="1" dirty="0">
                <a:solidFill>
                  <a:srgbClr val="3062B2"/>
                </a:solidFill>
              </a:rPr>
              <a:t>Вводная информация о районе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8312" y="1700807"/>
            <a:ext cx="4103687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/>
              <a:t>Комсомольский район образован Указом Президиума Верховного Совета РСФСР от </a:t>
            </a:r>
            <a:r>
              <a:rPr lang="ru-RU" sz="2000" b="1" dirty="0"/>
              <a:t>31.03.1972</a:t>
            </a:r>
            <a:r>
              <a:rPr lang="ru-RU" sz="2000" dirty="0"/>
              <a:t> года о создании в городе Тольятти трех административных районов.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Население – </a:t>
            </a:r>
            <a:r>
              <a:rPr lang="ru-RU" sz="2000" b="1" dirty="0" smtClean="0"/>
              <a:t>116 112 человек.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Площадь </a:t>
            </a:r>
            <a:r>
              <a:rPr lang="ru-RU" sz="2000" dirty="0"/>
              <a:t>Комсомольского района составляет </a:t>
            </a:r>
            <a:r>
              <a:rPr lang="ru-RU" sz="2000" b="1" dirty="0"/>
              <a:t>6 644,2 </a:t>
            </a:r>
            <a:r>
              <a:rPr lang="ru-RU" sz="2000" b="1" dirty="0" smtClean="0"/>
              <a:t>га:</a:t>
            </a:r>
            <a:endParaRPr lang="ru-RU" sz="2000" b="1" dirty="0"/>
          </a:p>
          <a:p>
            <a:pPr marL="363538" indent="-363538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состоит из Центральной части, </a:t>
            </a:r>
            <a:r>
              <a:rPr lang="ru-RU" sz="2000" dirty="0" err="1" smtClean="0"/>
              <a:t>мкр</a:t>
            </a:r>
            <a:r>
              <a:rPr lang="ru-RU" sz="2000" dirty="0" smtClean="0"/>
              <a:t>. Жигулевское море, </a:t>
            </a:r>
            <a:r>
              <a:rPr lang="ru-RU" sz="2000" dirty="0" err="1" smtClean="0"/>
              <a:t>мкр</a:t>
            </a:r>
            <a:r>
              <a:rPr lang="ru-RU" sz="2000" dirty="0" smtClean="0"/>
              <a:t>. Шлюзовой, </a:t>
            </a:r>
            <a:r>
              <a:rPr lang="ru-RU" sz="2000" dirty="0" err="1" smtClean="0"/>
              <a:t>мкр</a:t>
            </a:r>
            <a:r>
              <a:rPr lang="ru-RU" sz="2000" dirty="0" smtClean="0"/>
              <a:t>. Федоровка, </a:t>
            </a:r>
            <a:r>
              <a:rPr lang="ru-RU" sz="2000" dirty="0" err="1" smtClean="0"/>
              <a:t>мкр</a:t>
            </a:r>
            <a:r>
              <a:rPr lang="ru-RU" sz="2000" dirty="0" smtClean="0"/>
              <a:t>. Поволжский.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76825" y="1700807"/>
            <a:ext cx="3598863" cy="3815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24128" y="3222342"/>
            <a:ext cx="2448272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Фото/график/таблица</a:t>
            </a:r>
          </a:p>
        </p:txBody>
      </p:sp>
      <p:pic>
        <p:nvPicPr>
          <p:cNvPr id="19" name="Рисунок 18" descr="Tolyatti Russia 1432384266(www.brodyaga.com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83997" y="1700807"/>
            <a:ext cx="3592459" cy="37765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47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20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Перекладка и строительство новых сетей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000" b="1" dirty="0"/>
              <a:t>Сети </a:t>
            </a:r>
            <a:r>
              <a:rPr lang="ru-RU" sz="2000" b="1" dirty="0" smtClean="0"/>
              <a:t>электроснабжения</a:t>
            </a:r>
          </a:p>
          <a:p>
            <a:r>
              <a:rPr lang="ru-RU" sz="2000" b="1" dirty="0" smtClean="0"/>
              <a:t>АО «</a:t>
            </a:r>
            <a:r>
              <a:rPr lang="ru-RU" sz="2000" b="1" dirty="0" err="1" smtClean="0"/>
              <a:t>ОРЭС-Тольятти</a:t>
            </a:r>
            <a:r>
              <a:rPr lang="ru-RU" sz="2000" b="1" dirty="0" smtClean="0"/>
              <a:t>»:</a:t>
            </a:r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переложено 6 </a:t>
            </a:r>
            <a:r>
              <a:rPr lang="ru-RU" sz="2000" dirty="0" smtClean="0"/>
              <a:t>кВт </a:t>
            </a:r>
            <a:r>
              <a:rPr lang="ru-RU" sz="2000" dirty="0"/>
              <a:t>– </a:t>
            </a:r>
            <a:r>
              <a:rPr lang="ru-RU" sz="2000" b="1" dirty="0"/>
              <a:t>17,5</a:t>
            </a:r>
            <a:r>
              <a:rPr lang="ru-RU" sz="2000" dirty="0"/>
              <a:t> </a:t>
            </a:r>
            <a:r>
              <a:rPr lang="ru-RU" sz="2000" b="1" dirty="0"/>
              <a:t>км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вновь </a:t>
            </a:r>
            <a:r>
              <a:rPr lang="ru-RU" sz="2000" dirty="0" smtClean="0"/>
              <a:t>построено</a:t>
            </a:r>
            <a:endParaRPr lang="ru-RU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10 </a:t>
            </a:r>
            <a:r>
              <a:rPr lang="ru-RU" sz="2000" dirty="0" smtClean="0"/>
              <a:t>кВт </a:t>
            </a:r>
            <a:r>
              <a:rPr lang="ru-RU" sz="2000" dirty="0"/>
              <a:t>– </a:t>
            </a:r>
            <a:r>
              <a:rPr lang="ru-RU" sz="2000" b="1" dirty="0"/>
              <a:t>76</a:t>
            </a:r>
            <a:r>
              <a:rPr lang="ru-RU" sz="2000" dirty="0"/>
              <a:t> </a:t>
            </a:r>
            <a:r>
              <a:rPr lang="ru-RU" sz="2000" b="1" dirty="0"/>
              <a:t>км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6 </a:t>
            </a:r>
            <a:r>
              <a:rPr lang="ru-RU" sz="2000" dirty="0" smtClean="0"/>
              <a:t>кВт </a:t>
            </a:r>
            <a:r>
              <a:rPr lang="ru-RU" sz="2000" dirty="0"/>
              <a:t>– </a:t>
            </a:r>
            <a:r>
              <a:rPr lang="ru-RU" sz="2000" b="1" dirty="0"/>
              <a:t>0,4 км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0,4 </a:t>
            </a:r>
            <a:r>
              <a:rPr lang="ru-RU" sz="2000" dirty="0" smtClean="0"/>
              <a:t>кВт </a:t>
            </a:r>
            <a:r>
              <a:rPr lang="ru-RU" sz="2000" dirty="0"/>
              <a:t>– </a:t>
            </a:r>
            <a:r>
              <a:rPr lang="ru-RU" sz="2000" b="1" dirty="0"/>
              <a:t>2 км</a:t>
            </a:r>
          </a:p>
          <a:p>
            <a:endParaRPr lang="ru-RU" sz="2000" dirty="0"/>
          </a:p>
          <a:p>
            <a:r>
              <a:rPr lang="ru-RU" sz="2000" b="1" dirty="0" smtClean="0"/>
              <a:t>Сети газоснабжения</a:t>
            </a:r>
          </a:p>
          <a:p>
            <a:r>
              <a:rPr lang="ru-RU" sz="2000" b="1" dirty="0" smtClean="0"/>
              <a:t>ООО «СВГК»:</a:t>
            </a:r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переложено – </a:t>
            </a:r>
            <a:r>
              <a:rPr lang="ru-RU" sz="2000" b="1" dirty="0"/>
              <a:t>1,414</a:t>
            </a:r>
            <a:r>
              <a:rPr lang="ru-RU" sz="2000" dirty="0"/>
              <a:t> </a:t>
            </a:r>
            <a:r>
              <a:rPr lang="ru-RU" sz="2000" b="1" dirty="0"/>
              <a:t>км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вновь </a:t>
            </a:r>
            <a:r>
              <a:rPr lang="ru-RU" sz="2000" dirty="0" smtClean="0"/>
              <a:t>построено </a:t>
            </a:r>
            <a:r>
              <a:rPr lang="ru-RU" sz="2000" dirty="0"/>
              <a:t>– </a:t>
            </a:r>
            <a:r>
              <a:rPr lang="ru-RU" sz="2000" b="1" dirty="0"/>
              <a:t>1,668</a:t>
            </a:r>
            <a:r>
              <a:rPr lang="ru-RU" sz="2000" dirty="0"/>
              <a:t> </a:t>
            </a:r>
            <a:r>
              <a:rPr lang="ru-RU" sz="2000" b="1" dirty="0"/>
              <a:t>км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Сфера жилищно-коммунального хозяйства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62BABB9-CA4E-4F52-8A6D-70235E47C0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1700808"/>
            <a:ext cx="3564000" cy="38163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66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21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Муниципальные услуги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b="1" dirty="0"/>
              <a:t>Выдача разрешения на проведение земляных работ</a:t>
            </a:r>
            <a:r>
              <a:rPr lang="ru-RU" dirty="0"/>
              <a:t>: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выдано </a:t>
            </a:r>
            <a:r>
              <a:rPr lang="ru-RU" dirty="0"/>
              <a:t>разрешений – </a:t>
            </a:r>
            <a:r>
              <a:rPr lang="ru-RU" b="1" dirty="0"/>
              <a:t>179 шт.</a:t>
            </a:r>
            <a:r>
              <a:rPr lang="ru-RU" dirty="0"/>
              <a:t>:</a:t>
            </a:r>
          </a:p>
          <a:p>
            <a:endParaRPr lang="ru-RU" dirty="0" smtClean="0"/>
          </a:p>
          <a:p>
            <a:r>
              <a:rPr lang="ru-RU" dirty="0" smtClean="0"/>
              <a:t>из </a:t>
            </a:r>
            <a:r>
              <a:rPr lang="ru-RU" dirty="0"/>
              <a:t>них: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принято благоустройство, восстановленное после проведения земляных работ – </a:t>
            </a:r>
            <a:r>
              <a:rPr lang="ru-RU" b="1" dirty="0"/>
              <a:t>153 объекта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 зимней схеме (восстановление до 29.05.2019 года) – </a:t>
            </a:r>
            <a:r>
              <a:rPr lang="ru-RU" b="1" dirty="0"/>
              <a:t>26 </a:t>
            </a:r>
            <a:r>
              <a:rPr lang="ru-RU" b="1" dirty="0" smtClean="0"/>
              <a:t>объектов</a:t>
            </a:r>
            <a:endParaRPr lang="ru-RU" b="1" dirty="0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Сфера жилищно-коммунального хозяйства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EB3ADAB-1DE0-4204-A8B0-908225A286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8313" y="1710697"/>
            <a:ext cx="3600000" cy="37953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74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22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Муниципальные услуги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1600" b="1" dirty="0"/>
              <a:t>Согласование переустройства и (или) перепланировки жилого помещения</a:t>
            </a:r>
            <a:r>
              <a:rPr lang="ru-RU" sz="1600" dirty="0"/>
              <a:t>.</a:t>
            </a:r>
          </a:p>
          <a:p>
            <a:r>
              <a:rPr lang="ru-RU" sz="1600" dirty="0" smtClean="0"/>
              <a:t>Принято </a:t>
            </a:r>
            <a:r>
              <a:rPr lang="ru-RU" sz="1600" b="1" dirty="0"/>
              <a:t>20 заявлений </a:t>
            </a:r>
            <a:r>
              <a:rPr lang="ru-RU" sz="1600" dirty="0"/>
              <a:t>от физических и юридических лиц: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выдано разрешений - </a:t>
            </a:r>
            <a:r>
              <a:rPr lang="ru-RU" sz="1600" b="1" dirty="0"/>
              <a:t>17 шт.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отказано в разрешении – </a:t>
            </a:r>
            <a:r>
              <a:rPr lang="ru-RU" sz="1600" b="1" dirty="0"/>
              <a:t>2 шт.</a:t>
            </a:r>
          </a:p>
          <a:p>
            <a:pPr indent="271463"/>
            <a:r>
              <a:rPr lang="ru-RU" sz="1600" dirty="0"/>
              <a:t>(1 заявление отозвано)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принято после окончания работ – </a:t>
            </a:r>
            <a:r>
              <a:rPr lang="ru-RU" sz="1600" b="1" dirty="0"/>
              <a:t>16 </a:t>
            </a:r>
            <a:r>
              <a:rPr lang="ru-RU" sz="1600" b="1" dirty="0" smtClean="0"/>
              <a:t>объектов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Согласование переустройства и (или) перепланировки нежилого помещения в многоквартирном доме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Принято </a:t>
            </a:r>
            <a:r>
              <a:rPr lang="ru-RU" sz="1600" b="1" dirty="0" smtClean="0"/>
              <a:t>6 заявлений</a:t>
            </a:r>
            <a:r>
              <a:rPr lang="ru-RU" sz="16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выдано разрешений - </a:t>
            </a:r>
            <a:r>
              <a:rPr lang="ru-RU" sz="1600" b="1" dirty="0" smtClean="0"/>
              <a:t>4 шт.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отказано в разрешении – </a:t>
            </a:r>
            <a:r>
              <a:rPr lang="ru-RU" sz="1600" b="1" dirty="0" smtClean="0"/>
              <a:t>1 шт.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1 заявление </a:t>
            </a:r>
            <a:r>
              <a:rPr lang="ru-RU" sz="1600" dirty="0" smtClean="0"/>
              <a:t>без рассмотрения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принято после окончания работ –</a:t>
            </a:r>
          </a:p>
          <a:p>
            <a:pPr indent="271463"/>
            <a:r>
              <a:rPr lang="ru-RU" sz="1600" b="1" dirty="0" smtClean="0"/>
              <a:t>3 объекта </a:t>
            </a:r>
            <a:r>
              <a:rPr lang="ru-RU" sz="1600" dirty="0" smtClean="0"/>
              <a:t>(1 объект в работе)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Сфера жилищно-коммунального хозяйства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8B6A3D1-C09A-4A92-88EF-06FAB8D529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1692000"/>
            <a:ext cx="3600000" cy="38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902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23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Муниципальные услуги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1600" b="1" dirty="0" smtClean="0"/>
              <a:t>Перевод жилого помещения в нежилое помещение и нежилого помещения в жилое помещение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Принято </a:t>
            </a:r>
            <a:r>
              <a:rPr lang="ru-RU" sz="1600" b="1" dirty="0" smtClean="0"/>
              <a:t>5 заявлений</a:t>
            </a:r>
            <a:r>
              <a:rPr lang="ru-RU" sz="16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выдано разрешений – </a:t>
            </a:r>
            <a:r>
              <a:rPr lang="ru-RU" sz="1600" b="1" dirty="0" smtClean="0"/>
              <a:t>3 шт.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отказано в разрешении – </a:t>
            </a:r>
            <a:r>
              <a:rPr lang="ru-RU" sz="1600" b="1" dirty="0" smtClean="0"/>
              <a:t>2 шт.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принято после окончания работ – </a:t>
            </a:r>
            <a:r>
              <a:rPr lang="ru-RU" sz="1600" b="1" dirty="0" smtClean="0"/>
              <a:t>2 об.</a:t>
            </a:r>
          </a:p>
          <a:p>
            <a:endParaRPr lang="ru-RU" sz="1600" dirty="0" smtClean="0"/>
          </a:p>
          <a:p>
            <a:r>
              <a:rPr lang="ru-RU" sz="1600" dirty="0" smtClean="0"/>
              <a:t>По самовольным перепланировкам помещений рассмотрено </a:t>
            </a:r>
            <a:r>
              <a:rPr lang="ru-RU" sz="1600" b="1" dirty="0" smtClean="0"/>
              <a:t>31 обращение</a:t>
            </a:r>
            <a:r>
              <a:rPr lang="ru-RU" sz="16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выдано </a:t>
            </a:r>
            <a:r>
              <a:rPr lang="ru-RU" sz="1600" b="1" dirty="0" smtClean="0"/>
              <a:t>10 уведомлений </a:t>
            </a:r>
            <a:r>
              <a:rPr lang="ru-RU" sz="1600" dirty="0" smtClean="0"/>
              <a:t>о приведении в прежнее состояние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8 дел </a:t>
            </a:r>
            <a:r>
              <a:rPr lang="ru-RU" sz="1600" dirty="0" smtClean="0"/>
              <a:t>доведено до федерального суда для приведения в прежнее состояние</a:t>
            </a:r>
          </a:p>
          <a:p>
            <a:endParaRPr lang="ru-RU" sz="1600" dirty="0" smtClean="0"/>
          </a:p>
          <a:p>
            <a:r>
              <a:rPr lang="ru-RU" sz="1600" dirty="0" smtClean="0"/>
              <a:t>Обследование помещений для определения фактического использования – </a:t>
            </a:r>
            <a:r>
              <a:rPr lang="ru-RU" sz="1600" b="1" dirty="0" smtClean="0"/>
              <a:t>127 об.</a:t>
            </a:r>
          </a:p>
          <a:p>
            <a:r>
              <a:rPr lang="ru-RU" sz="1600" dirty="0" smtClean="0"/>
              <a:t>Контроль за проведением капитального ремонта в </a:t>
            </a:r>
            <a:r>
              <a:rPr lang="ru-RU" sz="1600" b="1" dirty="0" smtClean="0"/>
              <a:t>26 многоквартирных домах.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Сфера жилищно-коммунального хозяйства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E77AF8B-4CC1-42B3-917F-0173631137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16"/>
          <a:stretch/>
        </p:blipFill>
        <p:spPr>
          <a:xfrm>
            <a:off x="468000" y="1692000"/>
            <a:ext cx="3600000" cy="38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804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4813"/>
            <a:ext cx="864369" cy="100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1675" y="549275"/>
            <a:ext cx="936104" cy="7181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500AC332-F058-42EC-8100-67A3FF878910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24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9275"/>
            <a:ext cx="7128024" cy="7191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Мероприятия по пресечению 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нелегальной торговой деятельности и рекламы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313" y="5949950"/>
            <a:ext cx="8207375" cy="5032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III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Мероприятия по пресечению нелегальной торговой деятельности и рекламы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8312" y="1700807"/>
            <a:ext cx="4103687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800" dirty="0"/>
              <a:t>Административные правонарушения на территории Комсомольского </a:t>
            </a:r>
            <a:r>
              <a:rPr lang="ru-RU" sz="2800" dirty="0" smtClean="0"/>
              <a:t>района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1700808"/>
            <a:ext cx="4103687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800" dirty="0" smtClean="0"/>
              <a:t>Незаконно </a:t>
            </a:r>
            <a:r>
              <a:rPr lang="ru-RU" sz="2800" dirty="0"/>
              <a:t>размещенные нестационарные торговые </a:t>
            </a:r>
            <a:r>
              <a:rPr lang="ru-RU" sz="2800" dirty="0" smtClean="0"/>
              <a:t>объекты</a:t>
            </a:r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1573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25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Административные правонарушения на территории Комсомольского района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000" dirty="0" smtClean="0"/>
              <a:t>За </a:t>
            </a:r>
            <a:r>
              <a:rPr lang="ru-RU" sz="2000" dirty="0"/>
              <a:t>несанкционированную торговую деятельность </a:t>
            </a:r>
            <a:r>
              <a:rPr lang="ru-RU" sz="2000" dirty="0" smtClean="0"/>
              <a:t>и за нарушение правил продажи алкогольной продукции – </a:t>
            </a:r>
            <a:r>
              <a:rPr lang="ru-RU" sz="2000" b="1" dirty="0" smtClean="0"/>
              <a:t>208 </a:t>
            </a:r>
            <a:r>
              <a:rPr lang="ru-RU" sz="2000" b="1" dirty="0"/>
              <a:t>протоколов: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на сумму </a:t>
            </a:r>
            <a:r>
              <a:rPr lang="ru-RU" sz="2000" b="1" dirty="0" smtClean="0"/>
              <a:t>367 000 рублей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71600" y="3424354"/>
            <a:ext cx="2448272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Фото/график/таблица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III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Мероприятия по пресечению нелегальной торговой деятельности и рекламы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65F5B79-785F-4189-B5E5-68CF244FC0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700808"/>
            <a:ext cx="3600000" cy="380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34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26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Незаконно размещенные нестационарные торговые объекты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76824" y="1700808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7544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000" dirty="0"/>
              <a:t>Незаконно размещенные нестационарные торговые объекты:</a:t>
            </a:r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выявлено – </a:t>
            </a:r>
            <a:r>
              <a:rPr lang="ru-RU" sz="2000" b="1" dirty="0"/>
              <a:t>61 </a:t>
            </a:r>
            <a:r>
              <a:rPr lang="ru-RU" sz="2000" b="1" dirty="0" smtClean="0"/>
              <a:t>объект</a:t>
            </a:r>
            <a:endParaRPr lang="ru-RU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вывезено – </a:t>
            </a:r>
            <a:r>
              <a:rPr lang="ru-RU" sz="2000" b="1" dirty="0"/>
              <a:t>56 объектов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III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Мероприятия по пресечению нелегальной торговой деятельности и рекламы</a:t>
            </a:r>
          </a:p>
        </p:txBody>
      </p:sp>
      <p:pic>
        <p:nvPicPr>
          <p:cNvPr id="13" name="Picture 2" descr="C:\Users\kovalenko.on\AppData\Local\Microsoft\Windows\Temporary Internet Files\Content.Outlook\Z7PFRCML\павильо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578185" cy="3730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92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4813"/>
            <a:ext cx="864369" cy="100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1675" y="549275"/>
            <a:ext cx="936104" cy="7181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500AC332-F058-42EC-8100-67A3FF878910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27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9275"/>
            <a:ext cx="7596335" cy="7191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Подготовка территории маршрута следования участников Чемпионата мира по футболу 2018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313" y="5949950"/>
            <a:ext cx="8207375" cy="5032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IV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Подготовка территории маршрута следования участников Чемпионата мира по футболу 2018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8312" y="1700807"/>
            <a:ext cx="4103687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400" dirty="0" smtClean="0"/>
              <a:t>Благоустройство территории</a:t>
            </a:r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400" dirty="0" smtClean="0"/>
              <a:t>Демонтаж и ремонт объектов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00761" y="1700808"/>
            <a:ext cx="4103687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400" dirty="0" smtClean="0"/>
              <a:t>Установка </a:t>
            </a:r>
            <a:r>
              <a:rPr lang="ru-RU" sz="2400" b="1" dirty="0" smtClean="0"/>
              <a:t>173</a:t>
            </a:r>
            <a:r>
              <a:rPr lang="ru-RU" sz="2400" dirty="0" smtClean="0"/>
              <a:t> адресных </a:t>
            </a:r>
            <a:r>
              <a:rPr lang="ru-RU" sz="2400" dirty="0"/>
              <a:t>табличек-указателей на жилых </a:t>
            </a:r>
            <a:r>
              <a:rPr lang="ru-RU" sz="2400" dirty="0" smtClean="0"/>
              <a:t>домах</a:t>
            </a:r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246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28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Благоустройство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территории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Выполнено озеленение территорий (цветники) на </a:t>
            </a:r>
            <a:r>
              <a:rPr lang="ru-RU" b="1" dirty="0"/>
              <a:t>2 кольцевых развязках</a:t>
            </a:r>
            <a:r>
              <a:rPr lang="ru-RU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Совместно с предприятиями потребительского рынка проведена работа по приведению в надлежащее эстетическое состояние прилегающих к маршруту следования территорий – </a:t>
            </a:r>
            <a:r>
              <a:rPr lang="ru-RU" b="1" dirty="0"/>
              <a:t>81 объект</a:t>
            </a:r>
            <a:r>
              <a:rPr lang="ru-RU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 территории района вывезено бесхозных объектов – </a:t>
            </a:r>
            <a:r>
              <a:rPr lang="ru-RU" b="1" dirty="0"/>
              <a:t>5 шт.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600" y="3424354"/>
            <a:ext cx="2448272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Фото/график/таблица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IV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Подготовка территории маршрута следования участников Чемпионата мира по футболу 2018 г.</a:t>
            </a:r>
          </a:p>
        </p:txBody>
      </p:sp>
      <p:pic>
        <p:nvPicPr>
          <p:cNvPr id="4098" name="Picture 2" descr="\\main2\TEMP\Отчет главы КР 2018\11.04.2017 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0808"/>
            <a:ext cx="3778660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8496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29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Демонтаж и ремонт объектов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1999" y="1700214"/>
            <a:ext cx="4261701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1700" dirty="0" smtClean="0"/>
              <a:t>Приведено в надлежащее эстетическое состояние </a:t>
            </a:r>
            <a:r>
              <a:rPr lang="ru-RU" sz="1700" dirty="0"/>
              <a:t>– </a:t>
            </a:r>
            <a:r>
              <a:rPr lang="ru-RU" sz="1700" b="1" dirty="0"/>
              <a:t>73 </a:t>
            </a:r>
            <a:r>
              <a:rPr lang="ru-RU" sz="1700" b="1" dirty="0" smtClean="0"/>
              <a:t>объекта:</a:t>
            </a:r>
            <a:endParaRPr lang="ru-RU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автостоянок и ГСК – </a:t>
            </a:r>
            <a:r>
              <a:rPr lang="ru-RU" sz="1700" b="1" dirty="0"/>
              <a:t>4 шт.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ограждений строящихся объектов –</a:t>
            </a:r>
          </a:p>
          <a:p>
            <a:pPr indent="271463"/>
            <a:r>
              <a:rPr lang="ru-RU" sz="1700" b="1" dirty="0"/>
              <a:t>6 шт.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остановок общественного транспорта – </a:t>
            </a:r>
            <a:r>
              <a:rPr lang="ru-RU" sz="1700" b="1" dirty="0"/>
              <a:t>16 шт.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нестационарных торговых объектов –</a:t>
            </a:r>
          </a:p>
          <a:p>
            <a:pPr indent="271463"/>
            <a:r>
              <a:rPr lang="ru-RU" sz="1700" b="1" dirty="0"/>
              <a:t>8 шт.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автозаправочных станций – </a:t>
            </a:r>
            <a:r>
              <a:rPr lang="ru-RU" sz="1700" b="1" dirty="0"/>
              <a:t>2 шт.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цоколей многоквартирных жилых домов – </a:t>
            </a:r>
            <a:r>
              <a:rPr lang="ru-RU" sz="1700" b="1" dirty="0"/>
              <a:t>7 шт.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контейнерных площадок – </a:t>
            </a:r>
            <a:r>
              <a:rPr lang="ru-RU" sz="1700" b="1" dirty="0"/>
              <a:t>4 шт.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прочих объектов – </a:t>
            </a:r>
            <a:r>
              <a:rPr lang="ru-RU" sz="1700" b="1" dirty="0"/>
              <a:t>30 шт</a:t>
            </a:r>
            <a:r>
              <a:rPr lang="ru-RU" sz="1700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700" b="1" dirty="0" smtClean="0"/>
          </a:p>
          <a:p>
            <a:pPr marL="285750" indent="-285750"/>
            <a:r>
              <a:rPr lang="ru-RU" sz="1700" dirty="0" smtClean="0"/>
              <a:t>Демонтировано ветхих объектов – </a:t>
            </a:r>
            <a:r>
              <a:rPr lang="ru-RU" sz="1700" b="1" dirty="0" smtClean="0"/>
              <a:t>12 шт.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600" y="3424354"/>
            <a:ext cx="2448272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Фото/график/таблица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IV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Подготовка территории маршрута следования участников Чемпионата мира по футболу 2018 г.</a:t>
            </a:r>
          </a:p>
        </p:txBody>
      </p:sp>
      <p:pic>
        <p:nvPicPr>
          <p:cNvPr id="13" name="Picture 6" descr="\\main2\TEMP\Отчет главы КР 2018\фото по презентации ЧМ-2018\Сентябрь-2 (замена ограждения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0808"/>
            <a:ext cx="3566581" cy="3817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574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3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Комсомольский район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городского округа Тольятти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571999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000" dirty="0"/>
              <a:t>Комсомольский район называют транспортными воротами города. На его территории расположены:</a:t>
            </a:r>
          </a:p>
          <a:p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Речной порт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Железнодорожная станция «Жигулевское море»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Магистральная федеральная автодорога М5 </a:t>
            </a:r>
            <a:r>
              <a:rPr lang="ru-RU" sz="2000" dirty="0" smtClean="0"/>
              <a:t>«Урал»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1200" i="1" dirty="0">
                <a:solidFill>
                  <a:srgbClr val="3062B2"/>
                </a:solidFill>
              </a:rPr>
              <a:t>Вводная информация о районе</a:t>
            </a:r>
          </a:p>
        </p:txBody>
      </p:sp>
      <p:pic>
        <p:nvPicPr>
          <p:cNvPr id="11" name="Рисунок 10" descr="0_e2979_ab615918_ori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7544" y="1700808"/>
            <a:ext cx="3626891" cy="38164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25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4813"/>
            <a:ext cx="864369" cy="100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1675" y="549275"/>
            <a:ext cx="936104" cy="7181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500AC332-F058-42EC-8100-67A3FF878910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30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9275"/>
            <a:ext cx="7596335" cy="7191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Работа с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населением и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с организациями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313" y="5949950"/>
            <a:ext cx="8207375" cy="5032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</a:t>
            </a:r>
            <a:r>
              <a:rPr lang="ru-RU" sz="1200" i="1" dirty="0" smtClean="0">
                <a:solidFill>
                  <a:srgbClr val="3062B2"/>
                </a:solidFill>
              </a:rPr>
              <a:t>. Работа с населением и взаимодействие с организациями</a:t>
            </a:r>
            <a:endParaRPr lang="ru-RU" sz="1200" i="1" dirty="0">
              <a:solidFill>
                <a:srgbClr val="3062B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8312" y="1700807"/>
            <a:ext cx="4103687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/>
              <a:t>Выборные кампании 2018 года</a:t>
            </a:r>
          </a:p>
          <a:p>
            <a:pPr>
              <a:buClr>
                <a:schemeClr val="accent1"/>
              </a:buClr>
              <a:buSzPct val="110000"/>
            </a:pPr>
            <a:endParaRPr lang="ru-RU" sz="2000" dirty="0" smtClean="0"/>
          </a:p>
          <a:p>
            <a:pPr>
              <a:buClr>
                <a:schemeClr val="accent1"/>
              </a:buClr>
              <a:buSzPct val="110000"/>
            </a:pPr>
            <a:endParaRPr lang="ru-RU" sz="2000" dirty="0"/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/>
              <a:t>Деятельность управляющих </a:t>
            </a:r>
            <a:r>
              <a:rPr lang="ru-RU" sz="2000" dirty="0" smtClean="0"/>
              <a:t>микрорайонами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1700808"/>
            <a:ext cx="4103687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Взаимодействие </a:t>
            </a:r>
            <a:r>
              <a:rPr lang="ru-RU" sz="2000" dirty="0"/>
              <a:t>с предприятиями, организациями, депутатами всех уровней, общественными организациями</a:t>
            </a:r>
          </a:p>
        </p:txBody>
      </p:sp>
    </p:spTree>
    <p:extLst>
      <p:ext uri="{BB962C8B-B14F-4D97-AF65-F5344CB8AC3E}">
        <p14:creationId xmlns="" xmlns:p14="http://schemas.microsoft.com/office/powerpoint/2010/main" val="196406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31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Выборы Президента Российской Федерации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b="1" dirty="0"/>
              <a:t>18 марта 2018 </a:t>
            </a:r>
            <a:r>
              <a:rPr lang="ru-RU" b="1" dirty="0" smtClean="0"/>
              <a:t>года</a:t>
            </a:r>
            <a:r>
              <a:rPr lang="ru-RU" dirty="0" smtClean="0"/>
              <a:t> участие </a:t>
            </a:r>
            <a:r>
              <a:rPr lang="ru-RU" dirty="0"/>
              <a:t>в выборах Президента РФ приняли </a:t>
            </a:r>
            <a:r>
              <a:rPr lang="ru-RU" b="1" dirty="0"/>
              <a:t>56 710 </a:t>
            </a:r>
            <a:r>
              <a:rPr lang="ru-RU" dirty="0"/>
              <a:t>из </a:t>
            </a:r>
            <a:r>
              <a:rPr lang="ru-RU" b="1" dirty="0"/>
              <a:t>87 823 </a:t>
            </a:r>
            <a:r>
              <a:rPr lang="ru-RU" dirty="0"/>
              <a:t>избирателей. Явка избирателей по Комсомольскому району составила </a:t>
            </a:r>
            <a:r>
              <a:rPr lang="ru-RU" b="1" dirty="0"/>
              <a:t>64,57%</a:t>
            </a:r>
            <a:r>
              <a:rPr lang="ru-RU" dirty="0"/>
              <a:t>. В сравнении с другими крупными внутригородскими территориями Самарской </a:t>
            </a:r>
            <a:r>
              <a:rPr lang="ru-RU" dirty="0" smtClean="0"/>
              <a:t>области </a:t>
            </a:r>
            <a:r>
              <a:rPr lang="ru-RU" dirty="0"/>
              <a:t>явка по </a:t>
            </a:r>
            <a:r>
              <a:rPr lang="ru-RU" b="1" dirty="0"/>
              <a:t>Комсомольскому району </a:t>
            </a:r>
            <a:r>
              <a:rPr lang="ru-RU" dirty="0"/>
              <a:t>была самой высокой.</a:t>
            </a:r>
          </a:p>
          <a:p>
            <a:endParaRPr lang="ru-RU" dirty="0"/>
          </a:p>
          <a:p>
            <a:r>
              <a:rPr lang="ru-RU" dirty="0"/>
              <a:t>Большую работу по привлечению населения к участию в выборах провели общественные организации: </a:t>
            </a:r>
            <a:r>
              <a:rPr lang="ru-RU" b="1" dirty="0"/>
              <a:t>ТОС, ОСМ, Совет ветеранов Комсомольского района и др</a:t>
            </a:r>
            <a:r>
              <a:rPr lang="ru-RU" dirty="0"/>
              <a:t>.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</a:t>
            </a:r>
            <a:r>
              <a:rPr lang="ru-RU" sz="1200" i="1" dirty="0" smtClean="0">
                <a:solidFill>
                  <a:srgbClr val="3062B2"/>
                </a:solidFill>
              </a:rPr>
              <a:t>. Работа с населением и взаимодействие с организациями</a:t>
            </a:r>
            <a:endParaRPr lang="ru-RU" sz="1200" i="1" dirty="0">
              <a:solidFill>
                <a:srgbClr val="3062B2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02196980"/>
              </p:ext>
            </p:extLst>
          </p:nvPr>
        </p:nvGraphicFramePr>
        <p:xfrm>
          <a:off x="528228" y="1700214"/>
          <a:ext cx="3538948" cy="3816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16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73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1635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ТИК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Явка,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7861">
                <a:tc>
                  <a:txBody>
                    <a:bodyPr/>
                    <a:lstStyle/>
                    <a:p>
                      <a:r>
                        <a:rPr lang="ru-RU" b="1" dirty="0"/>
                        <a:t>Тольятти, Комсомольская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64,57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r>
                        <a:rPr lang="ru-RU" dirty="0"/>
                        <a:t>Самара, Куйбышевская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63,10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r>
                        <a:rPr lang="ru-RU" dirty="0"/>
                        <a:t>Самара, Октябрьская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62,13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7861">
                <a:tc>
                  <a:txBody>
                    <a:bodyPr/>
                    <a:lstStyle/>
                    <a:p>
                      <a:r>
                        <a:rPr lang="ru-RU" dirty="0"/>
                        <a:t>Самара, Железнодорожная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61,37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67861">
                <a:tc>
                  <a:txBody>
                    <a:bodyPr/>
                    <a:lstStyle/>
                    <a:p>
                      <a:r>
                        <a:rPr lang="ru-RU" dirty="0"/>
                        <a:t>Самара, Промышленная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60,71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7861">
                <a:tc>
                  <a:txBody>
                    <a:bodyPr/>
                    <a:lstStyle/>
                    <a:p>
                      <a:r>
                        <a:rPr lang="ru-RU" dirty="0"/>
                        <a:t>Тольятти, Автозаводская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60,23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708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32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Выборы Губернатора Самарской области и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д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епутатов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Думы городского округа Тольятти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000" b="1" dirty="0"/>
              <a:t>9 сентября 2018 </a:t>
            </a:r>
            <a:r>
              <a:rPr lang="ru-RU" sz="2000" b="1" dirty="0" smtClean="0"/>
              <a:t>года</a:t>
            </a:r>
            <a:r>
              <a:rPr lang="ru-RU" sz="2000" dirty="0" smtClean="0"/>
              <a:t> прошли досрочные выборы </a:t>
            </a:r>
            <a:r>
              <a:rPr lang="ru-RU" sz="2000" dirty="0"/>
              <a:t>Губернатора Самарской области </a:t>
            </a:r>
            <a:r>
              <a:rPr lang="ru-RU" sz="2000" dirty="0" smtClean="0"/>
              <a:t>и выборы депутатов Думы городского округа Тольятти 7-го созыва.</a:t>
            </a:r>
          </a:p>
          <a:p>
            <a:endParaRPr lang="ru-RU" sz="2000" dirty="0" smtClean="0"/>
          </a:p>
          <a:p>
            <a:r>
              <a:rPr lang="ru-RU" sz="2000" dirty="0" smtClean="0"/>
              <a:t>Явка </a:t>
            </a:r>
            <a:r>
              <a:rPr lang="ru-RU" sz="2000" dirty="0"/>
              <a:t>составила </a:t>
            </a:r>
            <a:r>
              <a:rPr lang="ru-RU" sz="2000" b="1" dirty="0" smtClean="0"/>
              <a:t>36,2%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</a:t>
            </a:r>
            <a:r>
              <a:rPr lang="ru-RU" sz="1200" i="1" dirty="0" smtClean="0">
                <a:solidFill>
                  <a:srgbClr val="3062B2"/>
                </a:solidFill>
              </a:rPr>
              <a:t>. Работа с населением и взаимодействие с организациями</a:t>
            </a:r>
            <a:endParaRPr lang="ru-RU" sz="1200" i="1" dirty="0">
              <a:solidFill>
                <a:srgbClr val="3062B2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32223EF-9D07-4EDC-88B9-7FA21AF807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7455" y="1700213"/>
            <a:ext cx="3579720" cy="38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585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33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Деятельность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управляющих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микрорайонами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000" dirty="0" smtClean="0"/>
              <a:t>Контроль за выполнением </a:t>
            </a:r>
            <a:r>
              <a:rPr lang="ru-RU" sz="2000" dirty="0"/>
              <a:t>работ по благоустройству, </a:t>
            </a:r>
            <a:r>
              <a:rPr lang="ru-RU" sz="2000" dirty="0" smtClean="0"/>
              <a:t>текущему и капитальному ремонту многоквартирных домов, в сфере жилищно-коммунального  и дорожного хозяйства:</a:t>
            </a:r>
            <a:endParaRPr lang="ru-RU" sz="2000" dirty="0"/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проведено - </a:t>
            </a:r>
            <a:r>
              <a:rPr lang="ru-RU" sz="2000" b="1" dirty="0"/>
              <a:t>2 346 мероприятий </a:t>
            </a:r>
            <a:r>
              <a:rPr lang="ru-RU" sz="2000" dirty="0"/>
              <a:t>общественного мониторинга территорий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составлено – </a:t>
            </a:r>
            <a:r>
              <a:rPr lang="ru-RU" sz="2000" b="1" dirty="0"/>
              <a:t>98 актов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600" y="3424354"/>
            <a:ext cx="2448272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Фото/график/таблица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</a:t>
            </a:r>
            <a:r>
              <a:rPr lang="ru-RU" sz="1200" i="1" dirty="0" smtClean="0">
                <a:solidFill>
                  <a:srgbClr val="3062B2"/>
                </a:solidFill>
              </a:rPr>
              <a:t>. Работа с населением и взаимодействие с организациями</a:t>
            </a:r>
            <a:endParaRPr lang="ru-RU" sz="1200" i="1" dirty="0">
              <a:solidFill>
                <a:srgbClr val="3062B2"/>
              </a:solidFill>
            </a:endParaRPr>
          </a:p>
        </p:txBody>
      </p:sp>
      <p:pic>
        <p:nvPicPr>
          <p:cNvPr id="13" name="Объект 4" descr="C:\Users\МаринаВася\Desktop\IMG_20181010_165514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0808"/>
            <a:ext cx="3622269" cy="381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9014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34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Деятельность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управляющих микрорайонами в районе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Контроль свалок, брошенных транспортных средств, заброшенных объектов незавершенного строительства, бесхозных гаражей и иных объектов – </a:t>
            </a:r>
            <a:r>
              <a:rPr lang="ru-RU" b="1" dirty="0"/>
              <a:t>82 мероприятия:</a:t>
            </a:r>
          </a:p>
          <a:p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выявлено незаконно размещенных рекламных конструкций – </a:t>
            </a:r>
            <a:r>
              <a:rPr lang="ru-RU" b="1" dirty="0"/>
              <a:t>42 шт.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выявлено несанкционированных торговых объектов в микрорайонах – </a:t>
            </a:r>
            <a:r>
              <a:rPr lang="ru-RU" b="1" dirty="0"/>
              <a:t>25 шт.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600" y="3424354"/>
            <a:ext cx="2448272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Фото/график/таблица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</a:t>
            </a:r>
            <a:r>
              <a:rPr lang="ru-RU" sz="1200" i="1" dirty="0" smtClean="0">
                <a:solidFill>
                  <a:srgbClr val="3062B2"/>
                </a:solidFill>
              </a:rPr>
              <a:t>. Работа с населением и взаимодействие с организациями</a:t>
            </a:r>
            <a:endParaRPr lang="ru-RU" sz="1200" i="1" dirty="0">
              <a:solidFill>
                <a:srgbClr val="3062B2"/>
              </a:solidFill>
            </a:endParaRPr>
          </a:p>
        </p:txBody>
      </p:sp>
      <p:pic>
        <p:nvPicPr>
          <p:cNvPr id="13" name="Picture 4" descr="C:\Users\kovalenko.on\AppData\Local\Microsoft\Windows\Temporary Internet Files\Content.Outlook\Z7PFRCML\DSCN5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550898" cy="3800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51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35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Деятельность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управляющих микрорайонами в районе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Организация субботников с привлечением ресурсов управляющих компаний ЖКХ. Активное участие в общественно-полезной деятельности (оказание содействия в тушении пожаров, </a:t>
            </a:r>
            <a:r>
              <a:rPr lang="ru-RU" dirty="0" smtClean="0"/>
              <a:t>патрулировании </a:t>
            </a:r>
            <a:r>
              <a:rPr lang="ru-RU" dirty="0"/>
              <a:t>лесов, профилактические беседы с жителями).</a:t>
            </a:r>
          </a:p>
          <a:p>
            <a:endParaRPr lang="ru-RU" dirty="0"/>
          </a:p>
          <a:p>
            <a:r>
              <a:rPr lang="ru-RU" dirty="0"/>
              <a:t>За </a:t>
            </a:r>
            <a:r>
              <a:rPr lang="ru-RU" dirty="0" smtClean="0"/>
              <a:t>год </a:t>
            </a:r>
            <a:r>
              <a:rPr lang="ru-RU" dirty="0"/>
              <a:t>участие в общественно-полезной деятельности как в районе, так и в городском округе Тольятти, приняли </a:t>
            </a:r>
            <a:r>
              <a:rPr lang="ru-RU" b="1" dirty="0"/>
              <a:t>81 385 жителей </a:t>
            </a:r>
            <a:r>
              <a:rPr lang="ru-RU" dirty="0"/>
              <a:t>Комсомольского района.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600" y="3424354"/>
            <a:ext cx="2448272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Фото/график/таблица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</a:t>
            </a:r>
            <a:r>
              <a:rPr lang="ru-RU" sz="1200" i="1" dirty="0" smtClean="0">
                <a:solidFill>
                  <a:srgbClr val="3062B2"/>
                </a:solidFill>
              </a:rPr>
              <a:t>. Работа с населением и взаимодействие с организациями</a:t>
            </a:r>
            <a:endParaRPr lang="ru-RU" sz="1200" i="1" dirty="0">
              <a:solidFill>
                <a:srgbClr val="3062B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0808"/>
            <a:ext cx="355025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5876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4813"/>
            <a:ext cx="864369" cy="100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1675" y="549275"/>
            <a:ext cx="936104" cy="7181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500AC332-F058-42EC-8100-67A3FF878910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36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9275"/>
            <a:ext cx="7596335" cy="7191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предприятиями, организациями, депутатами, общественными организациями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313" y="5949950"/>
            <a:ext cx="8207375" cy="5032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</a:t>
            </a:r>
            <a:r>
              <a:rPr lang="ru-RU" sz="1200" i="1" dirty="0" smtClean="0">
                <a:solidFill>
                  <a:srgbClr val="3062B2"/>
                </a:solidFill>
              </a:rPr>
              <a:t>. Работа с населением и взаимодействие с организациями</a:t>
            </a:r>
            <a:endParaRPr lang="ru-RU" sz="1200" i="1" dirty="0">
              <a:solidFill>
                <a:srgbClr val="3062B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8312" y="1700807"/>
            <a:ext cx="4103687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/>
              <a:t>Проводилась плодотворная работа по взаимодействию, организации и проведению социально значимых мероприятий в течение всего 2018 года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76825" y="1700807"/>
            <a:ext cx="3598863" cy="3815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724128" y="3222342"/>
            <a:ext cx="2448272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Фото/график/таблица</a:t>
            </a:r>
          </a:p>
        </p:txBody>
      </p:sp>
      <p:pic>
        <p:nvPicPr>
          <p:cNvPr id="14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83" r="8268"/>
          <a:stretch>
            <a:fillRect/>
          </a:stretch>
        </p:blipFill>
        <p:spPr>
          <a:xfrm>
            <a:off x="4788024" y="1700808"/>
            <a:ext cx="3901604" cy="3744416"/>
          </a:xfrm>
        </p:spPr>
      </p:pic>
    </p:spTree>
    <p:extLst>
      <p:ext uri="{BB962C8B-B14F-4D97-AF65-F5344CB8AC3E}">
        <p14:creationId xmlns="" xmlns:p14="http://schemas.microsoft.com/office/powerpoint/2010/main" val="8219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37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предприятиями, организациями, депутатами, общественными организациями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К</a:t>
            </a:r>
            <a:r>
              <a:rPr lang="ru-RU" sz="1700" dirty="0" smtClean="0"/>
              <a:t>ультурно-массовые </a:t>
            </a:r>
            <a:r>
              <a:rPr lang="ru-RU" sz="1700" dirty="0"/>
              <a:t>мероприятия: Масленица, День Победы, работа Полевых кухонь, День города, День физкультурника, День химика, День поселка в микрорайонах Федоровка, Жигулевское море, Поволжский</a:t>
            </a:r>
          </a:p>
          <a:p>
            <a:endParaRPr lang="ru-RU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К</a:t>
            </a:r>
            <a:r>
              <a:rPr lang="ru-RU" sz="1700" dirty="0" smtClean="0"/>
              <a:t>онцертные </a:t>
            </a:r>
            <a:r>
              <a:rPr lang="ru-RU" sz="1700" dirty="0"/>
              <a:t>программы, творческие вечера, спектакли, поздравление ветеранов ВОВ, праздничные фейерверки, чествование супружеских пар ветеранов ВОВ</a:t>
            </a:r>
          </a:p>
          <a:p>
            <a:endParaRPr lang="ru-RU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/>
              <a:t>Формирование </a:t>
            </a:r>
            <a:r>
              <a:rPr lang="ru-RU" sz="1700" dirty="0"/>
              <a:t>участковых избирательных комиссий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</a:t>
            </a:r>
            <a:r>
              <a:rPr lang="ru-RU" sz="1200" i="1" dirty="0" smtClean="0">
                <a:solidFill>
                  <a:srgbClr val="3062B2"/>
                </a:solidFill>
              </a:rPr>
              <a:t>. Работа с населением и взаимодействие с организациями</a:t>
            </a:r>
            <a:endParaRPr lang="ru-RU" sz="1200" i="1" dirty="0">
              <a:solidFill>
                <a:srgbClr val="3062B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E2225B8-38B9-442B-A437-C31F78AA13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8313" y="1696413"/>
            <a:ext cx="3598862" cy="38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30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38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предприятиями, организациями, депутатами, общественными организациями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К</a:t>
            </a:r>
            <a:r>
              <a:rPr lang="ru-RU" sz="1700" dirty="0" smtClean="0"/>
              <a:t>ультурно-массовые </a:t>
            </a:r>
            <a:r>
              <a:rPr lang="ru-RU" sz="1700" dirty="0"/>
              <a:t>мероприятия: Масленица, День Победы, работа Полевых кухонь, День города, День физкультурника, День химика, День поселка в микрорайонах Федоровка, Жигулевское море, Поволжский</a:t>
            </a:r>
          </a:p>
          <a:p>
            <a:endParaRPr lang="ru-RU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К</a:t>
            </a:r>
            <a:r>
              <a:rPr lang="ru-RU" sz="1700" dirty="0" smtClean="0"/>
              <a:t>онцертные </a:t>
            </a:r>
            <a:r>
              <a:rPr lang="ru-RU" sz="1700" dirty="0"/>
              <a:t>программы, творческие вечера, спектакли, поздравление ветеранов ВОВ, праздничные фейерверки, чествование супружеских пар ветеранов ВОВ</a:t>
            </a:r>
          </a:p>
          <a:p>
            <a:endParaRPr lang="ru-RU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/>
              <a:t>Формирование </a:t>
            </a:r>
            <a:r>
              <a:rPr lang="ru-RU" sz="1700" dirty="0"/>
              <a:t>участковых избирательных комиссий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</a:t>
            </a:r>
            <a:r>
              <a:rPr lang="ru-RU" sz="1200" i="1" dirty="0" smtClean="0">
                <a:solidFill>
                  <a:srgbClr val="3062B2"/>
                </a:solidFill>
              </a:rPr>
              <a:t>. Работа с населением и взаимодействие с организациями</a:t>
            </a:r>
            <a:endParaRPr lang="ru-RU" sz="1200" i="1" dirty="0">
              <a:solidFill>
                <a:srgbClr val="3062B2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E7B7537-6038-4ABF-942C-A214BD5D1B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/>
          <a:stretch/>
        </p:blipFill>
        <p:spPr>
          <a:xfrm>
            <a:off x="467175" y="1700213"/>
            <a:ext cx="3600000" cy="38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16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39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предприятиями, организациями, депутатами, общественными организациями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К</a:t>
            </a:r>
            <a:r>
              <a:rPr lang="ru-RU" sz="1700" dirty="0" smtClean="0"/>
              <a:t>ультурно-массовые </a:t>
            </a:r>
            <a:r>
              <a:rPr lang="ru-RU" sz="1700" dirty="0"/>
              <a:t>мероприятия: Масленица, День Победы, работа Полевых кухонь, День города, День физкультурника, День химика, День поселка в микрорайонах Федоровка, Жигулевское море, Поволжский</a:t>
            </a:r>
          </a:p>
          <a:p>
            <a:endParaRPr lang="ru-RU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К</a:t>
            </a:r>
            <a:r>
              <a:rPr lang="ru-RU" sz="1700" dirty="0" smtClean="0"/>
              <a:t>онцертные </a:t>
            </a:r>
            <a:r>
              <a:rPr lang="ru-RU" sz="1700" dirty="0"/>
              <a:t>программы, творческие вечера, спектакли, поздравление ветеранов ВОВ, праздничные фейерверки, чествование супружеских пар ветеранов ВОВ</a:t>
            </a:r>
          </a:p>
          <a:p>
            <a:endParaRPr lang="ru-RU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/>
              <a:t>Формирование </a:t>
            </a:r>
            <a:r>
              <a:rPr lang="ru-RU" sz="1700" dirty="0"/>
              <a:t>участковых избирательных комиссий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</a:t>
            </a:r>
            <a:r>
              <a:rPr lang="ru-RU" sz="1200" i="1" dirty="0" smtClean="0">
                <a:solidFill>
                  <a:srgbClr val="3062B2"/>
                </a:solidFill>
              </a:rPr>
              <a:t>. Работа с населением и взаимодействие с организациями</a:t>
            </a:r>
            <a:endParaRPr lang="ru-RU" sz="1200" i="1" dirty="0">
              <a:solidFill>
                <a:srgbClr val="3062B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B15647C-80C3-449C-973A-D274A6CEB2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5360" y="1700213"/>
            <a:ext cx="3564000" cy="38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57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4813"/>
            <a:ext cx="864369" cy="100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31675" y="549275"/>
            <a:ext cx="936104" cy="7181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500AC332-F058-42EC-8100-67A3FF878910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4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9275"/>
            <a:ext cx="7128024" cy="7191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Благоустройство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территории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Комсомольского района в 2018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году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313" y="5949950"/>
            <a:ext cx="8207375" cy="5032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Благоустройство территории Комсомольского района в 2018 году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8312" y="1700807"/>
            <a:ext cx="4103687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Муниципальная программа </a:t>
            </a:r>
            <a:r>
              <a:rPr lang="ru-RU" sz="2000" b="1" dirty="0" smtClean="0"/>
              <a:t>«Благоустройство территории городского округа Тольятти на 2015-2024 гг.»</a:t>
            </a:r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b="1" dirty="0" smtClean="0"/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/>
              <a:t>Муниципальная программа </a:t>
            </a:r>
            <a:r>
              <a:rPr lang="ru-RU" sz="2000" b="1" dirty="0"/>
              <a:t>«Формирование современной городской среды </a:t>
            </a:r>
            <a:r>
              <a:rPr lang="ru-RU" sz="2000" b="1" dirty="0" smtClean="0"/>
              <a:t>2018-2022 </a:t>
            </a:r>
            <a:r>
              <a:rPr lang="ru-RU" sz="2000" b="1" dirty="0"/>
              <a:t>гг</a:t>
            </a:r>
            <a:r>
              <a:rPr lang="ru-RU" sz="2000" b="1" dirty="0" smtClean="0"/>
              <a:t>.»</a:t>
            </a:r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b="1" dirty="0" smtClean="0"/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1700808"/>
            <a:ext cx="4103687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Муниципальная </a:t>
            </a:r>
            <a:r>
              <a:rPr lang="ru-RU" sz="2000" dirty="0"/>
              <a:t>программа </a:t>
            </a:r>
            <a:r>
              <a:rPr lang="ru-RU" sz="2000" b="1" dirty="0"/>
              <a:t>«Развитие транспортной системы и дорожного хозяйства городского округа Тольятти на 2014-2020 гг</a:t>
            </a:r>
            <a:r>
              <a:rPr lang="ru-RU" sz="2000" b="1" dirty="0" smtClean="0"/>
              <a:t>.»</a:t>
            </a:r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b="1" dirty="0" smtClean="0"/>
          </a:p>
          <a:p>
            <a:pPr marL="285750" indent="-28575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Государственная программа Самарской области </a:t>
            </a:r>
            <a:r>
              <a:rPr lang="ru-RU" sz="2000" b="1" dirty="0" smtClean="0"/>
              <a:t>«Поддержка инициатив населения муниципальных образований в Самарской области»</a:t>
            </a:r>
          </a:p>
        </p:txBody>
      </p:sp>
    </p:spTree>
    <p:extLst>
      <p:ext uri="{BB962C8B-B14F-4D97-AF65-F5344CB8AC3E}">
        <p14:creationId xmlns="" xmlns:p14="http://schemas.microsoft.com/office/powerpoint/2010/main" val="350932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40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предприятиями, организациями, депутатами, общественными организациями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772890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b="1" dirty="0" smtClean="0"/>
              <a:t>ПАО «</a:t>
            </a:r>
            <a:r>
              <a:rPr lang="ru-RU" sz="2400" b="1" dirty="0" err="1" smtClean="0"/>
              <a:t>Тольяттиазот</a:t>
            </a:r>
            <a:r>
              <a:rPr lang="ru-RU" sz="2400" b="1" dirty="0" smtClean="0"/>
              <a:t>»</a:t>
            </a:r>
          </a:p>
          <a:p>
            <a:endParaRPr lang="ru-RU" sz="800" b="1" dirty="0" smtClean="0"/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приобретение оборудования для организации работ химического класса в гимназии № 39;</a:t>
            </a:r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организация концерта Владислава Косарева в ДК «</a:t>
            </a:r>
            <a:r>
              <a:rPr lang="ru-RU" dirty="0" err="1" smtClean="0"/>
              <a:t>Тольяттиазот</a:t>
            </a:r>
            <a:r>
              <a:rPr lang="ru-RU" dirty="0" smtClean="0"/>
              <a:t>»;</a:t>
            </a:r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образовательный проект - интеллектуальный клуб «Химия слова» с участием популярных лекторов;</a:t>
            </a:r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организация праздничных фейерверков;</a:t>
            </a:r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материальная помощь обществу инвалидов;</a:t>
            </a:r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новогоднее украшение кольцевой развязки;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</a:t>
            </a:r>
            <a:r>
              <a:rPr lang="ru-RU" sz="1200" i="1" dirty="0" smtClean="0">
                <a:solidFill>
                  <a:srgbClr val="3062B2"/>
                </a:solidFill>
              </a:rPr>
              <a:t>. Работа с населением и взаимодействие с организациями</a:t>
            </a:r>
            <a:endParaRPr lang="ru-RU" sz="1200" i="1" dirty="0">
              <a:solidFill>
                <a:srgbClr val="3062B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endParaRPr lang="ru-RU" sz="16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1700882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indent="173038">
              <a:buFont typeface="Arial" pitchFamily="34" charset="0"/>
              <a:buChar char="•"/>
            </a:pPr>
            <a:endParaRPr lang="ru-RU" sz="1600" dirty="0" smtClean="0"/>
          </a:p>
          <a:p>
            <a:pPr indent="173038">
              <a:buFont typeface="Arial" pitchFamily="34" charset="0"/>
              <a:buChar char="•"/>
            </a:pPr>
            <a:endParaRPr lang="ru-RU" dirty="0" smtClean="0"/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помощь и участие в месячнике по благоустройству;</a:t>
            </a:r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материальная помощь гончарной мастерской «</a:t>
            </a:r>
            <a:r>
              <a:rPr lang="ru-RU" dirty="0" err="1" smtClean="0"/>
              <a:t>Хорс</a:t>
            </a:r>
            <a:r>
              <a:rPr lang="ru-RU" dirty="0" smtClean="0"/>
              <a:t>» (для работа с детьми с ограниченными возможностями;</a:t>
            </a:r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помощь в организации и проведении праздничных мероприятий центра «Семья»;</a:t>
            </a:r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организация и проведение дворовых детских праздничных мероприятий «Лето с </a:t>
            </a:r>
            <a:r>
              <a:rPr lang="ru-RU" dirty="0" err="1" smtClean="0"/>
              <a:t>ТоАЗ</a:t>
            </a:r>
            <a:r>
              <a:rPr lang="ru-RU" dirty="0" smtClean="0"/>
              <a:t>»;</a:t>
            </a:r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оказание поддержки конкурсу «Серебряный возраст»;</a:t>
            </a:r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оказание поддержки МБУДО СДЮСШОР № 5 «Спортивная борьба».</a:t>
            </a:r>
          </a:p>
        </p:txBody>
      </p:sp>
    </p:spTree>
    <p:extLst>
      <p:ext uri="{BB962C8B-B14F-4D97-AF65-F5344CB8AC3E}">
        <p14:creationId xmlns="" xmlns:p14="http://schemas.microsoft.com/office/powerpoint/2010/main" val="673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41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предприятиями, организациями, депутатами, общественными организациями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772816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b="1" dirty="0" smtClean="0"/>
              <a:t>ПАО «</a:t>
            </a:r>
            <a:r>
              <a:rPr lang="ru-RU" sz="2400" b="1" dirty="0" err="1" smtClean="0"/>
              <a:t>КуйбышевАзот</a:t>
            </a:r>
            <a:r>
              <a:rPr lang="ru-RU" sz="2400" b="1" dirty="0" smtClean="0"/>
              <a:t>»</a:t>
            </a:r>
          </a:p>
          <a:p>
            <a:endParaRPr lang="ru-RU" sz="800" b="1" dirty="0" smtClean="0"/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помощь и участие в месячнике по благоустройству;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ремонт стены перехода на Жигулевское море;</a:t>
            </a:r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установка МАФ – 18 шт.;</a:t>
            </a:r>
          </a:p>
          <a:p>
            <a:pPr indent="173038">
              <a:buFont typeface="Arial" pitchFamily="34" charset="0"/>
              <a:buChar char="•"/>
            </a:pPr>
            <a:r>
              <a:rPr lang="ru-RU" dirty="0" smtClean="0"/>
              <a:t>установка ограждений – 9 шт.;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установка пандусов и перил на входных группах – 3 шт.;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ремонт стел «Комсомольский район» и «Тольятти»;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финансовая помощь приходу в честь Николая Чудотворца;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</a:t>
            </a:r>
            <a:r>
              <a:rPr lang="ru-RU" sz="1200" i="1" dirty="0" smtClean="0">
                <a:solidFill>
                  <a:srgbClr val="3062B2"/>
                </a:solidFill>
              </a:rPr>
              <a:t>. Работа с населением и взаимодействие с организациями</a:t>
            </a:r>
            <a:endParaRPr lang="ru-RU" sz="1200" i="1" dirty="0">
              <a:solidFill>
                <a:srgbClr val="3062B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1700882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endParaRPr lang="ru-RU" b="1" dirty="0" smtClean="0"/>
          </a:p>
          <a:p>
            <a:endParaRPr lang="ru-RU" sz="1400" b="1" dirty="0"/>
          </a:p>
          <a:p>
            <a:endParaRPr lang="ru-RU" sz="1400" b="1" dirty="0" smtClean="0"/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выравнивание придомовой территории ул. Ярославская, 51 (завоз и отсыпка щебнем);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предоставление цветов для посадки на площади имени Денисова;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материалы для покраски стелы «</a:t>
            </a:r>
            <a:r>
              <a:rPr lang="ru-RU" dirty="0" err="1" smtClean="0"/>
              <a:t>Мкр</a:t>
            </a:r>
            <a:r>
              <a:rPr lang="ru-RU" dirty="0" smtClean="0"/>
              <a:t>. Поволжский» и МАФ сквера Семейного отдыха;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изготовление 2 новогодних шаров для площади имени Денисова;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ликвидация несанкционированной свалки в мкр. Жигулевское море.</a:t>
            </a:r>
          </a:p>
        </p:txBody>
      </p:sp>
    </p:spTree>
    <p:extLst>
      <p:ext uri="{BB962C8B-B14F-4D97-AF65-F5344CB8AC3E}">
        <p14:creationId xmlns="" xmlns:p14="http://schemas.microsoft.com/office/powerpoint/2010/main" val="673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42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предприятиями, организациями, депутатами, общественными организациями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</a:t>
            </a:r>
            <a:r>
              <a:rPr lang="ru-RU" sz="1200" i="1" dirty="0" smtClean="0">
                <a:solidFill>
                  <a:srgbClr val="3062B2"/>
                </a:solidFill>
              </a:rPr>
              <a:t>. Работа с населением и взаимодействие с организациями</a:t>
            </a:r>
            <a:endParaRPr lang="ru-RU" sz="1200" i="1" dirty="0">
              <a:solidFill>
                <a:srgbClr val="3062B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173038" indent="-173038">
              <a:buFont typeface="Arial" pitchFamily="34" charset="0"/>
              <a:buChar char="•"/>
            </a:pP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1700808"/>
            <a:ext cx="4248472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b="1" dirty="0" smtClean="0"/>
              <a:t>ПАО «</a:t>
            </a:r>
            <a:r>
              <a:rPr lang="ru-RU" sz="2400" b="1" dirty="0" err="1" smtClean="0"/>
              <a:t>Трансаммиак</a:t>
            </a:r>
            <a:r>
              <a:rPr lang="ru-RU" sz="2400" b="1" dirty="0" smtClean="0"/>
              <a:t>»</a:t>
            </a:r>
          </a:p>
          <a:p>
            <a:endParaRPr lang="ru-RU" sz="800" b="1" dirty="0" smtClean="0"/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устройство тропы здоровья;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материалы для покраски стелы «</a:t>
            </a:r>
            <a:r>
              <a:rPr lang="ru-RU" dirty="0" err="1" smtClean="0"/>
              <a:t>Мкр</a:t>
            </a:r>
            <a:r>
              <a:rPr lang="ru-RU" dirty="0" smtClean="0"/>
              <a:t>. Поволжский» и МАФ сквера Семейного отдыха;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ремонтные работы в МБУ Школа № 25, МБУ Школа № 55;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финансовая помощь в проведении юбилея центра «Семья»;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оборудование костюмерной студии «Надежда» центра «Истоки»;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финансовая помощь Совету ветеранов;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4008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173038" indent="-173038">
              <a:buFont typeface="Arial" pitchFamily="34" charset="0"/>
              <a:buChar char="•"/>
            </a:pPr>
            <a:endParaRPr lang="ru-RU" dirty="0" smtClean="0"/>
          </a:p>
          <a:p>
            <a:pPr marL="173038" indent="-173038">
              <a:buFont typeface="Arial" pitchFamily="34" charset="0"/>
              <a:buChar char="•"/>
            </a:pPr>
            <a:endParaRPr lang="ru-RU" dirty="0" smtClean="0"/>
          </a:p>
          <a:p>
            <a:pPr marL="173038" indent="-173038">
              <a:buFont typeface="Arial" pitchFamily="34" charset="0"/>
              <a:buChar char="•"/>
            </a:pPr>
            <a:endParaRPr lang="ru-RU" dirty="0" smtClean="0"/>
          </a:p>
          <a:p>
            <a:pPr marL="173038" indent="-173038">
              <a:buFont typeface="Arial" pitchFamily="34" charset="0"/>
              <a:buChar char="•"/>
            </a:pPr>
            <a:endParaRPr lang="ru-RU" dirty="0" smtClean="0"/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оказание поддержки МБУДО СДЮСШОР № 5 «Спортивная борьба»;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новогоднее оформление центра «Истоки»;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помощь и участие в месячнике по благоустройству;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оказание помощи в организации и проведении культурно-массовых и спортивных мероприятий</a:t>
            </a:r>
            <a:r>
              <a:rPr lang="ru-RU" dirty="0"/>
              <a:t>;</a:t>
            </a:r>
            <a:endParaRPr lang="ru-RU" dirty="0" smtClean="0"/>
          </a:p>
          <a:p>
            <a:pPr marL="173038" indent="-173038">
              <a:buFont typeface="Arial" pitchFamily="34" charset="0"/>
              <a:buChar char="•"/>
            </a:pPr>
            <a:r>
              <a:rPr lang="ru-RU" dirty="0" smtClean="0"/>
              <a:t>оказание финансовой помощи </a:t>
            </a:r>
            <a:r>
              <a:rPr lang="ru-RU" dirty="0" err="1" smtClean="0"/>
              <a:t>гимназияи№</a:t>
            </a:r>
            <a:r>
              <a:rPr lang="ru-RU" dirty="0" smtClean="0"/>
              <a:t> 39 к юбилею.</a:t>
            </a:r>
          </a:p>
          <a:p>
            <a:pPr marL="173038" indent="-173038">
              <a:buFont typeface="Arial" pitchFamily="34" charset="0"/>
              <a:buChar char="•"/>
            </a:pPr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673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4813"/>
            <a:ext cx="864369" cy="100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1675" y="549275"/>
            <a:ext cx="936104" cy="7181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500AC332-F058-42EC-8100-67A3FF878910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43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9275"/>
            <a:ext cx="7596335" cy="7191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5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</a:t>
            </a:r>
            <a:r>
              <a:rPr lang="ru-RU" sz="235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предприятиями и организациями </a:t>
            </a:r>
            <a:r>
              <a:rPr lang="ru-RU" sz="235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по привлечению средств на благоустройство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313" y="5949950"/>
            <a:ext cx="8207375" cy="5032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VI. </a:t>
            </a:r>
            <a:r>
              <a:rPr lang="ru-RU" sz="1200" i="1" dirty="0">
                <a:solidFill>
                  <a:srgbClr val="3062B2"/>
                </a:solidFill>
              </a:rPr>
              <a:t>Взаимодействие с предприятиями и организациями по привлечению средств на благоустройство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8312" y="1700807"/>
            <a:ext cx="3598863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SzPct val="110000"/>
            </a:pPr>
            <a:r>
              <a:rPr lang="ru-RU" sz="2000" dirty="0" smtClean="0"/>
              <a:t>Объекты и мероприятия</a:t>
            </a:r>
          </a:p>
          <a:p>
            <a:pPr marL="342900" indent="-342900">
              <a:buClr>
                <a:schemeClr val="accent1"/>
              </a:buClr>
              <a:buSzPct val="110000"/>
            </a:pPr>
            <a:r>
              <a:rPr lang="ru-RU" sz="2000" dirty="0" smtClean="0"/>
              <a:t>благоустройства:</a:t>
            </a:r>
          </a:p>
          <a:p>
            <a:pPr marL="342900" indent="-342900">
              <a:buClr>
                <a:schemeClr val="accent1"/>
              </a:buClr>
              <a:buSzPct val="110000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Историко-культурный </a:t>
            </a:r>
            <a:r>
              <a:rPr lang="ru-RU" sz="2000" dirty="0"/>
              <a:t>сквер «Маяк»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/>
              <a:t>Спортивная площадка «Волга</a:t>
            </a:r>
            <a:r>
              <a:rPr lang="en-US" sz="2000" dirty="0"/>
              <a:t>-</a:t>
            </a:r>
            <a:r>
              <a:rPr lang="ru-RU" sz="2000" dirty="0"/>
              <a:t>спорт» на набережной Комсомольского </a:t>
            </a:r>
            <a:r>
              <a:rPr lang="ru-RU" sz="2000" dirty="0" smtClean="0"/>
              <a:t>района</a:t>
            </a:r>
          </a:p>
          <a:p>
            <a:pPr marL="342900" indent="-342900">
              <a:buClr>
                <a:schemeClr val="accent1"/>
              </a:buClr>
              <a:buSzPct val="110000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dirty="0" smtClean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DAD16E8-9FA1-470D-9B2D-536BC3D15723}"/>
              </a:ext>
            </a:extLst>
          </p:cNvPr>
          <p:cNvSpPr/>
          <p:nvPr/>
        </p:nvSpPr>
        <p:spPr>
          <a:xfrm>
            <a:off x="5076825" y="1700807"/>
            <a:ext cx="3598863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A488FB2E-3AFC-4A41-A3D2-478929D855DA}"/>
              </a:ext>
            </a:extLst>
          </p:cNvPr>
          <p:cNvSpPr/>
          <p:nvPr/>
        </p:nvSpPr>
        <p:spPr>
          <a:xfrm>
            <a:off x="5076825" y="1708022"/>
            <a:ext cx="3598863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Сквер по ул. Крылова</a:t>
            </a:r>
            <a:endParaRPr lang="en-US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Благоустройство разделительных колец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Новогоднее оформление района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Парк культуры и отдыха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149714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44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5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 и организациями по привлечению средств на благоустройство</a:t>
            </a:r>
            <a:endParaRPr lang="ru-RU" sz="235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1900" b="1" dirty="0" smtClean="0"/>
              <a:t>Историко-культурный сквер «Маяк»</a:t>
            </a:r>
          </a:p>
          <a:p>
            <a:endParaRPr lang="ru-RU" sz="800" dirty="0" smtClean="0"/>
          </a:p>
          <a:p>
            <a:r>
              <a:rPr lang="ru-RU" sz="1600" dirty="0" smtClean="0"/>
              <a:t>Общая стоимость проекта составила</a:t>
            </a:r>
          </a:p>
          <a:p>
            <a:r>
              <a:rPr lang="ru-RU" sz="1600" b="1" dirty="0" smtClean="0"/>
              <a:t>25  261  295,33 рубля</a:t>
            </a:r>
            <a:r>
              <a:rPr lang="ru-RU" sz="1600" dirty="0" smtClean="0"/>
              <a:t>, в том числе:</a:t>
            </a:r>
          </a:p>
          <a:p>
            <a:pPr indent="268288">
              <a:buFont typeface="Arial" pitchFamily="34" charset="0"/>
              <a:buChar char="•"/>
            </a:pPr>
            <a:r>
              <a:rPr lang="ru-RU" sz="1600" dirty="0" smtClean="0"/>
              <a:t>благотворительные средства -</a:t>
            </a:r>
          </a:p>
          <a:p>
            <a:pPr indent="268288"/>
            <a:r>
              <a:rPr lang="ru-RU" sz="1600" b="1" dirty="0" smtClean="0"/>
              <a:t>15 261 295,33 рубля</a:t>
            </a:r>
            <a:r>
              <a:rPr lang="ru-RU" sz="1600" dirty="0" smtClean="0"/>
              <a:t>;</a:t>
            </a:r>
          </a:p>
          <a:p>
            <a:pPr indent="268288">
              <a:buFont typeface="Arial" pitchFamily="34" charset="0"/>
              <a:buChar char="•"/>
            </a:pPr>
            <a:r>
              <a:rPr lang="ru-RU" sz="1600" dirty="0" smtClean="0"/>
              <a:t>средства местного и вышестоящих</a:t>
            </a:r>
          </a:p>
          <a:p>
            <a:pPr indent="268288"/>
            <a:r>
              <a:rPr lang="ru-RU" sz="1600" dirty="0" smtClean="0"/>
              <a:t>бюджетов - </a:t>
            </a:r>
            <a:r>
              <a:rPr lang="ru-RU" sz="1600" b="1" dirty="0" smtClean="0"/>
              <a:t>10 000 000 рублей. </a:t>
            </a:r>
          </a:p>
          <a:p>
            <a:endParaRPr lang="ru-RU" sz="800" dirty="0" smtClean="0"/>
          </a:p>
          <a:p>
            <a:r>
              <a:rPr lang="ru-RU" sz="1600" dirty="0" smtClean="0"/>
              <a:t>Финансовый оператор: Фонд «Духовное наследие» имени С.Ф. </a:t>
            </a:r>
            <a:r>
              <a:rPr lang="ru-RU" sz="1600" dirty="0" err="1" smtClean="0"/>
              <a:t>Жилкина</a:t>
            </a:r>
            <a:r>
              <a:rPr lang="ru-RU" sz="1600" dirty="0" smtClean="0"/>
              <a:t>.</a:t>
            </a:r>
          </a:p>
          <a:p>
            <a:endParaRPr lang="ru-RU" sz="800" dirty="0" smtClean="0"/>
          </a:p>
          <a:p>
            <a:r>
              <a:rPr lang="ru-RU" sz="1600" b="1" dirty="0" smtClean="0"/>
              <a:t>Благотворители: </a:t>
            </a:r>
          </a:p>
          <a:p>
            <a:r>
              <a:rPr lang="ru-RU" sz="1600" dirty="0" smtClean="0"/>
              <a:t>ПАО «</a:t>
            </a:r>
            <a:r>
              <a:rPr lang="ru-RU" sz="1600" dirty="0" err="1" smtClean="0"/>
              <a:t>КуйбышевАзот</a:t>
            </a:r>
            <a:r>
              <a:rPr lang="ru-RU" sz="1600" dirty="0" smtClean="0"/>
              <a:t>», ПАО «</a:t>
            </a:r>
            <a:r>
              <a:rPr lang="ru-RU" sz="1600" dirty="0" err="1" smtClean="0"/>
              <a:t>Тольяттиазот</a:t>
            </a:r>
            <a:r>
              <a:rPr lang="ru-RU" sz="1600" dirty="0" smtClean="0"/>
              <a:t>», ПАО «</a:t>
            </a:r>
            <a:r>
              <a:rPr lang="ru-RU" sz="1600" dirty="0" err="1" smtClean="0"/>
              <a:t>Трансаамиак</a:t>
            </a:r>
            <a:r>
              <a:rPr lang="ru-RU" sz="1600" dirty="0" smtClean="0"/>
              <a:t>», ООО «Ладья», </a:t>
            </a:r>
          </a:p>
          <a:p>
            <a:r>
              <a:rPr lang="ru-RU" sz="1600" dirty="0" smtClean="0"/>
              <a:t>ООО «</a:t>
            </a:r>
            <a:r>
              <a:rPr lang="ru-RU" sz="1600" dirty="0" err="1" smtClean="0"/>
              <a:t>Ротари-клуб</a:t>
            </a:r>
            <a:r>
              <a:rPr lang="ru-RU" sz="1600" dirty="0" smtClean="0"/>
              <a:t> Тольятти», депутат Государственной Думы </a:t>
            </a:r>
            <a:r>
              <a:rPr lang="ru-RU" sz="1600" dirty="0" err="1" smtClean="0"/>
              <a:t>Серпер</a:t>
            </a:r>
            <a:r>
              <a:rPr lang="ru-RU" sz="1600" dirty="0" smtClean="0"/>
              <a:t> Евгений Александрович, участники фонда</a:t>
            </a:r>
          </a:p>
          <a:p>
            <a:r>
              <a:rPr lang="ru-RU" sz="1600" dirty="0" smtClean="0"/>
              <a:t>«Духовное наследие».</a:t>
            </a:r>
            <a:r>
              <a:rPr lang="ru-RU" sz="1700" dirty="0" smtClean="0"/>
              <a:t> </a:t>
            </a:r>
            <a:endParaRPr lang="ru-RU" sz="1700" dirty="0"/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VI</a:t>
            </a:r>
            <a:r>
              <a:rPr lang="ru-RU" sz="1200" i="1" dirty="0" smtClean="0">
                <a:solidFill>
                  <a:srgbClr val="3062B2"/>
                </a:solidFill>
              </a:rPr>
              <a:t>. Взаимодействие с предприятиями и организациями по привлечению средств на благоустройство</a:t>
            </a:r>
            <a:endParaRPr lang="ru-RU" sz="1200" i="1" dirty="0">
              <a:solidFill>
                <a:srgbClr val="3062B2"/>
              </a:solidFill>
            </a:endParaRPr>
          </a:p>
        </p:txBody>
      </p:sp>
      <p:pic>
        <p:nvPicPr>
          <p:cNvPr id="7170" name="Picture 2" descr="\\main2\TEMP\Отчет главы КР 2018\Сквер МАЯК\фото Маяк\фото сквер маяк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0808"/>
            <a:ext cx="3772616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73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45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5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 и организациями по привлечению средств на благоустройство</a:t>
            </a:r>
            <a:endParaRPr lang="ru-RU" sz="235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2000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fontAlgn="base"/>
            <a:r>
              <a:rPr lang="ru-RU" sz="1900" b="1" dirty="0" smtClean="0"/>
              <a:t>Историко-культурный сквер «Маяк»</a:t>
            </a:r>
          </a:p>
          <a:p>
            <a:pPr fontAlgn="base"/>
            <a:endParaRPr lang="ru-RU" sz="800" b="1" dirty="0" smtClean="0"/>
          </a:p>
          <a:p>
            <a:pPr fontAlgn="base"/>
            <a:r>
              <a:rPr lang="ru-RU" sz="1600" b="1" dirty="0" smtClean="0"/>
              <a:t>Проектная организация</a:t>
            </a:r>
            <a:r>
              <a:rPr lang="ru-RU" sz="1600" dirty="0" smtClean="0"/>
              <a:t>:</a:t>
            </a:r>
          </a:p>
          <a:p>
            <a:pPr indent="173038" fontAlgn="base">
              <a:buFont typeface="Arial" pitchFamily="34" charset="0"/>
              <a:buChar char="•"/>
            </a:pPr>
            <a:r>
              <a:rPr lang="ru-RU" sz="1600" dirty="0" smtClean="0"/>
              <a:t>ООО «</a:t>
            </a:r>
            <a:r>
              <a:rPr lang="ru-RU" sz="1600" dirty="0" err="1" smtClean="0"/>
              <a:t>ПроСт</a:t>
            </a:r>
            <a:r>
              <a:rPr lang="ru-RU" sz="1600" dirty="0" smtClean="0"/>
              <a:t>» - архитекторы Илья Фомин, Анатолий Левин</a:t>
            </a:r>
          </a:p>
          <a:p>
            <a:pPr indent="173038" fontAlgn="base">
              <a:buFont typeface="Arial" pitchFamily="34" charset="0"/>
              <a:buChar char="•"/>
            </a:pPr>
            <a:r>
              <a:rPr lang="ru-RU" sz="1600" dirty="0" smtClean="0"/>
              <a:t>Ландшафтный дизайнер Наталья </a:t>
            </a:r>
            <a:r>
              <a:rPr lang="ru-RU" sz="1600" dirty="0" err="1" smtClean="0"/>
              <a:t>Домброва</a:t>
            </a:r>
            <a:r>
              <a:rPr lang="ru-RU" sz="1600" dirty="0" smtClean="0"/>
              <a:t>.</a:t>
            </a:r>
          </a:p>
          <a:p>
            <a:r>
              <a:rPr lang="ru-RU" sz="1600" b="1" dirty="0" smtClean="0"/>
              <a:t>Строительная группа</a:t>
            </a:r>
            <a:r>
              <a:rPr lang="ru-RU" sz="1600" dirty="0" smtClean="0"/>
              <a:t>:</a:t>
            </a:r>
          </a:p>
          <a:p>
            <a:pPr indent="173038">
              <a:buFont typeface="Arial" pitchFamily="34" charset="0"/>
              <a:buChar char="•"/>
            </a:pPr>
            <a:r>
              <a:rPr lang="ru-RU" sz="1600" dirty="0" smtClean="0"/>
              <a:t>ООО «Титан-плюс», директор Василь </a:t>
            </a:r>
            <a:r>
              <a:rPr lang="ru-RU" sz="1600" dirty="0" err="1" smtClean="0"/>
              <a:t>Газиев</a:t>
            </a:r>
            <a:r>
              <a:rPr lang="ru-RU" sz="1600" dirty="0" smtClean="0"/>
              <a:t> (засыпка котлована глубиной 6 метров);</a:t>
            </a:r>
          </a:p>
          <a:p>
            <a:pPr indent="173038">
              <a:buFont typeface="Arial" pitchFamily="34" charset="0"/>
              <a:buChar char="•"/>
            </a:pPr>
            <a:r>
              <a:rPr lang="ru-RU" sz="1600" dirty="0" smtClean="0"/>
              <a:t> ООО ПКФ «</a:t>
            </a:r>
            <a:r>
              <a:rPr lang="ru-RU" sz="1600" dirty="0" err="1" smtClean="0"/>
              <a:t>РосПромСтрой</a:t>
            </a:r>
            <a:r>
              <a:rPr lang="ru-RU" sz="1600" dirty="0" smtClean="0"/>
              <a:t>», директор Алексей Малов (выполнены строительно-монтажные работы, благоустройство, выложена брусчатка, возведены и смонтированы: водопад, башни, коммуникации, освещение, </a:t>
            </a:r>
            <a:r>
              <a:rPr lang="ru-RU" sz="1600" dirty="0" err="1" smtClean="0"/>
              <a:t>МАФы</a:t>
            </a:r>
            <a:r>
              <a:rPr lang="ru-RU" sz="1600" dirty="0" smtClean="0"/>
              <a:t>);</a:t>
            </a:r>
          </a:p>
          <a:p>
            <a:pPr indent="173038">
              <a:buFont typeface="Arial" pitchFamily="34" charset="0"/>
              <a:buChar char="•"/>
            </a:pPr>
            <a:r>
              <a:rPr lang="ru-RU" sz="1600" dirty="0" smtClean="0"/>
              <a:t>Мастерская ковки и литья «Куём».</a:t>
            </a:r>
            <a:endParaRPr lang="ru-RU" sz="1600" dirty="0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VI</a:t>
            </a:r>
            <a:r>
              <a:rPr lang="ru-RU" sz="1200" i="1" dirty="0" smtClean="0">
                <a:solidFill>
                  <a:srgbClr val="3062B2"/>
                </a:solidFill>
              </a:rPr>
              <a:t>. Взаимодействие с предприятиями и организациями по привлечению средств на благоустройство</a:t>
            </a:r>
            <a:endParaRPr lang="ru-RU" sz="1200" i="1" dirty="0">
              <a:solidFill>
                <a:srgbClr val="3062B2"/>
              </a:solidFill>
            </a:endParaRPr>
          </a:p>
        </p:txBody>
      </p:sp>
      <p:pic>
        <p:nvPicPr>
          <p:cNvPr id="8194" name="Picture 2" descr="\\main2\TEMP\Отчет главы КР 2018\Сквер МАЯК\фото Маяк\фото маяк выстав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0807"/>
            <a:ext cx="3669049" cy="3779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73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46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5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 и организациями по привлечению средств на благоустройство</a:t>
            </a:r>
            <a:endParaRPr lang="ru-RU" sz="235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1900" b="1" dirty="0" smtClean="0"/>
              <a:t>Спортивная площадка</a:t>
            </a:r>
          </a:p>
          <a:p>
            <a:r>
              <a:rPr lang="ru-RU" sz="1900" b="1" dirty="0" smtClean="0"/>
              <a:t>«Волга-спорт» на набережной</a:t>
            </a:r>
          </a:p>
          <a:p>
            <a:endParaRPr lang="ru-RU" sz="800" dirty="0" smtClean="0"/>
          </a:p>
          <a:p>
            <a:r>
              <a:rPr lang="ru-RU" sz="1600" dirty="0" smtClean="0"/>
              <a:t>Общая стоимость площадки</a:t>
            </a:r>
          </a:p>
          <a:p>
            <a:r>
              <a:rPr lang="ru-RU" sz="1600" dirty="0" smtClean="0"/>
              <a:t>«Волга-спорт» – </a:t>
            </a:r>
            <a:r>
              <a:rPr lang="ru-RU" sz="1600" b="1" dirty="0" smtClean="0"/>
              <a:t>1 536 648,88 руб.</a:t>
            </a:r>
            <a:endParaRPr lang="ru-RU" sz="1600" dirty="0" smtClean="0"/>
          </a:p>
          <a:p>
            <a:endParaRPr lang="ru-RU" sz="800" dirty="0" smtClean="0"/>
          </a:p>
          <a:p>
            <a:r>
              <a:rPr lang="ru-RU" sz="1600" dirty="0" smtClean="0"/>
              <a:t>Общая площадь – </a:t>
            </a:r>
            <a:r>
              <a:rPr lang="ru-RU" sz="1600" b="1" dirty="0" smtClean="0"/>
              <a:t>300 кв.м.</a:t>
            </a:r>
          </a:p>
          <a:p>
            <a:endParaRPr lang="ru-RU" sz="800" dirty="0" smtClean="0"/>
          </a:p>
          <a:p>
            <a:r>
              <a:rPr lang="ru-RU" sz="1600" dirty="0" smtClean="0"/>
              <a:t>Количество оборудования на площадке </a:t>
            </a:r>
          </a:p>
          <a:p>
            <a:r>
              <a:rPr lang="ru-RU" sz="1600" dirty="0" smtClean="0"/>
              <a:t>– </a:t>
            </a:r>
            <a:r>
              <a:rPr lang="ru-RU" sz="1600" b="1" dirty="0" smtClean="0"/>
              <a:t>25 единиц</a:t>
            </a:r>
            <a:r>
              <a:rPr lang="ru-RU" sz="1600" dirty="0" smtClean="0"/>
              <a:t>.</a:t>
            </a:r>
          </a:p>
          <a:p>
            <a:endParaRPr lang="ru-RU" sz="800" dirty="0" smtClean="0"/>
          </a:p>
          <a:p>
            <a:r>
              <a:rPr lang="ru-RU" sz="1600" dirty="0" smtClean="0"/>
              <a:t>Инициаторы – инициативная группа «Открытые сердца».</a:t>
            </a:r>
          </a:p>
          <a:p>
            <a:endParaRPr lang="ru-RU" sz="800" dirty="0" smtClean="0"/>
          </a:p>
          <a:p>
            <a:r>
              <a:rPr lang="ru-RU" sz="1600" dirty="0" smtClean="0"/>
              <a:t>Финансовый оператор:</a:t>
            </a:r>
          </a:p>
          <a:p>
            <a:r>
              <a:rPr lang="ru-RU" sz="1600" dirty="0" smtClean="0"/>
              <a:t>Фонд «Духовное наследие»</a:t>
            </a:r>
          </a:p>
          <a:p>
            <a:r>
              <a:rPr lang="ru-RU" sz="1600" dirty="0" smtClean="0"/>
              <a:t>имени С.Ф. </a:t>
            </a:r>
            <a:r>
              <a:rPr lang="ru-RU" sz="1600" dirty="0" err="1" smtClean="0"/>
              <a:t>Жилкина</a:t>
            </a:r>
            <a:r>
              <a:rPr lang="ru-RU" sz="1600" dirty="0" smtClean="0"/>
              <a:t>.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VI</a:t>
            </a:r>
            <a:r>
              <a:rPr lang="ru-RU" sz="1200" i="1" dirty="0" smtClean="0">
                <a:solidFill>
                  <a:srgbClr val="3062B2"/>
                </a:solidFill>
              </a:rPr>
              <a:t>. Взаимодействие с предприятиями и организациями по привлечению средств на благоустройство</a:t>
            </a:r>
            <a:endParaRPr lang="ru-RU" sz="1200" i="1" dirty="0">
              <a:solidFill>
                <a:srgbClr val="3062B2"/>
              </a:solidFill>
            </a:endParaRPr>
          </a:p>
        </p:txBody>
      </p:sp>
      <p:pic>
        <p:nvPicPr>
          <p:cNvPr id="11266" name="Picture 2" descr="\\main2\TEMP\Отчет главы КР 2018\Спортплощадка набережн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772816"/>
            <a:ext cx="4006906" cy="3780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73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47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5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 и организациями по привлечению средств на благоустройство</a:t>
            </a:r>
            <a:endParaRPr lang="ru-RU" sz="235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indent="173038">
              <a:buFont typeface="Arial" pitchFamily="34" charset="0"/>
              <a:buChar char="•"/>
            </a:pPr>
            <a:r>
              <a:rPr lang="ru-RU" b="1" dirty="0" smtClean="0"/>
              <a:t>ПАО «</a:t>
            </a:r>
            <a:r>
              <a:rPr lang="ru-RU" b="1" dirty="0" err="1" smtClean="0"/>
              <a:t>Трансаммиак</a:t>
            </a:r>
            <a:r>
              <a:rPr lang="ru-RU" b="1" dirty="0" smtClean="0"/>
              <a:t>» </a:t>
            </a:r>
            <a:r>
              <a:rPr lang="ru-RU" dirty="0" smtClean="0"/>
              <a:t>(спортивное оборудование – 3 единицы – 203 062 руб.);</a:t>
            </a:r>
          </a:p>
          <a:p>
            <a:pPr indent="173038">
              <a:buFont typeface="Arial" pitchFamily="34" charset="0"/>
              <a:buChar char="•"/>
            </a:pPr>
            <a:r>
              <a:rPr lang="ru-RU" b="1" dirty="0" smtClean="0"/>
              <a:t>ПАО «</a:t>
            </a:r>
            <a:r>
              <a:rPr lang="ru-RU" b="1" dirty="0" err="1" smtClean="0"/>
              <a:t>Тольяттиазот</a:t>
            </a:r>
            <a:r>
              <a:rPr lang="ru-RU" b="1" dirty="0" smtClean="0"/>
              <a:t>»</a:t>
            </a:r>
            <a:r>
              <a:rPr lang="ru-RU" dirty="0" smtClean="0"/>
              <a:t> (финансовая помощь на резиновое покрытие – 430 000 руб.);</a:t>
            </a:r>
          </a:p>
          <a:p>
            <a:pPr indent="173038">
              <a:buFont typeface="Arial" pitchFamily="34" charset="0"/>
              <a:buChar char="•"/>
            </a:pPr>
            <a:r>
              <a:rPr lang="ru-RU" b="1" dirty="0" smtClean="0"/>
              <a:t>ОАО «Завод </a:t>
            </a:r>
            <a:r>
              <a:rPr lang="ru-RU" b="1" dirty="0" err="1" smtClean="0"/>
              <a:t>Продмаш</a:t>
            </a:r>
            <a:r>
              <a:rPr lang="ru-RU" b="1" dirty="0" smtClean="0"/>
              <a:t>» </a:t>
            </a:r>
            <a:r>
              <a:rPr lang="ru-RU" dirty="0" smtClean="0"/>
              <a:t>(финансовая помощь на основание площадки – 200 000 руб.);</a:t>
            </a:r>
          </a:p>
          <a:p>
            <a:pPr indent="173038">
              <a:buFont typeface="Arial" pitchFamily="34" charset="0"/>
              <a:buChar char="•"/>
            </a:pPr>
            <a:r>
              <a:rPr lang="ru-RU" b="1" dirty="0" smtClean="0"/>
              <a:t>ЗАО «ТЗЖБИ» </a:t>
            </a:r>
            <a:r>
              <a:rPr lang="ru-RU" dirty="0" smtClean="0"/>
              <a:t>(бордюрный камень, 20 м3 бетона);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VI</a:t>
            </a:r>
            <a:r>
              <a:rPr lang="ru-RU" sz="1200" i="1" dirty="0" smtClean="0">
                <a:solidFill>
                  <a:srgbClr val="3062B2"/>
                </a:solidFill>
              </a:rPr>
              <a:t>. Взаимодействие с предприятиями и организациями по привлечению средств на благоустройство</a:t>
            </a:r>
            <a:endParaRPr lang="ru-RU" sz="1200" i="1" dirty="0">
              <a:solidFill>
                <a:srgbClr val="3062B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indent="173038">
              <a:buFont typeface="Arial" pitchFamily="34" charset="0"/>
              <a:buChar char="•"/>
            </a:pPr>
            <a:r>
              <a:rPr lang="ru-RU" b="1" dirty="0" smtClean="0"/>
              <a:t>ООО «</a:t>
            </a:r>
            <a:r>
              <a:rPr lang="ru-RU" b="1" dirty="0" err="1" smtClean="0"/>
              <a:t>Манг-Бетон</a:t>
            </a:r>
            <a:r>
              <a:rPr lang="ru-RU" b="1" dirty="0" smtClean="0"/>
              <a:t>» </a:t>
            </a:r>
            <a:r>
              <a:rPr lang="ru-RU" dirty="0" smtClean="0"/>
              <a:t>(48 м.п. бордюрного камня, 19 м3 бетона);</a:t>
            </a:r>
          </a:p>
          <a:p>
            <a:pPr indent="173038">
              <a:buFont typeface="Arial" pitchFamily="34" charset="0"/>
              <a:buChar char="•"/>
            </a:pPr>
            <a:r>
              <a:rPr lang="ru-RU" b="1" dirty="0" smtClean="0"/>
              <a:t>ООО «</a:t>
            </a:r>
            <a:r>
              <a:rPr lang="ru-RU" b="1" dirty="0" err="1" smtClean="0"/>
              <a:t>Атрикс</a:t>
            </a:r>
            <a:r>
              <a:rPr lang="ru-RU" b="1" dirty="0" smtClean="0"/>
              <a:t>» </a:t>
            </a:r>
            <a:r>
              <a:rPr lang="ru-RU" dirty="0" smtClean="0"/>
              <a:t>(оборудование и монтаж – 23 единицы – 542 187 руб.);</a:t>
            </a:r>
          </a:p>
          <a:p>
            <a:pPr indent="173038">
              <a:buFont typeface="Arial" pitchFamily="34" charset="0"/>
              <a:buChar char="•"/>
            </a:pPr>
            <a:r>
              <a:rPr lang="ru-RU" b="1" dirty="0" smtClean="0"/>
              <a:t>ООО "АЛЬМАКС КИА" </a:t>
            </a:r>
            <a:r>
              <a:rPr lang="ru-RU" dirty="0" smtClean="0"/>
              <a:t>(финансовая помощь – 76 500 руб.);</a:t>
            </a:r>
          </a:p>
          <a:p>
            <a:pPr indent="173038">
              <a:buFont typeface="Arial" pitchFamily="34" charset="0"/>
              <a:buChar char="•"/>
            </a:pPr>
            <a:r>
              <a:rPr lang="ru-RU" b="1" dirty="0" smtClean="0"/>
              <a:t>Клуб спортивных единоборств «Победа-спорт» </a:t>
            </a:r>
            <a:r>
              <a:rPr lang="ru-RU" dirty="0" smtClean="0"/>
              <a:t>(финансовая поддержка – 47 700 руб.);</a:t>
            </a:r>
          </a:p>
          <a:p>
            <a:pPr indent="173038">
              <a:buFont typeface="Arial" pitchFamily="34" charset="0"/>
              <a:buChar char="•"/>
            </a:pPr>
            <a:r>
              <a:rPr lang="ru-RU" b="1" dirty="0" smtClean="0"/>
              <a:t>жители города </a:t>
            </a:r>
            <a:r>
              <a:rPr lang="ru-RU" dirty="0" smtClean="0"/>
              <a:t>(собрано 3 500 руб.).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412776"/>
            <a:ext cx="9144000" cy="720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b="1" dirty="0" smtClean="0"/>
              <a:t>Благотворители строительства спортивной площадки «Волга-спорт» на набережной</a:t>
            </a:r>
            <a:r>
              <a:rPr lang="ru-RU" dirty="0" smtClean="0"/>
              <a:t>:</a:t>
            </a:r>
          </a:p>
        </p:txBody>
      </p:sp>
    </p:spTree>
    <p:extLst>
      <p:ext uri="{BB962C8B-B14F-4D97-AF65-F5344CB8AC3E}">
        <p14:creationId xmlns="" xmlns:p14="http://schemas.microsoft.com/office/powerpoint/2010/main" val="673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48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5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 и организациями по привлечению средств на благоустройство</a:t>
            </a:r>
            <a:endParaRPr lang="ru-RU" sz="235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1600" b="1" dirty="0" smtClean="0"/>
              <a:t>Благоустройство разделительных колец </a:t>
            </a:r>
          </a:p>
          <a:p>
            <a:r>
              <a:rPr lang="ru-RU" sz="1600" dirty="0"/>
              <a:t>ПАО «</a:t>
            </a:r>
            <a:r>
              <a:rPr lang="ru-RU" sz="1600" dirty="0" err="1"/>
              <a:t>Тольяттиазот</a:t>
            </a:r>
            <a:r>
              <a:rPr lang="ru-RU" sz="1600" dirty="0" smtClean="0"/>
              <a:t>»,</a:t>
            </a:r>
          </a:p>
          <a:p>
            <a:r>
              <a:rPr lang="ru-RU" sz="1600" dirty="0" smtClean="0"/>
              <a:t>АО «ПО КХ г.о. Тольятти»:</a:t>
            </a:r>
          </a:p>
          <a:p>
            <a:r>
              <a:rPr lang="ru-RU" sz="1600" dirty="0" smtClean="0"/>
              <a:t>ул. Громовой – ул. Матросова.  </a:t>
            </a:r>
          </a:p>
          <a:p>
            <a:r>
              <a:rPr lang="ru-RU" sz="1600" dirty="0" smtClean="0"/>
              <a:t>ПАО «</a:t>
            </a:r>
            <a:r>
              <a:rPr lang="ru-RU" sz="1600" dirty="0" err="1" smtClean="0"/>
              <a:t>КуйбышевАзот</a:t>
            </a:r>
            <a:r>
              <a:rPr lang="ru-RU" sz="1600" dirty="0" smtClean="0"/>
              <a:t>»:</a:t>
            </a:r>
          </a:p>
          <a:p>
            <a:r>
              <a:rPr lang="ru-RU" sz="1600" dirty="0" smtClean="0"/>
              <a:t>ул. Громовой – ул. Ярославская.</a:t>
            </a:r>
          </a:p>
          <a:p>
            <a:endParaRPr lang="ru-RU" sz="1600" dirty="0" smtClean="0"/>
          </a:p>
          <a:p>
            <a:r>
              <a:rPr lang="ru-RU" sz="1600" b="1" dirty="0" smtClean="0"/>
              <a:t>Сквер по ул. Крылова</a:t>
            </a:r>
          </a:p>
          <a:p>
            <a:r>
              <a:rPr lang="ru-RU" sz="1600" dirty="0" smtClean="0"/>
              <a:t>ООО «</a:t>
            </a:r>
            <a:r>
              <a:rPr lang="ru-RU" sz="1600" dirty="0" err="1" smtClean="0"/>
              <a:t>Макантон</a:t>
            </a:r>
            <a:r>
              <a:rPr lang="ru-RU" sz="1600" dirty="0" smtClean="0"/>
              <a:t>»</a:t>
            </a:r>
          </a:p>
          <a:p>
            <a:pPr indent="173038">
              <a:buFont typeface="Arial" pitchFamily="34" charset="0"/>
              <a:buChar char="•"/>
            </a:pPr>
            <a:r>
              <a:rPr lang="ru-RU" sz="1600" dirty="0" smtClean="0"/>
              <a:t>Укладка </a:t>
            </a:r>
            <a:r>
              <a:rPr lang="ru-RU" sz="1600" dirty="0" err="1" smtClean="0"/>
              <a:t>геотекстиля</a:t>
            </a:r>
            <a:endParaRPr lang="ru-RU" sz="1600" dirty="0" smtClean="0"/>
          </a:p>
          <a:p>
            <a:pPr indent="173038">
              <a:buFont typeface="Arial" pitchFamily="34" charset="0"/>
              <a:buChar char="•"/>
            </a:pPr>
            <a:r>
              <a:rPr lang="ru-RU" sz="1600" dirty="0" smtClean="0"/>
              <a:t>Высадка зеленых насаждений</a:t>
            </a:r>
          </a:p>
          <a:p>
            <a:pPr indent="173038">
              <a:buFont typeface="Arial" pitchFamily="34" charset="0"/>
              <a:buChar char="•"/>
            </a:pPr>
            <a:endParaRPr lang="ru-RU" sz="1600" dirty="0" smtClean="0"/>
          </a:p>
          <a:p>
            <a:r>
              <a:rPr lang="ru-RU" sz="1600" b="1" dirty="0" smtClean="0"/>
              <a:t>Новогоднее оформление района</a:t>
            </a:r>
          </a:p>
          <a:p>
            <a:r>
              <a:rPr lang="ru-RU" sz="1600" dirty="0" smtClean="0"/>
              <a:t> ПАО «</a:t>
            </a:r>
            <a:r>
              <a:rPr lang="ru-RU" sz="1600" dirty="0" err="1" smtClean="0"/>
              <a:t>КуйбышевАзот</a:t>
            </a:r>
            <a:r>
              <a:rPr lang="ru-RU" sz="1600" dirty="0" smtClean="0"/>
              <a:t>», ПАО «</a:t>
            </a:r>
            <a:r>
              <a:rPr lang="ru-RU" sz="1600" dirty="0" err="1" smtClean="0"/>
              <a:t>Тольяттиазот</a:t>
            </a:r>
            <a:r>
              <a:rPr lang="ru-RU" sz="1600" dirty="0" smtClean="0"/>
              <a:t>», АТП-3, магазин «Тамара», супермаркет «Магнит», ДК 40 лет ВЛКСМ, Молодежный драматический театр.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VI</a:t>
            </a:r>
            <a:r>
              <a:rPr lang="ru-RU" sz="1200" i="1" dirty="0" smtClean="0">
                <a:solidFill>
                  <a:srgbClr val="3062B2"/>
                </a:solidFill>
              </a:rPr>
              <a:t>. Взаимодействие с предприятиями и организациями по привлечению средств на благоустройство</a:t>
            </a:r>
            <a:endParaRPr lang="ru-RU" sz="1200" i="1" dirty="0">
              <a:solidFill>
                <a:srgbClr val="3062B2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283C04C-A65E-4F4C-9942-CBECB2D789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153"/>
          <a:stretch/>
        </p:blipFill>
        <p:spPr>
          <a:xfrm>
            <a:off x="5004448" y="1628800"/>
            <a:ext cx="3600000" cy="385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3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49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5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 и организациями по привлечению средств на благоустройство</a:t>
            </a:r>
            <a:endParaRPr lang="ru-RU" sz="235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1600" b="1" dirty="0" smtClean="0"/>
              <a:t>Мордовский культурный центр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sz="1600" dirty="0" smtClean="0"/>
              <a:t>установка скамеек, урн вдоль набережной на территории МЦ «Спутник» –</a:t>
            </a:r>
          </a:p>
          <a:p>
            <a:pPr marL="173038"/>
            <a:r>
              <a:rPr lang="ru-RU" sz="1600" dirty="0" smtClean="0"/>
              <a:t>12 комплектов – 500 000 рублей.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Компания «</a:t>
            </a:r>
            <a:r>
              <a:rPr lang="ru-RU" sz="1600" b="1" dirty="0" err="1" smtClean="0"/>
              <a:t>МегаСТРОЙ</a:t>
            </a:r>
            <a:r>
              <a:rPr lang="ru-RU" sz="1600" b="1" dirty="0" smtClean="0"/>
              <a:t>»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sz="1600" dirty="0" smtClean="0"/>
              <a:t>материалы для ремонта стелы «Тольятти» на трассе М5 на границе г. Жигулевск.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VI</a:t>
            </a:r>
            <a:r>
              <a:rPr lang="ru-RU" sz="1200" i="1" dirty="0" smtClean="0">
                <a:solidFill>
                  <a:srgbClr val="3062B2"/>
                </a:solidFill>
              </a:rPr>
              <a:t>. Взаимодействие с предприятиями и организациями по привлечению средств на благоустройство</a:t>
            </a:r>
            <a:endParaRPr lang="ru-RU" sz="1200" i="1" dirty="0">
              <a:solidFill>
                <a:srgbClr val="3062B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1600" b="1" dirty="0" smtClean="0"/>
              <a:t>ООО «Технопарк»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sz="1600" dirty="0" smtClean="0"/>
              <a:t>изготовление и доставка садовой мебели на фестиваль «Рыба моя-2018».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b="1" dirty="0" smtClean="0"/>
              <a:t>Тольяттинское ЛПУМГ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ru-RU" sz="1600" dirty="0" smtClean="0"/>
              <a:t>Посадка 75 лип в сквере Семейного отдыха </a:t>
            </a:r>
            <a:r>
              <a:rPr lang="ru-RU" sz="1600" dirty="0" err="1" smtClean="0"/>
              <a:t>мкр</a:t>
            </a:r>
            <a:r>
              <a:rPr lang="ru-RU" sz="1600" dirty="0" smtClean="0"/>
              <a:t>. Поволжский.</a:t>
            </a:r>
          </a:p>
        </p:txBody>
      </p:sp>
    </p:spTree>
    <p:extLst>
      <p:ext uri="{BB962C8B-B14F-4D97-AF65-F5344CB8AC3E}">
        <p14:creationId xmlns="" xmlns:p14="http://schemas.microsoft.com/office/powerpoint/2010/main" val="673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5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«Благоустройство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территории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г.о. Тольятти на 2015-2024 гг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.»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1999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000" dirty="0"/>
              <a:t>Выполнено устройство</a:t>
            </a:r>
          </a:p>
          <a:p>
            <a:r>
              <a:rPr lang="ru-RU" sz="2000" b="1" dirty="0"/>
              <a:t>3 спортивных площадок</a:t>
            </a:r>
            <a:r>
              <a:rPr lang="ru-RU" sz="2000" dirty="0"/>
              <a:t>:</a:t>
            </a:r>
          </a:p>
          <a:p>
            <a:endParaRPr lang="ru-RU" sz="2000" dirty="0"/>
          </a:p>
          <a:p>
            <a:pPr marL="342900" indent="-342900">
              <a:buAutoNum type="arabicPeriod"/>
            </a:pPr>
            <a:r>
              <a:rPr lang="ru-RU" sz="2000" dirty="0" err="1"/>
              <a:t>м</a:t>
            </a:r>
            <a:r>
              <a:rPr lang="ru-RU" sz="2000" dirty="0" err="1" smtClean="0"/>
              <a:t>кр</a:t>
            </a:r>
            <a:r>
              <a:rPr lang="ru-RU" sz="2000" dirty="0"/>
              <a:t>. Жигулевское море (на пересечении улицы Телеграфной и Майского проезда);</a:t>
            </a:r>
          </a:p>
          <a:p>
            <a:pPr marL="342900" indent="-342900">
              <a:buAutoNum type="arabicPeriod"/>
            </a:pPr>
            <a:r>
              <a:rPr lang="ru-RU" sz="2000" dirty="0"/>
              <a:t>у</a:t>
            </a:r>
            <a:r>
              <a:rPr lang="ru-RU" sz="2000" dirty="0" smtClean="0"/>
              <a:t>л</a:t>
            </a:r>
            <a:r>
              <a:rPr lang="ru-RU" sz="2000" dirty="0"/>
              <a:t>. </a:t>
            </a:r>
            <a:r>
              <a:rPr lang="ru-RU" sz="2000" dirty="0" smtClean="0"/>
              <a:t>Механизаторов, </a:t>
            </a:r>
            <a:r>
              <a:rPr lang="ru-RU" sz="2000" dirty="0"/>
              <a:t>17;</a:t>
            </a:r>
          </a:p>
          <a:p>
            <a:pPr marL="342900" indent="-342900">
              <a:buAutoNum type="arabicPeriod"/>
            </a:pPr>
            <a:r>
              <a:rPr lang="ru-RU" sz="2000" dirty="0" err="1"/>
              <a:t>мкр</a:t>
            </a:r>
            <a:r>
              <a:rPr lang="ru-RU" sz="2000" dirty="0"/>
              <a:t>. Шлюзовой МБУ СОШ № 85</a:t>
            </a:r>
          </a:p>
          <a:p>
            <a:pPr indent="358775"/>
            <a:r>
              <a:rPr lang="ru-RU" sz="2000" dirty="0"/>
              <a:t>(ул. </a:t>
            </a:r>
            <a:r>
              <a:rPr lang="ru-RU" sz="2000" dirty="0" smtClean="0"/>
              <a:t>Энергетиков, 17</a:t>
            </a:r>
            <a:r>
              <a:rPr lang="ru-RU" sz="2000" dirty="0"/>
              <a:t>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Благоустройство территории Комсомольского района в 2018 году</a:t>
            </a:r>
          </a:p>
        </p:txBody>
      </p:sp>
      <p:pic>
        <p:nvPicPr>
          <p:cNvPr id="9221" name="Picture 5" descr="C:\Users\gavlena.av\Desktop\_презентация 2018\Куйбышева, 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0808"/>
            <a:ext cx="3699165" cy="3816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7659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50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35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Взаимодействие с предприятиями и организациями по привлечению средств на благоустройство</a:t>
            </a:r>
            <a:endParaRPr lang="ru-RU" sz="235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VI</a:t>
            </a:r>
            <a:r>
              <a:rPr lang="ru-RU" sz="1200" i="1" dirty="0" smtClean="0">
                <a:solidFill>
                  <a:srgbClr val="3062B2"/>
                </a:solidFill>
              </a:rPr>
              <a:t>. Взаимодействие с предприятиями и организациями по привлечению средств на благоустройство</a:t>
            </a:r>
            <a:endParaRPr lang="ru-RU" sz="1200" i="1" dirty="0">
              <a:solidFill>
                <a:srgbClr val="3062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268760"/>
            <a:ext cx="9144000" cy="720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b="1" dirty="0" smtClean="0"/>
              <a:t>Парк культуры и отдыха</a:t>
            </a:r>
            <a:endParaRPr lang="ru-RU" dirty="0" smtClean="0"/>
          </a:p>
        </p:txBody>
      </p:sp>
      <p:pic>
        <p:nvPicPr>
          <p:cNvPr id="13314" name="Picture 2" descr="C:\Users\gavlena.av\Desktop\фото Парка\PHOTO-2019-05-17-13-37-141.jpg"/>
          <p:cNvPicPr>
            <a:picLocks noChangeAspect="1" noChangeArrowheads="1"/>
          </p:cNvPicPr>
          <p:nvPr/>
        </p:nvPicPr>
        <p:blipFill>
          <a:blip r:embed="rId4" cstate="print"/>
          <a:srcRect l="10039" r="15354"/>
          <a:stretch>
            <a:fillRect/>
          </a:stretch>
        </p:blipFill>
        <p:spPr bwMode="auto">
          <a:xfrm>
            <a:off x="539552" y="1844824"/>
            <a:ext cx="3444725" cy="3462909"/>
          </a:xfrm>
          <a:prstGeom prst="rect">
            <a:avLst/>
          </a:prstGeom>
          <a:noFill/>
        </p:spPr>
      </p:pic>
      <p:pic>
        <p:nvPicPr>
          <p:cNvPr id="13316" name="Picture 4" descr="C:\Users\gavlena.av\Desktop\фото Парка\PHOTO-2019-05-17-13-37-15.jpg"/>
          <p:cNvPicPr>
            <a:picLocks noChangeAspect="1" noChangeArrowheads="1"/>
          </p:cNvPicPr>
          <p:nvPr/>
        </p:nvPicPr>
        <p:blipFill>
          <a:blip r:embed="rId5" cstate="print"/>
          <a:srcRect t="14764" b="7087"/>
          <a:stretch>
            <a:fillRect/>
          </a:stretch>
        </p:blipFill>
        <p:spPr bwMode="auto">
          <a:xfrm>
            <a:off x="5287213" y="1844825"/>
            <a:ext cx="3317235" cy="345638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67544" y="5301208"/>
            <a:ext cx="3672408" cy="720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dirty="0" smtClean="0"/>
              <a:t>ООО «Тольяттинский Светотехнический Завод»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76056" y="5301208"/>
            <a:ext cx="3672408" cy="72008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dirty="0" smtClean="0"/>
              <a:t>ООО «Вековая традиция»: </a:t>
            </a:r>
          </a:p>
          <a:p>
            <a:pPr algn="ctr"/>
            <a:r>
              <a:rPr lang="ru-RU" dirty="0" smtClean="0"/>
              <a:t>4 декоративные фигуры</a:t>
            </a:r>
          </a:p>
        </p:txBody>
      </p:sp>
    </p:spTree>
    <p:extLst>
      <p:ext uri="{BB962C8B-B14F-4D97-AF65-F5344CB8AC3E}">
        <p14:creationId xmlns="" xmlns:p14="http://schemas.microsoft.com/office/powerpoint/2010/main" val="673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4813"/>
            <a:ext cx="864369" cy="100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1675" y="549275"/>
            <a:ext cx="936104" cy="7181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500AC332-F058-42EC-8100-67A3FF878910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51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9275"/>
            <a:ext cx="7596335" cy="7191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Социальные объекты Комсомольского района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313" y="5949950"/>
            <a:ext cx="8207375" cy="5032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VII. </a:t>
            </a:r>
            <a:r>
              <a:rPr lang="ru-RU" sz="1200" i="1" dirty="0" smtClean="0">
                <a:solidFill>
                  <a:srgbClr val="3062B2"/>
                </a:solidFill>
              </a:rPr>
              <a:t>Социальные объекты Комсомольского района</a:t>
            </a:r>
            <a:endParaRPr lang="ru-RU" sz="1200" i="1" dirty="0">
              <a:solidFill>
                <a:srgbClr val="3062B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8312" y="1700807"/>
            <a:ext cx="3598863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Капитальный ремонт</a:t>
            </a:r>
          </a:p>
          <a:p>
            <a:pPr marL="342900" indent="19050">
              <a:buClr>
                <a:schemeClr val="accent1"/>
              </a:buClr>
              <a:buSzPct val="110000"/>
            </a:pPr>
            <a:r>
              <a:rPr lang="ru-RU" sz="2000" dirty="0" smtClean="0"/>
              <a:t>МБУ ДЦ «</a:t>
            </a:r>
            <a:r>
              <a:rPr lang="ru-RU" sz="2000" dirty="0" err="1" smtClean="0"/>
              <a:t>Русич</a:t>
            </a:r>
            <a:r>
              <a:rPr lang="ru-RU" sz="2000" dirty="0" smtClean="0"/>
              <a:t>»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Строительство Физкультурно-оздоровительного комплекса на улице Коммунистической, 88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DAD16E8-9FA1-470D-9B2D-536BC3D15723}"/>
              </a:ext>
            </a:extLst>
          </p:cNvPr>
          <p:cNvSpPr/>
          <p:nvPr/>
        </p:nvSpPr>
        <p:spPr>
          <a:xfrm>
            <a:off x="5076825" y="1700807"/>
            <a:ext cx="3598863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932040" y="1700808"/>
            <a:ext cx="3598863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Строительство детского сада в микрорайоне Жигулевское море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2000" dirty="0" smtClean="0"/>
              <a:t>Строительство многоуровневой транспортной развязки на трассе М5 «Урал»</a:t>
            </a:r>
          </a:p>
        </p:txBody>
      </p:sp>
    </p:spTree>
    <p:extLst>
      <p:ext uri="{BB962C8B-B14F-4D97-AF65-F5344CB8AC3E}">
        <p14:creationId xmlns="" xmlns:p14="http://schemas.microsoft.com/office/powerpoint/2010/main" val="149714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4813"/>
            <a:ext cx="864369" cy="100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1675" y="549275"/>
            <a:ext cx="936104" cy="7181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500AC332-F058-42EC-8100-67A3FF878910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52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9275"/>
            <a:ext cx="7596335" cy="7191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Социальные объекты Комсомольского района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313" y="5949950"/>
            <a:ext cx="8207375" cy="5032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VII. </a:t>
            </a:r>
            <a:r>
              <a:rPr lang="ru-RU" sz="1200" i="1" dirty="0" smtClean="0">
                <a:solidFill>
                  <a:srgbClr val="3062B2"/>
                </a:solidFill>
              </a:rPr>
              <a:t>Социальные объекты Комсомольского района</a:t>
            </a:r>
            <a:endParaRPr lang="ru-RU" sz="1200" i="1" dirty="0">
              <a:solidFill>
                <a:srgbClr val="3062B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8312" y="1700807"/>
            <a:ext cx="3598863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ru-RU" dirty="0" smtClean="0"/>
              <a:t>Капитальный ремонт здания МБУ ДЦ «</a:t>
            </a:r>
            <a:r>
              <a:rPr lang="ru-RU" dirty="0" err="1" smtClean="0"/>
              <a:t>Русич</a:t>
            </a:r>
            <a:r>
              <a:rPr lang="ru-RU" dirty="0" smtClean="0"/>
              <a:t>» (ул. Носова, д. 10). </a:t>
            </a:r>
          </a:p>
          <a:p>
            <a:endParaRPr lang="ru-RU" dirty="0" smtClean="0"/>
          </a:p>
          <a:p>
            <a:r>
              <a:rPr lang="ru-RU" dirty="0" smtClean="0"/>
              <a:t>Выполнены работы на общую стоимость </a:t>
            </a:r>
            <a:r>
              <a:rPr lang="ru-RU" b="1" dirty="0" smtClean="0"/>
              <a:t>23 347 996,52 рубля</a:t>
            </a:r>
            <a:r>
              <a:rPr lang="ru-RU" dirty="0" smtClean="0"/>
              <a:t>: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dirty="0" smtClean="0"/>
              <a:t>Общестроительные работы - </a:t>
            </a:r>
            <a:r>
              <a:rPr lang="ru-RU" b="1" dirty="0" smtClean="0"/>
              <a:t>19 660 149,23 рубля</a:t>
            </a:r>
            <a:r>
              <a:rPr lang="ru-RU" dirty="0" smtClean="0"/>
              <a:t>;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dirty="0" smtClean="0"/>
              <a:t>Благоустройство, озеленение, </a:t>
            </a:r>
            <a:r>
              <a:rPr lang="ru-RU" dirty="0" err="1" smtClean="0"/>
              <a:t>МАФы</a:t>
            </a:r>
            <a:r>
              <a:rPr lang="ru-RU" dirty="0" smtClean="0"/>
              <a:t> – </a:t>
            </a:r>
            <a:r>
              <a:rPr lang="ru-RU" b="1" dirty="0" smtClean="0"/>
              <a:t>3 060 391,84 рубля</a:t>
            </a:r>
            <a:r>
              <a:rPr lang="ru-RU" dirty="0" smtClean="0"/>
              <a:t>;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dirty="0" smtClean="0"/>
              <a:t>Наружное освещение –</a:t>
            </a:r>
          </a:p>
          <a:p>
            <a:pPr marL="342900" indent="19050">
              <a:buClr>
                <a:schemeClr val="accent1"/>
              </a:buClr>
              <a:buSzPct val="110000"/>
            </a:pPr>
            <a:r>
              <a:rPr lang="ru-RU" b="1" dirty="0" smtClean="0"/>
              <a:t>627 455,45 рубля</a:t>
            </a:r>
            <a:r>
              <a:rPr lang="ru-RU" dirty="0" smtClean="0"/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DAD16E8-9FA1-470D-9B2D-536BC3D15723}"/>
              </a:ext>
            </a:extLst>
          </p:cNvPr>
          <p:cNvSpPr/>
          <p:nvPr/>
        </p:nvSpPr>
        <p:spPr>
          <a:xfrm>
            <a:off x="5076825" y="1700807"/>
            <a:ext cx="3598863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14338" name="Picture 2" descr="\\main2\TEMP\Отчет главы КР 2018\фото Русич\IMG_08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916832"/>
            <a:ext cx="4098718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9714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4813"/>
            <a:ext cx="864369" cy="100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1675" y="549275"/>
            <a:ext cx="936104" cy="7181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500AC332-F058-42EC-8100-67A3FF878910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53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9275"/>
            <a:ext cx="7596335" cy="7191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Социальные объекты Комсомольского района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313" y="5949950"/>
            <a:ext cx="8207375" cy="5032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VII. </a:t>
            </a:r>
            <a:r>
              <a:rPr lang="ru-RU" sz="1200" i="1" dirty="0" smtClean="0">
                <a:solidFill>
                  <a:srgbClr val="3062B2"/>
                </a:solidFill>
              </a:rPr>
              <a:t>Социальные объекты Комсомольского района</a:t>
            </a:r>
            <a:endParaRPr lang="ru-RU" sz="1200" i="1" dirty="0">
              <a:solidFill>
                <a:srgbClr val="3062B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8312" y="1700807"/>
            <a:ext cx="3598863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ru-RU" sz="1500" b="1" dirty="0" smtClean="0"/>
              <a:t>Строительство физкультурно-оздоровительного комплекса</a:t>
            </a:r>
          </a:p>
          <a:p>
            <a:endParaRPr lang="ru-RU" sz="1500" dirty="0" smtClean="0"/>
          </a:p>
          <a:p>
            <a:r>
              <a:rPr lang="ru-RU" sz="1500" dirty="0" smtClean="0"/>
              <a:t>Государственно-частное партнерство с ООО «Газпром </a:t>
            </a:r>
            <a:r>
              <a:rPr lang="ru-RU" sz="1500" dirty="0" err="1" smtClean="0"/>
              <a:t>инвестгазификация</a:t>
            </a:r>
            <a:r>
              <a:rPr lang="ru-RU" sz="1500" dirty="0" smtClean="0"/>
              <a:t>» (меморандум от 04.07.2017). Планируемая стоимость проекта –</a:t>
            </a:r>
          </a:p>
          <a:p>
            <a:r>
              <a:rPr lang="ru-RU" sz="1500" dirty="0" smtClean="0"/>
              <a:t> </a:t>
            </a:r>
            <a:r>
              <a:rPr lang="ru-RU" sz="1500" b="1" dirty="0" smtClean="0"/>
              <a:t>540 </a:t>
            </a:r>
            <a:r>
              <a:rPr lang="ru-RU" sz="1500" b="1" dirty="0" err="1" smtClean="0"/>
              <a:t>млн</a:t>
            </a:r>
            <a:r>
              <a:rPr lang="ru-RU" sz="1500" b="1" dirty="0" smtClean="0"/>
              <a:t> рублей</a:t>
            </a:r>
            <a:endParaRPr lang="ru-RU" sz="1500" dirty="0" smtClean="0"/>
          </a:p>
          <a:p>
            <a:r>
              <a:rPr lang="ru-RU" sz="1500" dirty="0" smtClean="0"/>
              <a:t>Выполнены работы по блоку №1: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500" dirty="0" smtClean="0"/>
              <a:t>монтаж свай по всему периметру блока с гаражом.</a:t>
            </a:r>
          </a:p>
          <a:p>
            <a:r>
              <a:rPr lang="ru-RU" sz="1500" dirty="0" smtClean="0"/>
              <a:t>Продолжается строительство блока №2: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500" dirty="0" smtClean="0"/>
              <a:t>2 бассейна: спортивный на 45 чел. и оздоровительный на 20 чел.</a:t>
            </a:r>
          </a:p>
          <a:p>
            <a:r>
              <a:rPr lang="ru-RU" sz="1500" dirty="0" smtClean="0"/>
              <a:t>Продолжается строительство блока №3: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500" dirty="0" smtClean="0"/>
              <a:t>универсальный зал размером 30мх50м.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DAD16E8-9FA1-470D-9B2D-536BC3D15723}"/>
              </a:ext>
            </a:extLst>
          </p:cNvPr>
          <p:cNvSpPr/>
          <p:nvPr/>
        </p:nvSpPr>
        <p:spPr>
          <a:xfrm>
            <a:off x="5076825" y="1700807"/>
            <a:ext cx="3598863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15363" name="Picture 3" descr="C:\Users\gavlena.av\Desktop\_презентация 2018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341" y="1988840"/>
            <a:ext cx="4056099" cy="3489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9714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4813"/>
            <a:ext cx="864369" cy="100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1675" y="549275"/>
            <a:ext cx="936104" cy="7181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500AC332-F058-42EC-8100-67A3FF878910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54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9275"/>
            <a:ext cx="7596335" cy="7191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Социальные объекты Комсомольского района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313" y="5949950"/>
            <a:ext cx="8207375" cy="5032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VII. </a:t>
            </a:r>
            <a:r>
              <a:rPr lang="ru-RU" sz="1200" i="1" dirty="0" smtClean="0">
                <a:solidFill>
                  <a:srgbClr val="3062B2"/>
                </a:solidFill>
              </a:rPr>
              <a:t>Социальные объекты Комсомольского района</a:t>
            </a:r>
            <a:endParaRPr lang="ru-RU" sz="1200" i="1" dirty="0">
              <a:solidFill>
                <a:srgbClr val="3062B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1700808"/>
            <a:ext cx="7991351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/>
            <a:r>
              <a:rPr lang="ru-RU" sz="2000" b="1" dirty="0" smtClean="0"/>
              <a:t>Строительство детского сада в микрорайоне Жигулевское море</a:t>
            </a:r>
          </a:p>
          <a:p>
            <a:pPr algn="ctr"/>
            <a:endParaRPr lang="ru-RU" sz="2000" dirty="0" smtClean="0"/>
          </a:p>
          <a:p>
            <a:r>
              <a:rPr lang="ru-RU" sz="2000" dirty="0" smtClean="0"/>
              <a:t>Детский сад рассчитан на </a:t>
            </a:r>
            <a:r>
              <a:rPr lang="ru-RU" sz="2000" b="1" dirty="0" smtClean="0"/>
              <a:t>120 мест</a:t>
            </a:r>
            <a:r>
              <a:rPr lang="ru-RU" sz="2000" dirty="0" smtClean="0"/>
              <a:t>, в том числе ясельных - </a:t>
            </a:r>
            <a:r>
              <a:rPr lang="ru-RU" sz="2000" b="1" dirty="0" smtClean="0"/>
              <a:t>45 мест</a:t>
            </a:r>
            <a:r>
              <a:rPr lang="ru-RU" sz="2000" dirty="0" smtClean="0"/>
              <a:t>,</a:t>
            </a:r>
            <a:r>
              <a:rPr lang="ru-RU" sz="2000" b="1" dirty="0" smtClean="0"/>
              <a:t> </a:t>
            </a:r>
            <a:r>
              <a:rPr lang="ru-RU" sz="2000" dirty="0" smtClean="0"/>
              <a:t>и предназначен для воспитания, физического и эстетического развития и образования детей в возрасте от 1 года до 7 лет. </a:t>
            </a:r>
          </a:p>
          <a:p>
            <a:endParaRPr lang="ru-RU" sz="2000" dirty="0" smtClean="0"/>
          </a:p>
          <a:p>
            <a:r>
              <a:rPr lang="ru-RU" sz="2000" dirty="0" smtClean="0"/>
              <a:t>Заключен муниципальный контракт с ООО «</a:t>
            </a:r>
            <a:r>
              <a:rPr lang="ru-RU" sz="2000" dirty="0" err="1" smtClean="0"/>
              <a:t>Дизайн.Строительство</a:t>
            </a:r>
            <a:r>
              <a:rPr lang="ru-RU" sz="2000" dirty="0" smtClean="0"/>
              <a:t>».</a:t>
            </a:r>
          </a:p>
          <a:p>
            <a:endParaRPr lang="ru-RU" sz="2000" dirty="0" smtClean="0"/>
          </a:p>
          <a:p>
            <a:r>
              <a:rPr lang="ru-RU" sz="2000" dirty="0" smtClean="0"/>
              <a:t>Начало строительства - 2019 год.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DAD16E8-9FA1-470D-9B2D-536BC3D15723}"/>
              </a:ext>
            </a:extLst>
          </p:cNvPr>
          <p:cNvSpPr/>
          <p:nvPr/>
        </p:nvSpPr>
        <p:spPr>
          <a:xfrm>
            <a:off x="5076825" y="1700807"/>
            <a:ext cx="3598863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49714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4813"/>
            <a:ext cx="864369" cy="10079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31675" y="549275"/>
            <a:ext cx="936104" cy="71814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500AC332-F058-42EC-8100-67A3FF878910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55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9275"/>
            <a:ext cx="7596335" cy="7191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Социальные объекты Комсомольского района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313" y="5949950"/>
            <a:ext cx="8207375" cy="50323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VII. </a:t>
            </a:r>
            <a:r>
              <a:rPr lang="ru-RU" sz="1200" i="1" dirty="0" smtClean="0">
                <a:solidFill>
                  <a:srgbClr val="3062B2"/>
                </a:solidFill>
              </a:rPr>
              <a:t>Социальные объекты Комсомольского района</a:t>
            </a:r>
            <a:endParaRPr lang="ru-RU" sz="1200" i="1" dirty="0">
              <a:solidFill>
                <a:srgbClr val="3062B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8312" y="1700807"/>
            <a:ext cx="3671640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r>
              <a:rPr lang="ru-RU" sz="1900" dirty="0" smtClean="0"/>
              <a:t>Строительство многоуровневой транспортной развязки на трассе М5 «Урал»</a:t>
            </a:r>
          </a:p>
          <a:p>
            <a:endParaRPr lang="ru-RU" sz="1900" dirty="0" smtClean="0"/>
          </a:p>
          <a:p>
            <a:r>
              <a:rPr lang="ru-RU" sz="1900" dirty="0" smtClean="0"/>
              <a:t>Основные работы строительства: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900" dirty="0" smtClean="0"/>
              <a:t>дорожная одежда – </a:t>
            </a:r>
            <a:r>
              <a:rPr lang="ru-RU" sz="1900" b="1" dirty="0" smtClean="0"/>
              <a:t>28176 м2</a:t>
            </a:r>
            <a:r>
              <a:rPr lang="ru-RU" sz="1900" dirty="0" smtClean="0"/>
              <a:t>;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900" dirty="0" smtClean="0"/>
              <a:t>съездов – </a:t>
            </a:r>
            <a:r>
              <a:rPr lang="ru-RU" sz="1900" b="1" dirty="0" smtClean="0"/>
              <a:t>3 шт.;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900" dirty="0" smtClean="0"/>
              <a:t>пролетные строения ЖБ –</a:t>
            </a:r>
          </a:p>
          <a:p>
            <a:pPr marL="342900" indent="19050">
              <a:buClr>
                <a:schemeClr val="accent1"/>
              </a:buClr>
              <a:buSzPct val="110000"/>
            </a:pPr>
            <a:r>
              <a:rPr lang="ru-RU" sz="1900" b="1" dirty="0" smtClean="0"/>
              <a:t>228 шт.;</a:t>
            </a:r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900" dirty="0" smtClean="0"/>
              <a:t>пролетные строения металл – </a:t>
            </a:r>
            <a:r>
              <a:rPr lang="ru-RU" sz="1900" b="1" smtClean="0"/>
              <a:t>636,15 т.</a:t>
            </a:r>
            <a:r>
              <a:rPr lang="ru-RU" sz="1900" smtClean="0"/>
              <a:t>;</a:t>
            </a:r>
            <a:endParaRPr lang="ru-RU" sz="1900" dirty="0" smtClean="0"/>
          </a:p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900" dirty="0" smtClean="0"/>
              <a:t>опоры – </a:t>
            </a:r>
            <a:r>
              <a:rPr lang="ru-RU" sz="1900" b="1" dirty="0" smtClean="0"/>
              <a:t>14 799,5 м3.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DAD16E8-9FA1-470D-9B2D-536BC3D15723}"/>
              </a:ext>
            </a:extLst>
          </p:cNvPr>
          <p:cNvSpPr/>
          <p:nvPr/>
        </p:nvSpPr>
        <p:spPr>
          <a:xfrm>
            <a:off x="5076825" y="1700807"/>
            <a:ext cx="3598863" cy="381575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342900" indent="-342900"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12" name="Рисунок 11" descr="664c0b50-5dcb-4605-98f3-0167bc51670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88024" y="1772816"/>
            <a:ext cx="3756967" cy="38271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714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ПЕТРО\Desktop\Герб тольятти мал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89" y="2120900"/>
            <a:ext cx="860619" cy="10487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63688" y="3444382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376092"/>
                </a:solidFill>
                <a:latin typeface="Georgia" panose="02040502050405020303" pitchFamily="18" charset="0"/>
              </a:rPr>
              <a:t>Благодарим за внимание!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652120" y="2561743"/>
            <a:ext cx="3491880" cy="0"/>
          </a:xfrm>
          <a:prstGeom prst="line">
            <a:avLst/>
          </a:prstGeom>
          <a:ln w="28575">
            <a:solidFill>
              <a:srgbClr val="376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0" y="2561743"/>
            <a:ext cx="3491880" cy="0"/>
          </a:xfrm>
          <a:prstGeom prst="line">
            <a:avLst/>
          </a:prstGeom>
          <a:ln w="28575">
            <a:solidFill>
              <a:srgbClr val="376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7053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6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3" y="548679"/>
            <a:ext cx="7596335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«Благоустройство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территории</a:t>
            </a:r>
          </a:p>
          <a:p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г.о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. Тольятти на 2015-2024 гг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.»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700213"/>
            <a:ext cx="3599632" cy="3816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571999" y="1700214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b="1" dirty="0" smtClean="0"/>
              <a:t>«Наш микрорайон»</a:t>
            </a:r>
          </a:p>
          <a:p>
            <a:endParaRPr lang="ru-RU" dirty="0" smtClean="0"/>
          </a:p>
          <a:p>
            <a:r>
              <a:rPr lang="ru-RU" dirty="0" smtClean="0"/>
              <a:t>Проведена </a:t>
            </a:r>
            <a:r>
              <a:rPr lang="ru-RU" b="1" dirty="0"/>
              <a:t>71 встреча </a:t>
            </a:r>
            <a:r>
              <a:rPr lang="ru-RU" dirty="0"/>
              <a:t>с жителями района с участием представителей администрации Комсомольского района, </a:t>
            </a:r>
            <a:r>
              <a:rPr lang="ru-RU" dirty="0" smtClean="0"/>
              <a:t>управляющих </a:t>
            </a:r>
            <a:r>
              <a:rPr lang="ru-RU" dirty="0"/>
              <a:t>микрорайона и </a:t>
            </a:r>
            <a:r>
              <a:rPr lang="ru-RU" dirty="0" smtClean="0"/>
              <a:t>депутатов </a:t>
            </a:r>
            <a:r>
              <a:rPr lang="ru-RU" dirty="0"/>
              <a:t>городского округа </a:t>
            </a:r>
            <a:r>
              <a:rPr lang="ru-RU" dirty="0" smtClean="0"/>
              <a:t>Тольятти </a:t>
            </a:r>
            <a:r>
              <a:rPr lang="ru-RU" dirty="0"/>
              <a:t>по разъяснению условий </a:t>
            </a:r>
            <a:r>
              <a:rPr lang="ru-RU" dirty="0" smtClean="0"/>
              <a:t>проекта.</a:t>
            </a:r>
            <a:endParaRPr lang="ru-RU" b="1" dirty="0"/>
          </a:p>
          <a:p>
            <a:endParaRPr lang="ru-RU" dirty="0"/>
          </a:p>
          <a:p>
            <a:r>
              <a:rPr lang="ru-RU" dirty="0"/>
              <a:t>Подведены итоги голосования и выбраны </a:t>
            </a:r>
            <a:r>
              <a:rPr lang="ru-RU" b="1" dirty="0"/>
              <a:t>18 объектов </a:t>
            </a:r>
            <a:r>
              <a:rPr lang="ru-RU" dirty="0"/>
              <a:t>благоустройства по </a:t>
            </a:r>
            <a:r>
              <a:rPr lang="ru-RU" b="1" dirty="0" smtClean="0"/>
              <a:t>19 </a:t>
            </a:r>
            <a:r>
              <a:rPr lang="ru-RU" b="1" dirty="0"/>
              <a:t>микрорайонам </a:t>
            </a:r>
            <a:r>
              <a:rPr lang="ru-RU" dirty="0"/>
              <a:t>(10 и 11 </a:t>
            </a:r>
            <a:r>
              <a:rPr lang="ru-RU" dirty="0" smtClean="0"/>
              <a:t>микрорайоны объединились</a:t>
            </a:r>
            <a:r>
              <a:rPr lang="ru-RU" dirty="0"/>
              <a:t>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600" y="3424354"/>
            <a:ext cx="2448272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Фото/график/таблица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Благоустройство территории Комсомольского района в 2018 году</a:t>
            </a:r>
          </a:p>
        </p:txBody>
      </p:sp>
      <p:pic>
        <p:nvPicPr>
          <p:cNvPr id="3074" name="Picture 2" descr="\\main2\TEMP\Отчет главы КР 2018\Встреча снаселение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0807"/>
            <a:ext cx="3600400" cy="37687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987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7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«Формирование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современной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городской среды 2018-2022 гг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.»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Благоустройство территории Комсомольского района в 2018 году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7544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Выполнено благоустройство</a:t>
            </a:r>
          </a:p>
          <a:p>
            <a:r>
              <a:rPr lang="ru-RU" dirty="0"/>
              <a:t>17 дворовых территорий: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b="1" dirty="0"/>
              <a:t>ООО «ДЖКХ» - 9 объектов</a:t>
            </a:r>
            <a:r>
              <a:rPr lang="ru-RU" dirty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Л. Чайкиной 39;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</a:t>
            </a:r>
            <a:r>
              <a:rPr lang="ru-RU" dirty="0" err="1"/>
              <a:t>Мурысева</a:t>
            </a:r>
            <a:r>
              <a:rPr lang="ru-RU" dirty="0"/>
              <a:t> 81, 85, 87;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Матросова 18, 20, 22;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Шлюзовая, 25, 27.</a:t>
            </a:r>
          </a:p>
          <a:p>
            <a:pPr marL="342900" indent="-342900">
              <a:buAutoNum type="arabicPeriod"/>
            </a:pPr>
            <a:r>
              <a:rPr lang="ru-RU" b="1" dirty="0"/>
              <a:t>МП «УК 4» – 5 объектов</a:t>
            </a:r>
            <a:r>
              <a:rPr lang="ru-RU" dirty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Механизаторов 9, 25, 29, 31;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 smtClean="0"/>
              <a:t>ул</a:t>
            </a:r>
            <a:r>
              <a:rPr lang="ru-RU" dirty="0" smtClean="0"/>
              <a:t>. Куйбышева</a:t>
            </a:r>
            <a:r>
              <a:rPr lang="ru-RU" dirty="0"/>
              <a:t>, 44.</a:t>
            </a:r>
          </a:p>
          <a:p>
            <a:pPr marL="342900" indent="-342900">
              <a:buAutoNum type="arabicPeriod"/>
            </a:pPr>
            <a:r>
              <a:rPr lang="ru-RU" b="1" dirty="0"/>
              <a:t>ООО «Содружество» – 3 объекта</a:t>
            </a:r>
            <a:r>
              <a:rPr lang="ru-RU" dirty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Л. Чайкиной 33, 35, 41.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7028FA28-58AD-44B0-8D93-B0F049C04F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076456" y="1700808"/>
            <a:ext cx="3600000" cy="38163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57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8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«Формирование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современной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городской среды 2018-2022 гг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.»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700882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Выполнено благоустройство</a:t>
            </a:r>
          </a:p>
          <a:p>
            <a:r>
              <a:rPr lang="ru-RU" dirty="0"/>
              <a:t>17 дворовых территорий: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b="1" dirty="0"/>
              <a:t>ООО «ДЖКХ» - 9 объектов</a:t>
            </a:r>
            <a:r>
              <a:rPr lang="ru-RU" dirty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Л. Чайкиной 39;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</a:t>
            </a:r>
            <a:r>
              <a:rPr lang="ru-RU" dirty="0" err="1"/>
              <a:t>Мурысева</a:t>
            </a:r>
            <a:r>
              <a:rPr lang="ru-RU" dirty="0"/>
              <a:t> 81, 85, 87;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Матросова 18, 20, 22;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Шлюзовая, 25, 27.</a:t>
            </a:r>
          </a:p>
          <a:p>
            <a:pPr marL="342900" indent="-342900">
              <a:buAutoNum type="arabicPeriod"/>
            </a:pPr>
            <a:r>
              <a:rPr lang="ru-RU" b="1" dirty="0"/>
              <a:t>МП «УК 4» – 5 объектов</a:t>
            </a:r>
            <a:r>
              <a:rPr lang="ru-RU" dirty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Механизаторов 9, 25, 29, 31;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 smtClean="0"/>
              <a:t>ул. Куйбышева</a:t>
            </a:r>
            <a:r>
              <a:rPr lang="ru-RU" dirty="0"/>
              <a:t>, 44.</a:t>
            </a:r>
          </a:p>
          <a:p>
            <a:pPr marL="342900" indent="-342900">
              <a:buAutoNum type="arabicPeriod"/>
            </a:pPr>
            <a:r>
              <a:rPr lang="ru-RU" b="1" dirty="0"/>
              <a:t>ООО «Содружество» – 3 объекта</a:t>
            </a:r>
            <a:r>
              <a:rPr lang="ru-RU" dirty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Л. Чайкиной 33, 35, 41.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Благоустройство территории Комсомольского района в 2018 году</a:t>
            </a:r>
          </a:p>
        </p:txBody>
      </p:sp>
      <p:pic>
        <p:nvPicPr>
          <p:cNvPr id="1026" name="Picture 2" descr="\\main2\TEMP\Отчет главы КР 2018\фото благоустройство\Механизаторов, 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700808"/>
            <a:ext cx="3570994" cy="3784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057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49275"/>
            <a:ext cx="9143999" cy="71913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3" y="409460"/>
            <a:ext cx="864369" cy="100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549275"/>
            <a:ext cx="1008112" cy="71913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84E1B7FF-1781-45B9-B224-3D757884F572}" type="slidenum">
              <a:rPr lang="ru-RU" sz="4000" b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pPr algn="ctr"/>
              <a:t>9</a:t>
            </a:fld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548679"/>
            <a:ext cx="7128792" cy="7197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«Формирование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современной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городской среды 2018-2022 гг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.»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1700808"/>
            <a:ext cx="4104456" cy="38163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ru-RU" dirty="0"/>
              <a:t>Выполнено благоустройство</a:t>
            </a:r>
          </a:p>
          <a:p>
            <a:r>
              <a:rPr lang="ru-RU" dirty="0"/>
              <a:t>17 дворовых территорий: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b="1" dirty="0"/>
              <a:t>ООО «ДЖКХ» - 9 объектов</a:t>
            </a:r>
            <a:r>
              <a:rPr lang="ru-RU" dirty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Л. Чайкиной 39;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</a:t>
            </a:r>
            <a:r>
              <a:rPr lang="ru-RU" dirty="0" err="1"/>
              <a:t>Мурысева</a:t>
            </a:r>
            <a:r>
              <a:rPr lang="ru-RU" dirty="0"/>
              <a:t> 81, 85, 87;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Матросова 18, 20, 22;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Шлюзовая, 25, 27.</a:t>
            </a:r>
          </a:p>
          <a:p>
            <a:pPr marL="342900" indent="-342900">
              <a:buAutoNum type="arabicPeriod"/>
            </a:pPr>
            <a:r>
              <a:rPr lang="ru-RU" b="1" dirty="0"/>
              <a:t>МП «УК 4» – 5 объектов</a:t>
            </a:r>
            <a:r>
              <a:rPr lang="ru-RU" dirty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Механизаторов 9, 25, 29, 31;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 smtClean="0"/>
              <a:t>ул. Куйбышева</a:t>
            </a:r>
            <a:r>
              <a:rPr lang="ru-RU" dirty="0"/>
              <a:t>, 44.</a:t>
            </a:r>
          </a:p>
          <a:p>
            <a:pPr marL="342900" indent="-342900">
              <a:buAutoNum type="arabicPeriod"/>
            </a:pPr>
            <a:r>
              <a:rPr lang="ru-RU" b="1" dirty="0"/>
              <a:t>ООО «Содружество» – 3 объекта</a:t>
            </a:r>
            <a:r>
              <a:rPr lang="ru-RU" dirty="0"/>
              <a:t>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dirty="0"/>
              <a:t>ул. Л. Чайкиной 33, 35, 41.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313" y="5949949"/>
            <a:ext cx="8208143" cy="51141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1200" i="1" dirty="0" smtClean="0">
                <a:solidFill>
                  <a:srgbClr val="3062B2"/>
                </a:solidFill>
              </a:rPr>
              <a:t>I</a:t>
            </a:r>
            <a:r>
              <a:rPr lang="ru-RU" sz="1200" i="1" dirty="0" smtClean="0">
                <a:solidFill>
                  <a:srgbClr val="3062B2"/>
                </a:solidFill>
              </a:rPr>
              <a:t>. </a:t>
            </a:r>
            <a:r>
              <a:rPr lang="ru-RU" sz="1200" i="1" dirty="0">
                <a:solidFill>
                  <a:srgbClr val="3062B2"/>
                </a:solidFill>
              </a:rPr>
              <a:t>Благоустройство территории Комсомольского района в 2018 году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090008A-C6B7-4215-BC23-C185654AAC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1700808"/>
            <a:ext cx="3600000" cy="38023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5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15000">
              <a:schemeClr val="bg1"/>
            </a:gs>
            <a:gs pos="98000">
              <a:schemeClr val="bg1">
                <a:lumMod val="85000"/>
              </a:scheme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3166</TotalTime>
  <Words>3681</Words>
  <Application>Microsoft Office PowerPoint</Application>
  <PresentationFormat>Экран (4:3)</PresentationFormat>
  <Paragraphs>661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ПЕТРО</dc:creator>
  <cp:lastModifiedBy>gavlena.av</cp:lastModifiedBy>
  <cp:revision>285</cp:revision>
  <dcterms:created xsi:type="dcterms:W3CDTF">2017-06-15T11:50:26Z</dcterms:created>
  <dcterms:modified xsi:type="dcterms:W3CDTF">2019-05-24T08:55:19Z</dcterms:modified>
</cp:coreProperties>
</file>