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26" r:id="rId2"/>
    <p:sldId id="360" r:id="rId3"/>
    <p:sldId id="382" r:id="rId4"/>
    <p:sldId id="316" r:id="rId5"/>
    <p:sldId id="309" r:id="rId6"/>
    <p:sldId id="301" r:id="rId7"/>
    <p:sldId id="337" r:id="rId8"/>
    <p:sldId id="338" r:id="rId9"/>
    <p:sldId id="373" r:id="rId10"/>
    <p:sldId id="329" r:id="rId11"/>
    <p:sldId id="358" r:id="rId12"/>
    <p:sldId id="331" r:id="rId13"/>
    <p:sldId id="333" r:id="rId14"/>
    <p:sldId id="374" r:id="rId15"/>
    <p:sldId id="359" r:id="rId16"/>
    <p:sldId id="281" r:id="rId17"/>
    <p:sldId id="372" r:id="rId18"/>
    <p:sldId id="371" r:id="rId19"/>
    <p:sldId id="369" r:id="rId20"/>
    <p:sldId id="357" r:id="rId21"/>
    <p:sldId id="321" r:id="rId22"/>
    <p:sldId id="317" r:id="rId23"/>
    <p:sldId id="324" r:id="rId24"/>
    <p:sldId id="379" r:id="rId25"/>
    <p:sldId id="381" r:id="rId26"/>
    <p:sldId id="365" r:id="rId27"/>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372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54B2A711-066C-49A5-A2D7-C78A86800360}" type="datetimeFigureOut">
              <a:rPr lang="ru-RU" smtClean="0"/>
              <a:pPr/>
              <a:t>09.11.2020</a:t>
            </a:fld>
            <a:endParaRPr lang="ru-RU" dirty="0"/>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91ED0DEB-AB93-483F-A49C-36B9FF63BB08}"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1ED0DEB-AB93-483F-A49C-36B9FF63BB08}" type="slidenum">
              <a:rPr lang="ru-RU" smtClean="0"/>
              <a:pPr/>
              <a:t>8</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1ED0DEB-AB93-483F-A49C-36B9FF63BB08}" type="slidenum">
              <a:rPr lang="ru-RU" smtClean="0"/>
              <a:pPr/>
              <a:t>23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4CC690-AC1E-4069-8AF1-D9E769385D97}" type="datetimeFigureOut">
              <a:rPr lang="ru-RU" smtClean="0"/>
              <a:pPr/>
              <a:t>09.11.2020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4C56517-BE34-4D83-B288-EC7633DCD76A}"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CC690-AC1E-4069-8AF1-D9E769385D97}" type="datetimeFigureOut">
              <a:rPr lang="ru-RU" smtClean="0"/>
              <a:pPr/>
              <a:t>09.11.2020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56517-BE34-4D83-B288-EC7633DCD76A}"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consultantplus://offline/ref=54CE17D475F7762285635E30F7E50AC1D1428C771973C1C2F48BC73484CC5611C3FA4B1F5C056984DAD7AE51BAC1986649B29F881B996C48wAu5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sz="2400" dirty="0" smtClean="0"/>
              <a:t/>
            </a:r>
            <a:br>
              <a:rPr lang="ru-RU" sz="2400" dirty="0" smtClean="0"/>
            </a:br>
            <a:r>
              <a:rPr lang="ru-RU" sz="2700" dirty="0" smtClean="0">
                <a:latin typeface="+mj-lt"/>
              </a:rPr>
              <a:t>Управление по делам архивов городского округа Тольятти </a:t>
            </a:r>
            <a:br>
              <a:rPr lang="ru-RU" sz="2700" dirty="0" smtClean="0">
                <a:latin typeface="+mj-lt"/>
              </a:rPr>
            </a:br>
            <a:r>
              <a:rPr lang="ru-RU" sz="2700" dirty="0" smtClean="0">
                <a:latin typeface="+mj-lt"/>
              </a:rPr>
              <a:t>Администрации городского округа Тольятти</a:t>
            </a:r>
            <a:r>
              <a:rPr lang="ru-RU" sz="2400" dirty="0" smtClean="0">
                <a:latin typeface="+mj-lt"/>
              </a:rPr>
              <a:t/>
            </a:r>
            <a:br>
              <a:rPr lang="ru-RU" sz="2400" dirty="0" smtClean="0">
                <a:latin typeface="+mj-lt"/>
              </a:rPr>
            </a:br>
            <a:endParaRPr lang="ru-RU" sz="2400" dirty="0">
              <a:latin typeface="+mj-lt"/>
            </a:endParaRPr>
          </a:p>
        </p:txBody>
      </p:sp>
      <p:sp>
        <p:nvSpPr>
          <p:cNvPr id="3" name="Содержимое 2"/>
          <p:cNvSpPr>
            <a:spLocks noGrp="1"/>
          </p:cNvSpPr>
          <p:nvPr>
            <p:ph idx="1"/>
          </p:nvPr>
        </p:nvSpPr>
        <p:spPr>
          <a:xfrm>
            <a:off x="0" y="1285860"/>
            <a:ext cx="9144000" cy="5572140"/>
          </a:xfrm>
        </p:spPr>
        <p:style>
          <a:lnRef idx="0">
            <a:schemeClr val="accent3"/>
          </a:lnRef>
          <a:fillRef idx="3">
            <a:schemeClr val="accent3"/>
          </a:fillRef>
          <a:effectRef idx="3">
            <a:schemeClr val="accent3"/>
          </a:effectRef>
          <a:fontRef idx="minor">
            <a:schemeClr val="lt1"/>
          </a:fontRef>
        </p:style>
        <p:txBody>
          <a:bodyPr>
            <a:normAutofit fontScale="55000" lnSpcReduction="20000"/>
          </a:bodyPr>
          <a:lstStyle/>
          <a:p>
            <a:pPr algn="ctr">
              <a:buNone/>
            </a:pPr>
            <a:endParaRPr lang="ru-RU" dirty="0" smtClean="0"/>
          </a:p>
          <a:p>
            <a:pPr algn="ctr">
              <a:buNone/>
            </a:pPr>
            <a:endParaRPr lang="ru-RU" dirty="0" smtClean="0"/>
          </a:p>
          <a:p>
            <a:pPr algn="ctr">
              <a:lnSpc>
                <a:spcPct val="120000"/>
              </a:lnSpc>
              <a:spcBef>
                <a:spcPts val="0"/>
              </a:spcBef>
              <a:buNone/>
            </a:pPr>
            <a:r>
              <a:rPr lang="ru-RU" sz="6500" dirty="0" smtClean="0">
                <a:latin typeface="+mj-lt"/>
              </a:rPr>
              <a:t>Особенности составления </a:t>
            </a:r>
          </a:p>
          <a:p>
            <a:pPr algn="ctr">
              <a:lnSpc>
                <a:spcPct val="120000"/>
              </a:lnSpc>
              <a:spcBef>
                <a:spcPts val="0"/>
              </a:spcBef>
              <a:buNone/>
            </a:pPr>
            <a:r>
              <a:rPr lang="ru-RU" sz="6500" dirty="0" smtClean="0">
                <a:latin typeface="+mj-lt"/>
              </a:rPr>
              <a:t>номенклатуры дел </a:t>
            </a:r>
            <a:r>
              <a:rPr lang="ru-RU" sz="6500" dirty="0" smtClean="0">
                <a:latin typeface="+mj-lt"/>
              </a:rPr>
              <a:t>библиотек</a:t>
            </a:r>
            <a:endParaRPr lang="ru-RU" sz="6500" dirty="0" smtClean="0">
              <a:latin typeface="+mj-lt"/>
            </a:endParaRPr>
          </a:p>
          <a:p>
            <a:pPr algn="ctr">
              <a:lnSpc>
                <a:spcPct val="120000"/>
              </a:lnSpc>
              <a:spcBef>
                <a:spcPts val="0"/>
              </a:spcBef>
              <a:buNone/>
            </a:pPr>
            <a:r>
              <a:rPr lang="ru-RU" sz="6500" dirty="0" smtClean="0">
                <a:latin typeface="+mj-lt"/>
              </a:rPr>
              <a:t> как структурных  подразделений</a:t>
            </a:r>
            <a:br>
              <a:rPr lang="ru-RU" sz="6500" dirty="0" smtClean="0">
                <a:latin typeface="+mj-lt"/>
              </a:rPr>
            </a:br>
            <a:r>
              <a:rPr lang="ru-RU" sz="6500" dirty="0" smtClean="0">
                <a:latin typeface="+mj-lt"/>
              </a:rPr>
              <a:t>централизованной библиотечной системы</a:t>
            </a:r>
          </a:p>
          <a:p>
            <a:pPr algn="ctr">
              <a:lnSpc>
                <a:spcPct val="120000"/>
              </a:lnSpc>
              <a:spcBef>
                <a:spcPts val="0"/>
              </a:spcBef>
              <a:buNone/>
            </a:pPr>
            <a:endParaRPr lang="ru-RU" sz="6500" dirty="0" smtClean="0">
              <a:latin typeface="+mj-lt"/>
            </a:endParaRPr>
          </a:p>
          <a:p>
            <a:pPr algn="ctr">
              <a:buNone/>
            </a:pPr>
            <a:endParaRPr lang="ru-RU" dirty="0" smtClean="0"/>
          </a:p>
          <a:p>
            <a:pPr algn="r">
              <a:buNone/>
            </a:pPr>
            <a:r>
              <a:rPr lang="ru-RU" sz="3400" dirty="0" smtClean="0"/>
              <a:t>                    </a:t>
            </a:r>
          </a:p>
          <a:p>
            <a:pPr algn="r">
              <a:lnSpc>
                <a:spcPct val="120000"/>
              </a:lnSpc>
              <a:spcBef>
                <a:spcPts val="0"/>
              </a:spcBef>
              <a:buNone/>
            </a:pPr>
            <a:r>
              <a:rPr lang="ru-RU" sz="4400" dirty="0" smtClean="0">
                <a:solidFill>
                  <a:schemeClr val="tx1"/>
                </a:solidFill>
              </a:rPr>
              <a:t> </a:t>
            </a:r>
            <a:r>
              <a:rPr lang="ru-RU" sz="4400" dirty="0" smtClean="0">
                <a:solidFill>
                  <a:schemeClr val="tx1"/>
                </a:solidFill>
                <a:latin typeface="+mj-lt"/>
              </a:rPr>
              <a:t>Матюшова М.А., </a:t>
            </a:r>
          </a:p>
          <a:p>
            <a:pPr algn="r">
              <a:lnSpc>
                <a:spcPct val="120000"/>
              </a:lnSpc>
              <a:spcBef>
                <a:spcPts val="0"/>
              </a:spcBef>
              <a:buNone/>
            </a:pPr>
            <a:r>
              <a:rPr lang="ru-RU" sz="4400" dirty="0" smtClean="0">
                <a:solidFill>
                  <a:schemeClr val="tx1"/>
                </a:solidFill>
                <a:latin typeface="+mj-lt"/>
              </a:rPr>
              <a:t>зав.сектором сопровождения и </a:t>
            </a:r>
          </a:p>
          <a:p>
            <a:pPr algn="r">
              <a:lnSpc>
                <a:spcPct val="120000"/>
              </a:lnSpc>
              <a:spcBef>
                <a:spcPts val="0"/>
              </a:spcBef>
              <a:buNone/>
            </a:pPr>
            <a:r>
              <a:rPr lang="ru-RU" sz="4400" dirty="0" smtClean="0">
                <a:solidFill>
                  <a:schemeClr val="tx1"/>
                </a:solidFill>
                <a:latin typeface="+mj-lt"/>
              </a:rPr>
              <a:t>организационной работы с НТД и ЭД</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14488"/>
          </a:xfrm>
        </p:spPr>
        <p:style>
          <a:lnRef idx="0">
            <a:schemeClr val="accent3"/>
          </a:lnRef>
          <a:fillRef idx="3">
            <a:schemeClr val="accent3"/>
          </a:fillRef>
          <a:effectRef idx="3">
            <a:schemeClr val="accent3"/>
          </a:effectRef>
          <a:fontRef idx="minor">
            <a:schemeClr val="lt1"/>
          </a:fontRef>
        </p:style>
        <p:txBody>
          <a:bodyPr>
            <a:noAutofit/>
          </a:bodyPr>
          <a:lstStyle/>
          <a:p>
            <a:r>
              <a:rPr lang="ru-RU" sz="2400" dirty="0" smtClean="0"/>
              <a:t>Обязательные организационные распорядительные документы</a:t>
            </a:r>
            <a:endParaRPr lang="ru-RU" sz="2400" dirty="0"/>
          </a:p>
        </p:txBody>
      </p:sp>
      <p:sp>
        <p:nvSpPr>
          <p:cNvPr id="3" name="Содержимое 2"/>
          <p:cNvSpPr>
            <a:spLocks noGrp="1"/>
          </p:cNvSpPr>
          <p:nvPr>
            <p:ph idx="1"/>
          </p:nvPr>
        </p:nvSpPr>
        <p:spPr>
          <a:xfrm>
            <a:off x="357158" y="2143092"/>
            <a:ext cx="8429684" cy="4286304"/>
          </a:xfrm>
        </p:spPr>
        <p:style>
          <a:lnRef idx="1">
            <a:schemeClr val="accent3"/>
          </a:lnRef>
          <a:fillRef idx="2">
            <a:schemeClr val="accent3"/>
          </a:fillRef>
          <a:effectRef idx="1">
            <a:schemeClr val="accent3"/>
          </a:effectRef>
          <a:fontRef idx="minor">
            <a:schemeClr val="dk1"/>
          </a:fontRef>
        </p:style>
        <p:txBody>
          <a:bodyPr>
            <a:noAutofit/>
          </a:bodyPr>
          <a:lstStyle/>
          <a:p>
            <a:pPr marL="0" lvl="0" indent="0" algn="just">
              <a:spcBef>
                <a:spcPts val="0"/>
              </a:spcBef>
              <a:buNone/>
            </a:pPr>
            <a:r>
              <a:rPr lang="ru-RU" sz="2400" dirty="0" smtClean="0"/>
              <a:t>    </a:t>
            </a:r>
          </a:p>
          <a:p>
            <a:pPr marL="0" lvl="0" indent="0" algn="just">
              <a:spcBef>
                <a:spcPts val="0"/>
              </a:spcBef>
              <a:buNone/>
            </a:pPr>
            <a:r>
              <a:rPr lang="ru-RU" sz="2000" dirty="0" smtClean="0"/>
              <a:t>-      Положение о Библиотеке структурного подразделения ЦБС</a:t>
            </a:r>
          </a:p>
          <a:p>
            <a:pPr marL="0" lvl="0" indent="0" algn="just">
              <a:spcBef>
                <a:spcPts val="0"/>
              </a:spcBef>
              <a:buNone/>
            </a:pPr>
            <a:r>
              <a:rPr lang="ru-RU" sz="2000" dirty="0" smtClean="0"/>
              <a:t>-      Правила пользования Библиотекой</a:t>
            </a:r>
          </a:p>
          <a:p>
            <a:pPr marL="0" lvl="0" indent="0" algn="just">
              <a:spcBef>
                <a:spcPts val="0"/>
              </a:spcBef>
              <a:buNone/>
            </a:pPr>
            <a:r>
              <a:rPr lang="ru-RU" sz="2000" dirty="0" smtClean="0"/>
              <a:t>-      Должностные инструкции работников Библиотеки</a:t>
            </a:r>
          </a:p>
          <a:p>
            <a:pPr marL="0" lvl="0" indent="0" algn="just">
              <a:spcBef>
                <a:spcPts val="0"/>
              </a:spcBef>
              <a:buNone/>
            </a:pPr>
            <a:r>
              <a:rPr lang="ru-RU" sz="2000" dirty="0" smtClean="0"/>
              <a:t>-      План работы Библиотеки на год</a:t>
            </a:r>
          </a:p>
          <a:p>
            <a:pPr marL="0" lvl="0" indent="0" algn="just">
              <a:spcBef>
                <a:spcPts val="0"/>
              </a:spcBef>
              <a:buNone/>
            </a:pPr>
            <a:r>
              <a:rPr lang="ru-RU" sz="2000" dirty="0" smtClean="0"/>
              <a:t>-      Отчет о работе Библиотеки за год</a:t>
            </a:r>
          </a:p>
          <a:p>
            <a:pPr marL="0" lvl="0" indent="0" algn="just">
              <a:spcBef>
                <a:spcPts val="0"/>
              </a:spcBef>
              <a:buNone/>
            </a:pPr>
            <a:r>
              <a:rPr lang="ru-RU" sz="2000" dirty="0" smtClean="0"/>
              <a:t>-      Инструкция но технике безопасности в Библиотеке</a:t>
            </a:r>
          </a:p>
          <a:p>
            <a:pPr marL="0" lvl="0" indent="0" algn="just">
              <a:spcBef>
                <a:spcPts val="0"/>
              </a:spcBef>
              <a:buNone/>
            </a:pPr>
            <a:r>
              <a:rPr lang="ru-RU" sz="2000" dirty="0" smtClean="0"/>
              <a:t>-      Инструкция по пожарной безопасности в Библиотеке</a:t>
            </a:r>
          </a:p>
          <a:p>
            <a:pPr marL="0" lvl="0" indent="0" algn="just">
              <a:spcBef>
                <a:spcPts val="0"/>
              </a:spcBef>
              <a:buNone/>
            </a:pPr>
            <a:r>
              <a:rPr lang="ru-RU" sz="2000" dirty="0" smtClean="0"/>
              <a:t>-      Порядок организации доступа в Интернет</a:t>
            </a:r>
          </a:p>
          <a:p>
            <a:pPr marL="0" indent="0" algn="just">
              <a:spcBef>
                <a:spcPts val="0"/>
              </a:spcBef>
              <a:buFontTx/>
              <a:buChar char="-"/>
            </a:pPr>
            <a:r>
              <a:rPr lang="ru-RU" sz="2000" dirty="0" smtClean="0"/>
              <a:t>      Положение о порядке организации работы по сохранению </a:t>
            </a:r>
          </a:p>
          <a:p>
            <a:pPr marL="0" indent="0" algn="just">
              <a:spcBef>
                <a:spcPts val="0"/>
              </a:spcBef>
              <a:buNone/>
            </a:pPr>
            <a:r>
              <a:rPr lang="ru-RU" sz="2000" dirty="0" smtClean="0"/>
              <a:t>        библиотечного фонда и т.д</a:t>
            </a:r>
            <a:r>
              <a:rPr lang="ru-RU" sz="1800" dirty="0" smtClean="0"/>
              <a:t>.</a:t>
            </a:r>
          </a:p>
          <a:p>
            <a:pPr algn="just">
              <a:spcBef>
                <a:spcPts val="0"/>
              </a:spcBef>
              <a:buNone/>
            </a:pPr>
            <a:endParaRPr lang="ru-RU" sz="2400" dirty="0" smtClean="0"/>
          </a:p>
          <a:p>
            <a:pPr algn="just">
              <a:spcBef>
                <a:spcPts val="0"/>
              </a:spcBef>
            </a:pPr>
            <a:endParaRPr lang="ru-RU"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b="1" dirty="0" smtClean="0"/>
              <a:t/>
            </a:r>
            <a:br>
              <a:rPr lang="ru-RU" b="1" dirty="0" smtClean="0"/>
            </a:br>
            <a:r>
              <a:rPr lang="ru-RU" sz="3100" dirty="0" smtClean="0"/>
              <a:t>Документы учета и контроля</a:t>
            </a:r>
            <a:br>
              <a:rPr lang="ru-RU" sz="3100" dirty="0" smtClean="0"/>
            </a:br>
            <a:endParaRPr lang="ru-RU" sz="3100" dirty="0"/>
          </a:p>
        </p:txBody>
      </p:sp>
      <p:sp>
        <p:nvSpPr>
          <p:cNvPr id="3" name="Содержимое 2"/>
          <p:cNvSpPr>
            <a:spLocks noGrp="1"/>
          </p:cNvSpPr>
          <p:nvPr>
            <p:ph idx="1"/>
          </p:nvPr>
        </p:nvSpPr>
        <p:spPr>
          <a:xfrm>
            <a:off x="500034" y="1428712"/>
            <a:ext cx="8143932" cy="5000684"/>
          </a:xfrm>
        </p:spPr>
        <p:style>
          <a:lnRef idx="1">
            <a:schemeClr val="accent3"/>
          </a:lnRef>
          <a:fillRef idx="2">
            <a:schemeClr val="accent3"/>
          </a:fillRef>
          <a:effectRef idx="1">
            <a:schemeClr val="accent3"/>
          </a:effectRef>
          <a:fontRef idx="minor">
            <a:schemeClr val="dk1"/>
          </a:fontRef>
        </p:style>
        <p:txBody>
          <a:bodyPr>
            <a:normAutofit/>
          </a:bodyPr>
          <a:lstStyle/>
          <a:p>
            <a:pPr marL="0" indent="0">
              <a:lnSpc>
                <a:spcPct val="120000"/>
              </a:lnSpc>
              <a:spcBef>
                <a:spcPts val="0"/>
              </a:spcBef>
              <a:buFontTx/>
              <a:buChar char="-"/>
            </a:pPr>
            <a:r>
              <a:rPr lang="ru-RU" sz="2000" dirty="0" smtClean="0"/>
              <a:t> книга суммарного учета</a:t>
            </a:r>
            <a:br>
              <a:rPr lang="ru-RU" sz="2000" dirty="0" smtClean="0"/>
            </a:br>
            <a:r>
              <a:rPr lang="ru-RU" sz="2000" dirty="0" smtClean="0"/>
              <a:t>- инвентарная книга</a:t>
            </a:r>
            <a:br>
              <a:rPr lang="ru-RU" sz="2000" dirty="0" smtClean="0"/>
            </a:br>
            <a:r>
              <a:rPr lang="ru-RU" sz="2000" dirty="0" smtClean="0"/>
              <a:t>- дневник работы библиотеки</a:t>
            </a:r>
            <a:br>
              <a:rPr lang="ru-RU" sz="2000" dirty="0" smtClean="0"/>
            </a:br>
            <a:r>
              <a:rPr lang="ru-RU" sz="2000" dirty="0" smtClean="0"/>
              <a:t>- читательские формуляры</a:t>
            </a:r>
            <a:br>
              <a:rPr lang="ru-RU" sz="2000" dirty="0" smtClean="0"/>
            </a:br>
            <a:r>
              <a:rPr lang="ru-RU" sz="2000" dirty="0" smtClean="0"/>
              <a:t>- книжные формуляры</a:t>
            </a:r>
            <a:br>
              <a:rPr lang="ru-RU" sz="2000" dirty="0" smtClean="0"/>
            </a:br>
            <a:r>
              <a:rPr lang="ru-RU" sz="2000" dirty="0" smtClean="0"/>
              <a:t>- акты о проведении инвентаризации и проверок фонда</a:t>
            </a:r>
            <a:br>
              <a:rPr lang="ru-RU" sz="2000" dirty="0" smtClean="0"/>
            </a:br>
            <a:r>
              <a:rPr lang="ru-RU" sz="2000" dirty="0" smtClean="0"/>
              <a:t>- тетрадь учета книг, принятых взамен утерянных</a:t>
            </a:r>
            <a:br>
              <a:rPr lang="ru-RU" sz="2000" dirty="0" smtClean="0"/>
            </a:br>
            <a:r>
              <a:rPr lang="ru-RU" sz="2000" dirty="0" smtClean="0"/>
              <a:t>- тетрадь учета изданий, не подлежащих записи в инвентарную книгу (брошюрный фонд)</a:t>
            </a:r>
            <a:br>
              <a:rPr lang="ru-RU" sz="2000" dirty="0" smtClean="0"/>
            </a:br>
            <a:r>
              <a:rPr lang="ru-RU" sz="2000" dirty="0" smtClean="0"/>
              <a:t>- папка движения библиотечного фонда (исключение из фонда и т.п.)</a:t>
            </a:r>
          </a:p>
          <a:p>
            <a:pPr marL="0" indent="0">
              <a:lnSpc>
                <a:spcPct val="120000"/>
              </a:lnSpc>
              <a:spcBef>
                <a:spcPts val="0"/>
              </a:spcBef>
              <a:buFontTx/>
              <a:buChar char="-"/>
            </a:pPr>
            <a:r>
              <a:rPr lang="ru-RU" sz="2000" dirty="0" smtClean="0"/>
              <a:t> журнал сверок фонда библиотеки с Федеральным списком экстремистских материалов и т.п.</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style>
          <a:lnRef idx="0">
            <a:schemeClr val="accent3"/>
          </a:lnRef>
          <a:fillRef idx="3">
            <a:schemeClr val="accent3"/>
          </a:fillRef>
          <a:effectRef idx="3">
            <a:schemeClr val="accent3"/>
          </a:effectRef>
          <a:fontRef idx="minor">
            <a:schemeClr val="lt1"/>
          </a:fontRef>
        </p:style>
        <p:txBody>
          <a:bodyPr>
            <a:normAutofit/>
          </a:bodyPr>
          <a:lstStyle/>
          <a:p>
            <a:r>
              <a:rPr lang="ru-RU" sz="2800" dirty="0" smtClean="0"/>
              <a:t>Справочно-библиографический аппарат</a:t>
            </a:r>
            <a:endParaRPr lang="ru-RU" sz="2800" dirty="0"/>
          </a:p>
        </p:txBody>
      </p:sp>
      <p:sp>
        <p:nvSpPr>
          <p:cNvPr id="3" name="Содержимое 2"/>
          <p:cNvSpPr>
            <a:spLocks noGrp="1"/>
          </p:cNvSpPr>
          <p:nvPr>
            <p:ph idx="1"/>
          </p:nvPr>
        </p:nvSpPr>
        <p:spPr>
          <a:xfrm>
            <a:off x="428596" y="1571588"/>
            <a:ext cx="8286808" cy="4857808"/>
          </a:xfrm>
        </p:spPr>
        <p:style>
          <a:lnRef idx="1">
            <a:schemeClr val="accent3"/>
          </a:lnRef>
          <a:fillRef idx="2">
            <a:schemeClr val="accent3"/>
          </a:fillRef>
          <a:effectRef idx="1">
            <a:schemeClr val="accent3"/>
          </a:effectRef>
          <a:fontRef idx="minor">
            <a:schemeClr val="dk1"/>
          </a:fontRef>
        </p:style>
        <p:txBody>
          <a:bodyPr>
            <a:normAutofit/>
          </a:bodyPr>
          <a:lstStyle/>
          <a:p>
            <a:pPr marL="0" indent="354013" algn="just">
              <a:lnSpc>
                <a:spcPct val="120000"/>
              </a:lnSpc>
              <a:spcBef>
                <a:spcPts val="0"/>
              </a:spcBef>
              <a:buNone/>
            </a:pPr>
            <a:r>
              <a:rPr lang="ru-RU" sz="2400" dirty="0" smtClean="0">
                <a:latin typeface="+mj-lt"/>
              </a:rPr>
              <a:t>Кроме нормативной регламентирующей документации структурное подразделения «Библиотека» организации ЦБС должна иметь справочно-библиографический аппарат:</a:t>
            </a:r>
          </a:p>
          <a:p>
            <a:pPr marL="0" indent="354013" algn="just">
              <a:lnSpc>
                <a:spcPct val="120000"/>
              </a:lnSpc>
              <a:spcBef>
                <a:spcPts val="0"/>
              </a:spcBef>
              <a:buFont typeface="Wingdings" pitchFamily="2" charset="2"/>
              <a:buChar char="§"/>
            </a:pPr>
            <a:r>
              <a:rPr lang="ru-RU" sz="2400" dirty="0" smtClean="0">
                <a:latin typeface="+mj-lt"/>
              </a:rPr>
              <a:t>Электронный каталог фондов</a:t>
            </a:r>
          </a:p>
          <a:p>
            <a:pPr marL="0" indent="354013" algn="just">
              <a:lnSpc>
                <a:spcPct val="120000"/>
              </a:lnSpc>
              <a:spcBef>
                <a:spcPts val="0"/>
              </a:spcBef>
              <a:buFont typeface="Wingdings" pitchFamily="2" charset="2"/>
              <a:buChar char="§"/>
            </a:pPr>
            <a:r>
              <a:rPr lang="ru-RU" sz="2400" dirty="0" smtClean="0">
                <a:latin typeface="+mj-lt"/>
              </a:rPr>
              <a:t>Тематические картотеки или тематические папки в печатном или (и) электронном виде</a:t>
            </a:r>
          </a:p>
          <a:p>
            <a:pPr marL="0" indent="354013" algn="just">
              <a:lnSpc>
                <a:spcPct val="120000"/>
              </a:lnSpc>
              <a:spcBef>
                <a:spcPts val="0"/>
              </a:spcBef>
              <a:buFont typeface="Wingdings" pitchFamily="2" charset="2"/>
              <a:buChar char="§"/>
            </a:pPr>
            <a:r>
              <a:rPr lang="ru-RU" sz="2400" dirty="0" smtClean="0">
                <a:solidFill>
                  <a:schemeClr val="tx1"/>
                </a:solidFill>
                <a:latin typeface="+mj-lt"/>
              </a:rPr>
              <a:t>Журнал сверок фонда Библиотеки с Федеральным списком экстремистских материалов (Сайт Министерства юстиции РФ) и т.д.</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style>
          <a:lnRef idx="0">
            <a:schemeClr val="accent3"/>
          </a:lnRef>
          <a:fillRef idx="3">
            <a:schemeClr val="accent3"/>
          </a:fillRef>
          <a:effectRef idx="3">
            <a:schemeClr val="accent3"/>
          </a:effectRef>
          <a:fontRef idx="minor">
            <a:schemeClr val="lt1"/>
          </a:fontRef>
        </p:style>
        <p:txBody>
          <a:bodyPr>
            <a:noAutofit/>
          </a:bodyPr>
          <a:lstStyle/>
          <a:p>
            <a:r>
              <a:rPr lang="ru-RU" sz="3600" dirty="0" smtClean="0"/>
              <a:t/>
            </a:r>
            <a:br>
              <a:rPr lang="ru-RU" sz="3600" dirty="0" smtClean="0"/>
            </a:br>
            <a:r>
              <a:rPr lang="ru-RU" sz="3200" dirty="0" smtClean="0"/>
              <a:t>ОБРАТИТЕ ВНИМАНИЕ !</a:t>
            </a:r>
            <a:r>
              <a:rPr lang="ru-RU" sz="4000" dirty="0" smtClean="0"/>
              <a:t/>
            </a:r>
            <a:br>
              <a:rPr lang="ru-RU" sz="4000" dirty="0" smtClean="0"/>
            </a:br>
            <a:endParaRPr lang="ru-RU" sz="4000" dirty="0"/>
          </a:p>
        </p:txBody>
      </p:sp>
      <p:sp>
        <p:nvSpPr>
          <p:cNvPr id="3" name="Содержимое 2"/>
          <p:cNvSpPr>
            <a:spLocks noGrp="1"/>
          </p:cNvSpPr>
          <p:nvPr>
            <p:ph idx="1"/>
          </p:nvPr>
        </p:nvSpPr>
        <p:spPr>
          <a:xfrm>
            <a:off x="428596" y="1357274"/>
            <a:ext cx="8286808" cy="507212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Font typeface="Wingdings" pitchFamily="2" charset="2"/>
              <a:buChar char="§"/>
            </a:pPr>
            <a:r>
              <a:rPr lang="ru-RU" sz="2000" dirty="0" smtClean="0">
                <a:latin typeface="+mj-lt"/>
              </a:rPr>
              <a:t>В номенклатуру дел включаются только те дела, для которых структурное подразделение – «Библиотека»  организации ЦБС является или автором , или адресатом. За эти документы подразделение несет ответственность.</a:t>
            </a:r>
          </a:p>
          <a:p>
            <a:pPr marL="0" indent="0" algn="just">
              <a:buFont typeface="Wingdings" pitchFamily="2" charset="2"/>
              <a:buChar char="§"/>
            </a:pPr>
            <a:endParaRPr lang="ru-RU" sz="2000" dirty="0" smtClean="0">
              <a:latin typeface="+mj-lt"/>
            </a:endParaRPr>
          </a:p>
          <a:p>
            <a:pPr marL="0" indent="0" algn="just">
              <a:buFont typeface="Wingdings" pitchFamily="2" charset="2"/>
              <a:buChar char="§"/>
            </a:pPr>
            <a:r>
              <a:rPr lang="ru-RU" sz="2000" dirty="0" smtClean="0">
                <a:latin typeface="+mj-lt"/>
              </a:rPr>
              <a:t>Документы, проходящие «транзитом», копии, снятые для информации, к номенклатуре отношения не имеют.</a:t>
            </a:r>
          </a:p>
          <a:p>
            <a:pPr marL="0" indent="0" algn="just">
              <a:buFont typeface="Wingdings" pitchFamily="2" charset="2"/>
              <a:buChar char="§"/>
            </a:pPr>
            <a:endParaRPr lang="ru-RU" sz="2000" dirty="0" smtClean="0">
              <a:latin typeface="+mj-lt"/>
            </a:endParaRPr>
          </a:p>
          <a:p>
            <a:pPr marL="0" indent="0" algn="just">
              <a:buFont typeface="Wingdings" pitchFamily="2" charset="2"/>
              <a:buChar char="§"/>
            </a:pPr>
            <a:r>
              <a:rPr lang="ru-RU" sz="2000" dirty="0" smtClean="0">
                <a:latin typeface="+mj-lt"/>
              </a:rPr>
              <a:t>В случае необходимости, когда в заголовке отражается копийность документов дела, в графе номенклатуры дел «Примечание» может быть оформлена отметка о том, где хранится подлинник. Например, в примечании к делу </a:t>
            </a:r>
            <a:r>
              <a:rPr lang="ru-RU" sz="2000" i="1" dirty="0" smtClean="0">
                <a:latin typeface="+mj-lt"/>
              </a:rPr>
              <a:t>«Положение об отделе и должностные инструкции сотрудников. Копии»</a:t>
            </a:r>
            <a:r>
              <a:rPr lang="ru-RU" sz="2000" dirty="0" smtClean="0">
                <a:latin typeface="+mj-lt"/>
              </a:rPr>
              <a:t> может быть указано: </a:t>
            </a:r>
            <a:r>
              <a:rPr lang="ru-RU" sz="2000" i="1" dirty="0" smtClean="0">
                <a:latin typeface="+mj-lt"/>
              </a:rPr>
              <a:t>«Подлинники – в отделе кадров»</a:t>
            </a:r>
            <a:r>
              <a:rPr lang="ru-RU" sz="2000" dirty="0" smtClean="0">
                <a:latin typeface="+mj-lt"/>
              </a:rPr>
              <a:t>. </a:t>
            </a:r>
            <a:endParaRPr lang="ru-RU" sz="2000"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85926"/>
          </a:xfrm>
        </p:spPr>
        <p:style>
          <a:lnRef idx="0">
            <a:schemeClr val="accent3"/>
          </a:lnRef>
          <a:fillRef idx="3">
            <a:schemeClr val="accent3"/>
          </a:fillRef>
          <a:effectRef idx="3">
            <a:schemeClr val="accent3"/>
          </a:effectRef>
          <a:fontRef idx="minor">
            <a:schemeClr val="lt1"/>
          </a:fontRef>
        </p:style>
        <p:txBody>
          <a:bodyPr>
            <a:normAutofit fontScale="90000"/>
          </a:bodyPr>
          <a:lstStyle/>
          <a:p>
            <a:pPr defTabSz="250825"/>
            <a:r>
              <a:rPr lang="ru-RU" dirty="0" smtClean="0"/>
              <a:t/>
            </a:r>
            <a:br>
              <a:rPr lang="ru-RU" dirty="0" smtClean="0"/>
            </a:br>
            <a:r>
              <a:rPr lang="ru-RU" dirty="0" smtClean="0"/>
              <a:t/>
            </a:r>
            <a:br>
              <a:rPr lang="ru-RU" dirty="0" smtClean="0"/>
            </a:br>
            <a:r>
              <a:rPr lang="ru-RU" sz="3100" dirty="0" smtClean="0">
                <a:solidFill>
                  <a:schemeClr val="bg1"/>
                </a:solidFill>
              </a:rPr>
              <a:t>Форма номенклатуры дел </a:t>
            </a:r>
            <a:br>
              <a:rPr lang="ru-RU" sz="3100" dirty="0" smtClean="0">
                <a:solidFill>
                  <a:schemeClr val="bg1"/>
                </a:solidFill>
              </a:rPr>
            </a:br>
            <a:r>
              <a:rPr lang="ru-RU" sz="3100" dirty="0" smtClean="0">
                <a:solidFill>
                  <a:schemeClr val="bg1"/>
                </a:solidFill>
              </a:rPr>
              <a:t>едина для всех организаций</a:t>
            </a:r>
            <a:r>
              <a:rPr lang="ru-RU" dirty="0" smtClean="0">
                <a:solidFill>
                  <a:schemeClr val="bg1"/>
                </a:solidFill>
              </a:rPr>
              <a:t/>
            </a:r>
            <a:br>
              <a:rPr lang="ru-RU" dirty="0" smtClean="0">
                <a:solidFill>
                  <a:schemeClr val="bg1"/>
                </a:solidFill>
              </a:rPr>
            </a:br>
            <a:r>
              <a:rPr lang="ru-RU" dirty="0" smtClean="0"/>
              <a:t/>
            </a:r>
            <a:br>
              <a:rPr lang="ru-RU" dirty="0" smtClean="0"/>
            </a:br>
            <a:endParaRPr lang="ru-RU" dirty="0"/>
          </a:p>
        </p:txBody>
      </p:sp>
      <p:sp>
        <p:nvSpPr>
          <p:cNvPr id="3" name="Содержимое 2"/>
          <p:cNvSpPr>
            <a:spLocks noGrp="1"/>
          </p:cNvSpPr>
          <p:nvPr>
            <p:ph idx="1"/>
          </p:nvPr>
        </p:nvSpPr>
        <p:spPr>
          <a:xfrm>
            <a:off x="500034" y="4071942"/>
            <a:ext cx="8215370" cy="2428892"/>
          </a:xfrm>
        </p:spPr>
        <p:style>
          <a:lnRef idx="1">
            <a:schemeClr val="accent3"/>
          </a:lnRef>
          <a:fillRef idx="2">
            <a:schemeClr val="accent3"/>
          </a:fillRef>
          <a:effectRef idx="1">
            <a:schemeClr val="accent3"/>
          </a:effectRef>
          <a:fontRef idx="minor">
            <a:schemeClr val="dk1"/>
          </a:fontRef>
        </p:style>
        <p:txBody>
          <a:bodyPr>
            <a:normAutofit/>
          </a:bodyPr>
          <a:lstStyle/>
          <a:p>
            <a:pPr algn="just">
              <a:spcBef>
                <a:spcPts val="600"/>
              </a:spcBef>
              <a:buFont typeface="Wingdings" pitchFamily="2" charset="2"/>
              <a:buChar char="§"/>
            </a:pPr>
            <a:r>
              <a:rPr lang="ru-RU" sz="2400" dirty="0" smtClean="0"/>
              <a:t>номенклатура дел организации составляется по установленной форме Правил 2015 - Приложение №25 </a:t>
            </a:r>
          </a:p>
          <a:p>
            <a:pPr algn="just">
              <a:spcBef>
                <a:spcPts val="600"/>
              </a:spcBef>
              <a:buFont typeface="Wingdings" pitchFamily="2" charset="2"/>
              <a:buChar char="§"/>
            </a:pPr>
            <a:r>
              <a:rPr lang="ru-RU" sz="2400" dirty="0" smtClean="0"/>
              <a:t>номенклатура дел структурных подразделений составляется по форме Правил 2015 – Приложение №26</a:t>
            </a:r>
          </a:p>
          <a:p>
            <a:endParaRPr lang="ru-RU" dirty="0"/>
          </a:p>
        </p:txBody>
      </p:sp>
      <p:sp>
        <p:nvSpPr>
          <p:cNvPr id="5" name="Прямоугольник 4"/>
          <p:cNvSpPr/>
          <p:nvPr/>
        </p:nvSpPr>
        <p:spPr>
          <a:xfrm>
            <a:off x="0" y="2143116"/>
            <a:ext cx="9144000"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i="1" dirty="0" smtClean="0">
                <a:solidFill>
                  <a:schemeClr val="bg1"/>
                </a:solidFill>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(утверждены приказом Минкультуры России от 31.03.2015 № 526) </a:t>
            </a:r>
            <a:br>
              <a:rPr lang="ru-RU" i="1" dirty="0" smtClean="0">
                <a:solidFill>
                  <a:schemeClr val="bg1"/>
                </a:solidFill>
              </a:rPr>
            </a:br>
            <a:r>
              <a:rPr lang="ru-RU" i="1" dirty="0" smtClean="0">
                <a:solidFill>
                  <a:schemeClr val="bg1"/>
                </a:solidFill>
              </a:rPr>
              <a:t>(Правила 2015)</a:t>
            </a:r>
            <a:endParaRPr lang="ru-RU"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0">
            <a:schemeClr val="accent3"/>
          </a:lnRef>
          <a:fillRef idx="3">
            <a:schemeClr val="accent3"/>
          </a:fillRef>
          <a:effectRef idx="3">
            <a:schemeClr val="accent3"/>
          </a:effectRef>
          <a:fontRef idx="minor">
            <a:schemeClr val="lt1"/>
          </a:fontRef>
        </p:style>
        <p:txBody>
          <a:bodyPr>
            <a:normAutofit/>
          </a:bodyPr>
          <a:lstStyle/>
          <a:p>
            <a:r>
              <a:rPr lang="ru-RU" sz="2800" dirty="0" smtClean="0"/>
              <a:t>Сводная номенклатура дел организации ЦБС :</a:t>
            </a:r>
            <a:endParaRPr lang="ru-RU" sz="2800" dirty="0"/>
          </a:p>
        </p:txBody>
      </p:sp>
      <p:sp>
        <p:nvSpPr>
          <p:cNvPr id="3" name="Содержимое 2"/>
          <p:cNvSpPr>
            <a:spLocks noGrp="1"/>
          </p:cNvSpPr>
          <p:nvPr>
            <p:ph idx="1"/>
          </p:nvPr>
        </p:nvSpPr>
        <p:spPr>
          <a:xfrm>
            <a:off x="428596" y="1643026"/>
            <a:ext cx="8286808" cy="4643494"/>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354013" algn="just">
              <a:lnSpc>
                <a:spcPct val="120000"/>
              </a:lnSpc>
              <a:spcBef>
                <a:spcPts val="0"/>
              </a:spcBef>
              <a:buFont typeface="Wingdings" pitchFamily="2" charset="2"/>
              <a:buChar char="§"/>
            </a:pPr>
            <a:r>
              <a:rPr lang="ru-RU" sz="2400" dirty="0" smtClean="0">
                <a:solidFill>
                  <a:schemeClr val="tx1"/>
                </a:solidFill>
              </a:rPr>
              <a:t>составляется ежегодно;</a:t>
            </a:r>
          </a:p>
          <a:p>
            <a:pPr marL="0" indent="354013" algn="just">
              <a:lnSpc>
                <a:spcPct val="120000"/>
              </a:lnSpc>
              <a:spcBef>
                <a:spcPts val="0"/>
              </a:spcBef>
              <a:buFont typeface="Wingdings" pitchFamily="2" charset="2"/>
              <a:buChar char="§"/>
            </a:pPr>
            <a:r>
              <a:rPr lang="ru-RU" sz="2400" dirty="0" smtClean="0">
                <a:solidFill>
                  <a:schemeClr val="tx1"/>
                </a:solidFill>
              </a:rPr>
              <a:t>подписывается лицом, ответственным за делопроизводство; визируется лицом, ответственным за архив организации;</a:t>
            </a:r>
            <a:endParaRPr lang="ru-RU" sz="2400" dirty="0" smtClean="0">
              <a:solidFill>
                <a:schemeClr val="tx1"/>
              </a:solidFill>
              <a:hlinkClick r:id="rId2"/>
            </a:endParaRPr>
          </a:p>
          <a:p>
            <a:pPr marL="0" indent="354013" algn="just">
              <a:lnSpc>
                <a:spcPct val="120000"/>
              </a:lnSpc>
              <a:spcBef>
                <a:spcPts val="0"/>
              </a:spcBef>
              <a:buFont typeface="Wingdings" pitchFamily="2" charset="2"/>
              <a:buChar char="§"/>
            </a:pPr>
            <a:r>
              <a:rPr lang="ru-RU" sz="2400" dirty="0" smtClean="0">
                <a:solidFill>
                  <a:schemeClr val="tx1"/>
                </a:solidFill>
              </a:rPr>
              <a:t> согласовывается экспертной комиссией (ЭК) организации ЦБС; </a:t>
            </a:r>
          </a:p>
          <a:p>
            <a:pPr marL="0" indent="354013" algn="just">
              <a:lnSpc>
                <a:spcPct val="120000"/>
              </a:lnSpc>
              <a:spcBef>
                <a:spcPts val="0"/>
              </a:spcBef>
              <a:buFont typeface="Wingdings" pitchFamily="2" charset="2"/>
              <a:buChar char="§"/>
            </a:pPr>
            <a:r>
              <a:rPr lang="ru-RU" sz="2400" dirty="0" smtClean="0">
                <a:solidFill>
                  <a:schemeClr val="tx1"/>
                </a:solidFill>
              </a:rPr>
              <a:t> согласовывается ЭПК Управления по делам архивов администрации г.о.Тольятти  (раз в 5 лет);</a:t>
            </a:r>
          </a:p>
          <a:p>
            <a:pPr marL="0" indent="354013" algn="just">
              <a:lnSpc>
                <a:spcPct val="120000"/>
              </a:lnSpc>
              <a:spcBef>
                <a:spcPts val="0"/>
              </a:spcBef>
              <a:buFont typeface="Wingdings" pitchFamily="2" charset="2"/>
              <a:buChar char="§"/>
            </a:pPr>
            <a:r>
              <a:rPr lang="ru-RU" sz="2400" dirty="0" smtClean="0">
                <a:solidFill>
                  <a:schemeClr val="tx1"/>
                </a:solidFill>
              </a:rPr>
              <a:t> утверждается руководителем организации не позднее декабря текущего года;</a:t>
            </a:r>
          </a:p>
          <a:p>
            <a:pPr marL="0" indent="354013" algn="just">
              <a:lnSpc>
                <a:spcPct val="120000"/>
              </a:lnSpc>
              <a:spcBef>
                <a:spcPts val="0"/>
              </a:spcBef>
              <a:buFont typeface="Wingdings" pitchFamily="2" charset="2"/>
              <a:buChar char="§"/>
            </a:pPr>
            <a:r>
              <a:rPr lang="ru-RU" sz="2400" dirty="0" smtClean="0">
                <a:solidFill>
                  <a:schemeClr val="tx1"/>
                </a:solidFill>
              </a:rPr>
              <a:t> вводится в действие с 1-го января нового календарного года.</a:t>
            </a: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5723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b="1" dirty="0" smtClean="0"/>
              <a:t/>
            </a:r>
            <a:br>
              <a:rPr lang="ru-RU" b="1" dirty="0" smtClean="0"/>
            </a:br>
            <a:r>
              <a:rPr lang="ru-RU" sz="3100" dirty="0" smtClean="0"/>
              <a:t>С чего начать разработку  номенклатуры дел?</a:t>
            </a:r>
            <a:r>
              <a:rPr lang="ru-RU" b="1" dirty="0" smtClean="0"/>
              <a:t/>
            </a:r>
            <a:br>
              <a:rPr lang="ru-RU" b="1" dirty="0" smtClean="0"/>
            </a:br>
            <a:endParaRPr lang="ru-RU" dirty="0"/>
          </a:p>
        </p:txBody>
      </p:sp>
      <p:sp>
        <p:nvSpPr>
          <p:cNvPr id="3" name="Содержимое 2"/>
          <p:cNvSpPr>
            <a:spLocks noGrp="1"/>
          </p:cNvSpPr>
          <p:nvPr>
            <p:ph idx="1"/>
          </p:nvPr>
        </p:nvSpPr>
        <p:spPr>
          <a:xfrm>
            <a:off x="357158" y="1214422"/>
            <a:ext cx="8429684" cy="5214998"/>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spcBef>
                <a:spcPts val="0"/>
              </a:spcBef>
              <a:buFont typeface="Wingdings" pitchFamily="2" charset="2"/>
              <a:buChar char="§"/>
            </a:pPr>
            <a:r>
              <a:rPr lang="ru-RU" sz="2400" dirty="0" smtClean="0"/>
              <a:t> Издание приказа ( форма произвольная) .</a:t>
            </a:r>
          </a:p>
          <a:p>
            <a:pPr marL="0" indent="0" algn="just">
              <a:spcBef>
                <a:spcPts val="0"/>
              </a:spcBef>
              <a:buFont typeface="Wingdings" pitchFamily="2" charset="2"/>
              <a:buChar char="§"/>
            </a:pPr>
            <a:r>
              <a:rPr lang="ru-RU" sz="2400" dirty="0" smtClean="0"/>
              <a:t> Составление и утверждение примерного перечня документов .</a:t>
            </a:r>
          </a:p>
          <a:p>
            <a:pPr marL="0" indent="0" algn="just">
              <a:spcBef>
                <a:spcPts val="0"/>
              </a:spcBef>
              <a:buFont typeface="Wingdings" pitchFamily="2" charset="2"/>
              <a:buChar char="§"/>
            </a:pPr>
            <a:r>
              <a:rPr lang="ru-RU" sz="2400" dirty="0" smtClean="0"/>
              <a:t> Разработка классификационной схемы сводной номенклатуры дел организации ЦБС и ее структурных подразделений.</a:t>
            </a:r>
          </a:p>
          <a:p>
            <a:pPr marL="0" indent="0" algn="just">
              <a:spcBef>
                <a:spcPts val="0"/>
              </a:spcBef>
              <a:buFont typeface="Wingdings" pitchFamily="2" charset="2"/>
              <a:buChar char="§"/>
            </a:pPr>
            <a:r>
              <a:rPr lang="ru-RU" sz="2400" dirty="0" smtClean="0"/>
              <a:t> Выявление состава документов для составления сводной номенклатуры дел организации ЦБС и ее структурных подразделений.</a:t>
            </a:r>
          </a:p>
          <a:p>
            <a:pPr marL="0" indent="0" algn="just">
              <a:spcBef>
                <a:spcPts val="0"/>
              </a:spcBef>
              <a:buFont typeface="Wingdings" pitchFamily="2" charset="2"/>
              <a:buChar char="§"/>
            </a:pPr>
            <a:r>
              <a:rPr lang="ru-RU" sz="2400" dirty="0" smtClean="0"/>
              <a:t> Составление заголовков (наименований) дел.</a:t>
            </a:r>
          </a:p>
          <a:p>
            <a:pPr marL="0" indent="0" algn="just">
              <a:spcBef>
                <a:spcPts val="0"/>
              </a:spcBef>
              <a:buFont typeface="Wingdings" pitchFamily="2" charset="2"/>
              <a:buChar char="§"/>
            </a:pPr>
            <a:r>
              <a:rPr lang="ru-RU" sz="2400" dirty="0" smtClean="0"/>
              <a:t> Систематизация заголовков дел внутри раздела номенклатуры дел.</a:t>
            </a:r>
          </a:p>
          <a:p>
            <a:pPr marL="0" indent="0" algn="just">
              <a:spcBef>
                <a:spcPts val="0"/>
              </a:spcBef>
              <a:buFont typeface="Wingdings" pitchFamily="2" charset="2"/>
              <a:buChar char="§"/>
            </a:pPr>
            <a:r>
              <a:rPr lang="ru-RU" sz="2400" dirty="0" smtClean="0"/>
              <a:t> Индексация дел.</a:t>
            </a:r>
          </a:p>
          <a:p>
            <a:pPr marL="0" indent="0" algn="just">
              <a:spcBef>
                <a:spcPts val="0"/>
              </a:spcBef>
              <a:buFont typeface="Wingdings" pitchFamily="2" charset="2"/>
              <a:buChar char="§"/>
            </a:pPr>
            <a:r>
              <a:rPr lang="ru-RU" sz="2400" dirty="0" smtClean="0"/>
              <a:t>Определение сроков хранения дел.</a:t>
            </a: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1" name="Picture 3" descr="https://www.profiz.ru/upl/pictures/SR/11_18/%D0%B4%D0%B5%D0%BB%20%D0%BF%D0%BE%20%D1%83%D1%82%D0%BE%D1%87%D0%BD%D0%B5%D0%BD%D0%BD%D1%8B%D0%BC%20%D0%BF%D1%80%D0%B0%D0%B2%D0%B8%D0%BB%D0%B0%D0%BC/2.PNG"/>
          <p:cNvPicPr>
            <a:picLocks noChangeAspect="1" noChangeArrowheads="1"/>
          </p:cNvPicPr>
          <p:nvPr/>
        </p:nvPicPr>
        <p:blipFill>
          <a:blip r:embed="rId2" cstate="print"/>
          <a:srcRect/>
          <a:stretch>
            <a:fillRect/>
          </a:stretch>
        </p:blipFill>
        <p:spPr bwMode="auto">
          <a:xfrm>
            <a:off x="0" y="0"/>
            <a:ext cx="9144000" cy="6572272"/>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28662" y="571482"/>
          <a:ext cx="7786742" cy="5286412"/>
        </p:xfrm>
        <a:graphic>
          <a:graphicData uri="http://schemas.openxmlformats.org/drawingml/2006/table">
            <a:tbl>
              <a:tblPr/>
              <a:tblGrid>
                <a:gridCol w="556195"/>
                <a:gridCol w="2699869"/>
                <a:gridCol w="1494777"/>
                <a:gridCol w="1923511"/>
                <a:gridCol w="556195"/>
                <a:gridCol w="556195"/>
              </a:tblGrid>
              <a:tr h="267760">
                <a:tc rowSpan="2" gridSpan="4">
                  <a:txBody>
                    <a:bodyPr/>
                    <a:lstStyle/>
                    <a:p>
                      <a:pPr algn="ctr">
                        <a:lnSpc>
                          <a:spcPct val="115000"/>
                        </a:lnSpc>
                        <a:spcAft>
                          <a:spcPts val="0"/>
                        </a:spcAft>
                      </a:pPr>
                      <a:r>
                        <a:rPr lang="ru-RU" sz="1400" b="0" dirty="0">
                          <a:solidFill>
                            <a:srgbClr val="000000"/>
                          </a:solidFill>
                          <a:latin typeface="+mj-lt"/>
                          <a:ea typeface="Times New Roman"/>
                          <a:cs typeface="Calibri"/>
                        </a:rPr>
                        <a:t>Опросный </a:t>
                      </a:r>
                      <a:r>
                        <a:rPr lang="ru-RU" sz="1400" b="0" dirty="0" smtClean="0">
                          <a:solidFill>
                            <a:srgbClr val="000000"/>
                          </a:solidFill>
                          <a:latin typeface="+mj-lt"/>
                          <a:ea typeface="Times New Roman"/>
                          <a:cs typeface="Calibri"/>
                        </a:rPr>
                        <a:t>лист</a:t>
                      </a:r>
                    </a:p>
                    <a:p>
                      <a:pPr algn="ctr">
                        <a:lnSpc>
                          <a:spcPct val="115000"/>
                        </a:lnSpc>
                        <a:spcAft>
                          <a:spcPts val="0"/>
                        </a:spcAft>
                      </a:pPr>
                      <a:r>
                        <a:rPr lang="ru-RU" sz="1400" b="0" dirty="0" smtClean="0">
                          <a:solidFill>
                            <a:srgbClr val="000000"/>
                          </a:solidFill>
                          <a:latin typeface="+mj-lt"/>
                          <a:ea typeface="Times New Roman"/>
                          <a:cs typeface="Calibri"/>
                        </a:rPr>
                        <a:t>для определения</a:t>
                      </a:r>
                      <a:r>
                        <a:rPr lang="ru-RU" sz="1400" b="0" baseline="0" dirty="0" smtClean="0">
                          <a:solidFill>
                            <a:srgbClr val="000000"/>
                          </a:solidFill>
                          <a:latin typeface="+mj-lt"/>
                          <a:ea typeface="Times New Roman"/>
                          <a:cs typeface="Calibri"/>
                        </a:rPr>
                        <a:t> </a:t>
                      </a:r>
                      <a:r>
                        <a:rPr lang="ru-RU" sz="1400" b="0" dirty="0" smtClean="0">
                          <a:latin typeface="+mj-lt"/>
                        </a:rPr>
                        <a:t>примерного перечня документов </a:t>
                      </a:r>
                      <a:r>
                        <a:rPr lang="ru-RU" sz="1400" b="0" dirty="0" smtClean="0">
                          <a:solidFill>
                            <a:srgbClr val="000000"/>
                          </a:solidFill>
                          <a:latin typeface="+mj-lt"/>
                          <a:ea typeface="Times New Roman"/>
                          <a:cs typeface="Calibri"/>
                        </a:rPr>
                        <a:t> </a:t>
                      </a:r>
                      <a:endParaRPr lang="ru-RU" sz="1400" b="0" dirty="0">
                        <a:latin typeface="+mj-lt"/>
                        <a:ea typeface="Times New Roman"/>
                        <a:cs typeface="Times New Roman"/>
                      </a:endParaRPr>
                    </a:p>
                  </a:txBody>
                  <a:tcPr marL="50488" marR="50488" marT="0" marB="0" anchor="ctr">
                    <a:lnL>
                      <a:noFill/>
                    </a:lnL>
                    <a:lnR>
                      <a:noFill/>
                    </a:lnR>
                    <a:lnT>
                      <a:noFill/>
                    </a:lnT>
                    <a:lnB>
                      <a:noFill/>
                    </a:lnB>
                  </a:tcPr>
                </a:tc>
                <a:tc rowSpan="2" hMerge="1">
                  <a:txBody>
                    <a:bodyPr/>
                    <a:lstStyle/>
                    <a:p>
                      <a:endParaRPr lang="ru-RU"/>
                    </a:p>
                  </a:txBody>
                  <a:tcPr/>
                </a:tc>
                <a:tc rowSpan="2" hMerge="1">
                  <a:txBody>
                    <a:bodyPr/>
                    <a:lstStyle/>
                    <a:p>
                      <a:endParaRPr lang="ru-RU"/>
                    </a:p>
                  </a:txBody>
                  <a:tcPr/>
                </a:tc>
                <a:tc rowSpan="2" hMerge="1">
                  <a:txBody>
                    <a:bodyPr/>
                    <a:lstStyle/>
                    <a:p>
                      <a:endParaRPr lang="ru-RU"/>
                    </a:p>
                  </a:txBody>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r>
              <a:tr h="267760">
                <a:tc gridSpan="4"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r>
              <a:tr h="340787">
                <a:tc gridSpan="6">
                  <a:txBody>
                    <a:bodyPr/>
                    <a:lstStyle/>
                    <a:p>
                      <a:pPr>
                        <a:lnSpc>
                          <a:spcPct val="115000"/>
                        </a:lnSpc>
                        <a:spcAft>
                          <a:spcPts val="0"/>
                        </a:spcAft>
                      </a:pPr>
                      <a:r>
                        <a:rPr lang="ru-RU" sz="1400" b="0" dirty="0">
                          <a:solidFill>
                            <a:srgbClr val="000000"/>
                          </a:solidFill>
                          <a:latin typeface="+mj-lt"/>
                          <a:ea typeface="Times New Roman"/>
                          <a:cs typeface="Calibri"/>
                        </a:rPr>
                        <a:t>Наименование подразделения: </a:t>
                      </a:r>
                      <a:endParaRPr lang="ru-RU" sz="1400" b="0" dirty="0">
                        <a:latin typeface="+mj-lt"/>
                        <a:ea typeface="Times New Roman"/>
                        <a:cs typeface="Times New Roman"/>
                      </a:endParaRPr>
                    </a:p>
                  </a:txBody>
                  <a:tcPr marL="50488" marR="50488" marT="0"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61463">
                <a:tc gridSpan="6">
                  <a:txBody>
                    <a:bodyPr/>
                    <a:lstStyle/>
                    <a:p>
                      <a:pPr algn="ctr">
                        <a:lnSpc>
                          <a:spcPct val="115000"/>
                        </a:lnSpc>
                        <a:spcAft>
                          <a:spcPts val="0"/>
                        </a:spcAft>
                      </a:pPr>
                      <a:r>
                        <a:rPr lang="ru-RU" sz="1200" b="1" dirty="0">
                          <a:solidFill>
                            <a:srgbClr val="000000"/>
                          </a:solidFill>
                          <a:latin typeface="Calibri"/>
                          <a:ea typeface="Times New Roman"/>
                          <a:cs typeface="Calibri"/>
                        </a:rPr>
                        <a:t>Документы, образующиеся в процессе деятельности подразделения</a:t>
                      </a:r>
                      <a:endParaRPr lang="ru-RU" sz="1200" dirty="0">
                        <a:latin typeface="Calibri"/>
                        <a:ea typeface="Times New Roman"/>
                        <a:cs typeface="Times New Roman"/>
                      </a:endParaRPr>
                    </a:p>
                  </a:txBody>
                  <a:tcPr marL="50488" marR="50488"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71042">
                <a:tc>
                  <a:txBody>
                    <a:bodyPr/>
                    <a:lstStyle/>
                    <a:p>
                      <a:pPr algn="ctr">
                        <a:lnSpc>
                          <a:spcPct val="115000"/>
                        </a:lnSpc>
                        <a:spcAft>
                          <a:spcPts val="0"/>
                        </a:spcAft>
                      </a:pPr>
                      <a:r>
                        <a:rPr lang="ru-RU" sz="1200" b="1" dirty="0">
                          <a:solidFill>
                            <a:srgbClr val="000000"/>
                          </a:solidFill>
                          <a:latin typeface="Calibri"/>
                          <a:ea typeface="Times New Roman"/>
                          <a:cs typeface="Calibri"/>
                        </a:rPr>
                        <a:t>№ п/п</a:t>
                      </a:r>
                      <a:endParaRPr lang="ru-RU" sz="1200" dirty="0">
                        <a:latin typeface="Calibri"/>
                        <a:ea typeface="Times New Roman"/>
                        <a:cs typeface="Times New Roman"/>
                      </a:endParaRPr>
                    </a:p>
                  </a:txBody>
                  <a:tcPr marL="50488" marR="50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solidFill>
                            <a:srgbClr val="000000"/>
                          </a:solidFill>
                          <a:latin typeface="Calibri"/>
                          <a:ea typeface="Times New Roman"/>
                          <a:cs typeface="Calibri"/>
                        </a:rPr>
                        <a:t>Наименование документа</a:t>
                      </a:r>
                      <a:endParaRPr lang="ru-RU" sz="1200" dirty="0">
                        <a:latin typeface="Calibri"/>
                        <a:ea typeface="Times New Roman"/>
                        <a:cs typeface="Times New Roman"/>
                      </a:endParaRPr>
                    </a:p>
                  </a:txBody>
                  <a:tcPr marL="50488" marR="50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solidFill>
                            <a:srgbClr val="000000"/>
                          </a:solidFill>
                          <a:latin typeface="Calibri"/>
                          <a:ea typeface="Times New Roman"/>
                          <a:cs typeface="Calibri"/>
                        </a:rPr>
                        <a:t>Срок хранения (если определен отраслевым нормативно-правовым актом)</a:t>
                      </a:r>
                      <a:endParaRPr lang="ru-RU" sz="1200" dirty="0">
                        <a:latin typeface="Calibri"/>
                        <a:ea typeface="Times New Roman"/>
                        <a:cs typeface="Times New Roman"/>
                      </a:endParaRPr>
                    </a:p>
                  </a:txBody>
                  <a:tcPr marL="50488" marR="50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1200" b="1" dirty="0">
                          <a:solidFill>
                            <a:srgbClr val="000000"/>
                          </a:solidFill>
                          <a:latin typeface="Calibri"/>
                          <a:ea typeface="Times New Roman"/>
                          <a:cs typeface="Calibri"/>
                        </a:rPr>
                        <a:t>Нормативный документ, регламентирующий срок хранения (если есть)</a:t>
                      </a:r>
                      <a:endParaRPr lang="ru-RU" sz="1200" dirty="0">
                        <a:latin typeface="Calibri"/>
                        <a:ea typeface="Times New Roman"/>
                        <a:cs typeface="Times New Roman"/>
                      </a:endParaRPr>
                    </a:p>
                  </a:txBody>
                  <a:tcPr marL="50488" marR="50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ru-RU" sz="800" dirty="0">
                          <a:solidFill>
                            <a:srgbClr val="000000"/>
                          </a:solidFill>
                          <a:latin typeface="Calibri"/>
                          <a:ea typeface="Times New Roman"/>
                          <a:cs typeface="Calibri"/>
                        </a:rPr>
                        <a:t> </a:t>
                      </a:r>
                      <a:endParaRPr lang="ru-RU" sz="800" dirty="0">
                        <a:latin typeface="Calibri"/>
                        <a:ea typeface="Times New Roman"/>
                        <a:cs typeface="Times New Roman"/>
                      </a:endParaRPr>
                    </a:p>
                  </a:txBody>
                  <a:tcPr marL="50488" marR="50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7760">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w="12700" cap="flat" cmpd="sng" algn="ctr">
                      <a:solidFill>
                        <a:srgbClr val="000000"/>
                      </a:solidFill>
                      <a:prstDash val="solid"/>
                      <a:round/>
                      <a:headEnd type="none" w="med" len="med"/>
                      <a:tailEnd type="none" w="med" len="med"/>
                    </a:lnT>
                    <a:lnB>
                      <a:noFill/>
                    </a:lnB>
                  </a:tcPr>
                </a:tc>
              </a:tr>
              <a:tr h="267760">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r>
              <a:tr h="267760">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spcAft>
                          <a:spcPts val="0"/>
                        </a:spcAft>
                      </a:pPr>
                      <a:r>
                        <a:rPr lang="ru-RU" sz="1400" b="1" dirty="0">
                          <a:solidFill>
                            <a:srgbClr val="000000"/>
                          </a:solidFill>
                          <a:latin typeface="Calibri"/>
                          <a:ea typeface="Times New Roman"/>
                          <a:cs typeface="Calibri"/>
                        </a:rPr>
                        <a:t>Заполнил: </a:t>
                      </a:r>
                      <a:endParaRPr lang="ru-RU" sz="1400" dirty="0">
                        <a:latin typeface="Calibri"/>
                        <a:ea typeface="Times New Roman"/>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r>
              <a:tr h="267760">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spcAft>
                          <a:spcPts val="0"/>
                        </a:spcAft>
                      </a:pPr>
                      <a:r>
                        <a:rPr lang="ru-RU" sz="1400" b="1" dirty="0">
                          <a:solidFill>
                            <a:srgbClr val="000000"/>
                          </a:solidFill>
                          <a:latin typeface="Calibri"/>
                          <a:ea typeface="Times New Roman"/>
                          <a:cs typeface="Calibri"/>
                        </a:rPr>
                        <a:t>Дата: </a:t>
                      </a:r>
                      <a:endParaRPr lang="ru-RU" sz="1400" dirty="0">
                        <a:latin typeface="Calibri"/>
                        <a:ea typeface="Times New Roman"/>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c>
                  <a:txBody>
                    <a:bodyPr/>
                    <a:lstStyle/>
                    <a:p>
                      <a:pPr>
                        <a:lnSpc>
                          <a:spcPct val="115000"/>
                        </a:lnSpc>
                      </a:pPr>
                      <a:endParaRPr lang="ru-RU" sz="800" dirty="0">
                        <a:latin typeface="Calibri"/>
                        <a:cs typeface="Times New Roman"/>
                      </a:endParaRPr>
                    </a:p>
                  </a:txBody>
                  <a:tcPr marL="50488" marR="50488"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0">
            <a:schemeClr val="accent3"/>
          </a:lnRef>
          <a:fillRef idx="3">
            <a:schemeClr val="accent3"/>
          </a:fillRef>
          <a:effectRef idx="3">
            <a:schemeClr val="accent3"/>
          </a:effectRef>
          <a:fontRef idx="minor">
            <a:schemeClr val="lt1"/>
          </a:fontRef>
        </p:style>
        <p:txBody>
          <a:bodyPr>
            <a:normAutofit/>
          </a:bodyPr>
          <a:lstStyle/>
          <a:p>
            <a:r>
              <a:rPr lang="ru-RU" sz="3200" dirty="0" smtClean="0"/>
              <a:t>Обратите внимание !</a:t>
            </a:r>
            <a:endParaRPr lang="ru-RU" sz="3200" dirty="0"/>
          </a:p>
        </p:txBody>
      </p:sp>
      <p:sp>
        <p:nvSpPr>
          <p:cNvPr id="3" name="Содержимое 2"/>
          <p:cNvSpPr>
            <a:spLocks noGrp="1"/>
          </p:cNvSpPr>
          <p:nvPr>
            <p:ph idx="1"/>
          </p:nvPr>
        </p:nvSpPr>
        <p:spPr>
          <a:xfrm>
            <a:off x="428596" y="1714488"/>
            <a:ext cx="8286808" cy="4500594"/>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spcBef>
                <a:spcPts val="0"/>
              </a:spcBef>
              <a:buFont typeface="Wingdings" pitchFamily="2" charset="2"/>
              <a:buChar char="§"/>
              <a:tabLst>
                <a:tab pos="2601913" algn="l"/>
              </a:tabLst>
            </a:pPr>
            <a:r>
              <a:rPr lang="ru-RU" sz="2400" dirty="0" smtClean="0"/>
              <a:t> Основа структуры номенклатуры дел - штатное расписание. </a:t>
            </a:r>
          </a:p>
          <a:p>
            <a:pPr marL="0" indent="0" algn="just">
              <a:spcBef>
                <a:spcPts val="0"/>
              </a:spcBef>
              <a:buFont typeface="Wingdings" pitchFamily="2" charset="2"/>
              <a:buChar char="§"/>
              <a:tabLst>
                <a:tab pos="2601913" algn="l"/>
              </a:tabLst>
            </a:pPr>
            <a:r>
              <a:rPr lang="ru-RU" sz="2400" dirty="0" smtClean="0"/>
              <a:t> Разделы номенклатуры дел - названия подразделений. </a:t>
            </a:r>
          </a:p>
          <a:p>
            <a:pPr marL="0" indent="0" algn="just">
              <a:spcBef>
                <a:spcPts val="0"/>
              </a:spcBef>
              <a:buFont typeface="Wingdings" pitchFamily="2" charset="2"/>
              <a:buChar char="§"/>
            </a:pPr>
            <a:r>
              <a:rPr lang="ru-RU" sz="2400" dirty="0" smtClean="0"/>
              <a:t> Порядок расположения заголовков определяется степенью важности документов, составляющих дела, и их взаимосвязью.</a:t>
            </a:r>
          </a:p>
          <a:p>
            <a:pPr marL="0" indent="0" algn="just">
              <a:spcBef>
                <a:spcPts val="0"/>
              </a:spcBef>
              <a:buFont typeface="Wingdings" pitchFamily="2" charset="2"/>
              <a:buChar char="§"/>
            </a:pPr>
            <a:r>
              <a:rPr lang="ru-RU" sz="2400" dirty="0" smtClean="0"/>
              <a:t> При включении в номенклатуру заголовков, документов, срок хранения которых не предусмотрен типовым или ведомственным перечнями документов,  срок их хранения согласовывается ЭПК Управления по делам архивов администрации г.о.Тольятти по представлению экспертной комиссией (ЭК) организации ЦБС. </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style>
          <a:lnRef idx="0">
            <a:schemeClr val="accent3"/>
          </a:lnRef>
          <a:fillRef idx="3">
            <a:schemeClr val="accent3"/>
          </a:fillRef>
          <a:effectRef idx="3">
            <a:schemeClr val="accent3"/>
          </a:effectRef>
          <a:fontRef idx="minor">
            <a:schemeClr val="lt1"/>
          </a:fontRef>
        </p:style>
        <p:txBody>
          <a:bodyPr/>
          <a:lstStyle/>
          <a:p>
            <a:r>
              <a:rPr lang="ru-RU" dirty="0" smtClean="0"/>
              <a:t>Номенклатура дел</a:t>
            </a:r>
            <a:endParaRPr lang="ru-RU" dirty="0"/>
          </a:p>
        </p:txBody>
      </p:sp>
      <p:sp>
        <p:nvSpPr>
          <p:cNvPr id="3" name="Содержимое 2"/>
          <p:cNvSpPr>
            <a:spLocks noGrp="1"/>
          </p:cNvSpPr>
          <p:nvPr>
            <p:ph idx="1"/>
          </p:nvPr>
        </p:nvSpPr>
        <p:spPr>
          <a:xfrm>
            <a:off x="357158" y="1428712"/>
            <a:ext cx="8429684" cy="514356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542925" algn="ctr">
              <a:spcBef>
                <a:spcPts val="0"/>
              </a:spcBef>
              <a:buNone/>
            </a:pPr>
            <a:r>
              <a:rPr lang="ru-RU" sz="2400" dirty="0" smtClean="0"/>
              <a:t>	</a:t>
            </a:r>
            <a:r>
              <a:rPr lang="ru-RU" sz="2400" b="1" dirty="0" smtClean="0"/>
              <a:t>Номенклатура дел </a:t>
            </a:r>
            <a:r>
              <a:rPr lang="ru-RU" sz="2400" dirty="0" smtClean="0"/>
              <a:t>- систематизированный перечень заголовков (наименований) дел, заводимых в организации в определенном году, с указанием сроков их хранения, оформленный в установленном порядке </a:t>
            </a:r>
            <a:br>
              <a:rPr lang="ru-RU" sz="2400" dirty="0" smtClean="0"/>
            </a:br>
            <a:r>
              <a:rPr lang="ru-RU" sz="2400" dirty="0" smtClean="0"/>
              <a:t/>
            </a:r>
            <a:br>
              <a:rPr lang="ru-RU" sz="2400" dirty="0" smtClean="0"/>
            </a:br>
            <a:r>
              <a:rPr lang="ru-RU" sz="2400" b="1" dirty="0" smtClean="0"/>
              <a:t>Номенклатура дел структурного подразделения </a:t>
            </a:r>
            <a:r>
              <a:rPr lang="ru-RU" sz="2400" dirty="0" smtClean="0"/>
              <a:t>- систематизированный перечень заголовков дел, которые должны быть заведены в делопроизводстве конкретного структурного подразделения организации в определенном году.</a:t>
            </a:r>
            <a:br>
              <a:rPr lang="ru-RU" sz="2400" dirty="0" smtClean="0"/>
            </a:br>
            <a:r>
              <a:rPr lang="ru-RU" sz="2400" dirty="0" smtClean="0"/>
              <a:t/>
            </a:r>
            <a:br>
              <a:rPr lang="ru-RU" sz="2400" dirty="0" smtClean="0"/>
            </a:br>
            <a:r>
              <a:rPr lang="ru-RU" sz="2400" b="1" dirty="0" smtClean="0"/>
              <a:t>Сводная номенклатура дел организации </a:t>
            </a:r>
            <a:r>
              <a:rPr lang="ru-RU" sz="2400" dirty="0" smtClean="0"/>
              <a:t>составляется на основе номенклатур дел структурных подразделений и утверждается руководителем организации.</a:t>
            </a:r>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00174"/>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sz="3600" dirty="0" smtClean="0"/>
              <a:t/>
            </a:r>
            <a:br>
              <a:rPr lang="ru-RU" sz="3600" dirty="0" smtClean="0"/>
            </a:br>
            <a:r>
              <a:rPr lang="ru-RU" sz="2700" dirty="0" smtClean="0"/>
              <a:t>Индексы дел в номенклатуре дел</a:t>
            </a:r>
            <a:br>
              <a:rPr lang="ru-RU" sz="2700" dirty="0" smtClean="0"/>
            </a:br>
            <a:r>
              <a:rPr lang="ru-RU" sz="2700" dirty="0" smtClean="0"/>
              <a:t> структурного подразделения «Библиотека» ЦБС </a:t>
            </a:r>
            <a:r>
              <a:rPr lang="ru-RU" sz="4000" dirty="0" smtClean="0"/>
              <a:t/>
            </a:r>
            <a:br>
              <a:rPr lang="ru-RU" sz="4000" dirty="0" smtClean="0"/>
            </a:br>
            <a:r>
              <a:rPr lang="ru-RU" dirty="0" smtClean="0"/>
              <a:t> </a:t>
            </a:r>
            <a:endParaRPr lang="ru-RU" dirty="0"/>
          </a:p>
        </p:txBody>
      </p:sp>
      <p:sp>
        <p:nvSpPr>
          <p:cNvPr id="3" name="Содержимое 2"/>
          <p:cNvSpPr>
            <a:spLocks noGrp="1"/>
          </p:cNvSpPr>
          <p:nvPr>
            <p:ph idx="1"/>
          </p:nvPr>
        </p:nvSpPr>
        <p:spPr>
          <a:xfrm>
            <a:off x="357158" y="2000216"/>
            <a:ext cx="8429684" cy="4143428"/>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354013" algn="just">
              <a:spcBef>
                <a:spcPts val="0"/>
              </a:spcBef>
              <a:buNone/>
            </a:pPr>
            <a:endParaRPr lang="ru-RU" sz="2400" dirty="0" smtClean="0"/>
          </a:p>
          <a:p>
            <a:pPr marL="0" indent="354013" algn="just">
              <a:spcBef>
                <a:spcPts val="0"/>
              </a:spcBef>
              <a:buFont typeface="Wingdings" pitchFamily="2" charset="2"/>
              <a:buChar char="§"/>
            </a:pPr>
            <a:r>
              <a:rPr lang="ru-RU" sz="2400" dirty="0" smtClean="0"/>
              <a:t>В номенклатуре в индекс каждого дела входит обозначение структурного подразделения и порядковый номер дела в пределах структурного подразделения. (Например, индекс дела 05-03 означает, что дело было сформировано в структурном подразделении, которому присвоен индекс «05», и в номенклатуре дел данного подразделения заголовок дела располагается под номером «03»).</a:t>
            </a:r>
          </a:p>
          <a:p>
            <a:pPr marL="0" indent="354013" algn="just">
              <a:spcBef>
                <a:spcPts val="0"/>
              </a:spcBef>
              <a:buFont typeface="Wingdings" pitchFamily="2" charset="2"/>
              <a:buChar char="§"/>
            </a:pPr>
            <a:endParaRPr lang="ru-RU" sz="2400" dirty="0" smtClean="0"/>
          </a:p>
          <a:p>
            <a:pPr marL="0" indent="354013" algn="just">
              <a:spcBef>
                <a:spcPts val="0"/>
              </a:spcBef>
              <a:buFont typeface="Wingdings" pitchFamily="2" charset="2"/>
              <a:buChar char="§"/>
            </a:pPr>
            <a:r>
              <a:rPr lang="ru-RU" sz="2400" dirty="0" smtClean="0"/>
              <a:t>Индексация структурных подразделений должна быть постоянной, в соответствии с присвоенными индексами структурам согласно локальному акту учреждения. Переходящие дела вносятся в номенклатуру каждый раз по одним и тем же индексом.</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style>
          <a:lnRef idx="0">
            <a:schemeClr val="accent3"/>
          </a:lnRef>
          <a:fillRef idx="3">
            <a:schemeClr val="accent3"/>
          </a:fillRef>
          <a:effectRef idx="3">
            <a:schemeClr val="accent3"/>
          </a:effectRef>
          <a:fontRef idx="minor">
            <a:schemeClr val="lt1"/>
          </a:fontRef>
        </p:style>
        <p:txBody>
          <a:bodyPr>
            <a:noAutofit/>
          </a:bodyPr>
          <a:lstStyle/>
          <a:p>
            <a:r>
              <a:rPr lang="ru-RU" sz="3200" dirty="0" smtClean="0">
                <a:solidFill>
                  <a:schemeClr val="bg1"/>
                </a:solidFill>
              </a:rPr>
              <a:t/>
            </a:r>
            <a:br>
              <a:rPr lang="ru-RU" sz="3200" dirty="0" smtClean="0">
                <a:solidFill>
                  <a:schemeClr val="bg1"/>
                </a:solidFill>
              </a:rPr>
            </a:br>
            <a:r>
              <a:rPr lang="ru-RU" sz="2800" dirty="0" smtClean="0">
                <a:solidFill>
                  <a:schemeClr val="bg1"/>
                </a:solidFill>
              </a:rPr>
              <a:t>Номенклатура дел </a:t>
            </a:r>
            <a:br>
              <a:rPr lang="ru-RU" sz="2800" dirty="0" smtClean="0">
                <a:solidFill>
                  <a:schemeClr val="bg1"/>
                </a:solidFill>
              </a:rPr>
            </a:br>
            <a:r>
              <a:rPr lang="ru-RU" sz="2800" dirty="0" smtClean="0">
                <a:solidFill>
                  <a:schemeClr val="bg1"/>
                </a:solidFill>
              </a:rPr>
              <a:t>и электронные документы </a:t>
            </a:r>
            <a:r>
              <a:rPr lang="ru-RU" sz="2800" dirty="0" smtClean="0"/>
              <a:t> (ЭД)</a:t>
            </a:r>
            <a:r>
              <a:rPr lang="ru-RU" sz="3600" dirty="0" smtClean="0"/>
              <a:t/>
            </a:r>
            <a:br>
              <a:rPr lang="ru-RU" sz="3600" dirty="0" smtClean="0"/>
            </a:br>
            <a:endParaRPr lang="ru-RU" sz="3600" dirty="0">
              <a:solidFill>
                <a:schemeClr val="bg1"/>
              </a:solidFill>
            </a:endParaRPr>
          </a:p>
        </p:txBody>
      </p:sp>
      <p:sp>
        <p:nvSpPr>
          <p:cNvPr id="3" name="Содержимое 2"/>
          <p:cNvSpPr>
            <a:spLocks noGrp="1"/>
          </p:cNvSpPr>
          <p:nvPr>
            <p:ph idx="1"/>
          </p:nvPr>
        </p:nvSpPr>
        <p:spPr>
          <a:xfrm>
            <a:off x="428596" y="1500150"/>
            <a:ext cx="8286808" cy="5000684"/>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spcBef>
                <a:spcPts val="0"/>
              </a:spcBef>
              <a:buFont typeface="Wingdings" pitchFamily="2" charset="2"/>
              <a:buChar char="§"/>
            </a:pPr>
            <a:endParaRPr lang="ru-RU" sz="2000" dirty="0" smtClean="0"/>
          </a:p>
          <a:p>
            <a:pPr marL="0" indent="0" algn="just">
              <a:spcBef>
                <a:spcPts val="0"/>
              </a:spcBef>
              <a:buFont typeface="Wingdings" pitchFamily="2" charset="2"/>
              <a:buChar char="§"/>
            </a:pPr>
            <a:r>
              <a:rPr lang="ru-RU" sz="1800" dirty="0" smtClean="0"/>
              <a:t> Документирование (создание документа) осуществляется независимо от вида носителя (бумажного или электронного).</a:t>
            </a:r>
          </a:p>
          <a:p>
            <a:pPr marL="0" indent="0" algn="just">
              <a:spcBef>
                <a:spcPts val="0"/>
              </a:spcBef>
              <a:buFont typeface="Wingdings" pitchFamily="2" charset="2"/>
              <a:buChar char="§"/>
            </a:pPr>
            <a:r>
              <a:rPr lang="ru-RU" sz="1800" dirty="0" smtClean="0"/>
              <a:t> Перечень ЭД разрабатывается и утверждается руководителем  организации.</a:t>
            </a:r>
          </a:p>
          <a:p>
            <a:pPr marL="0" indent="0" algn="just">
              <a:spcBef>
                <a:spcPts val="0"/>
              </a:spcBef>
              <a:buFont typeface="Wingdings" pitchFamily="2" charset="2"/>
              <a:buChar char="§"/>
            </a:pPr>
            <a:r>
              <a:rPr lang="ru-RU" sz="1800" dirty="0" smtClean="0"/>
              <a:t> ЭД включаются в номенклатуру дел на общих основаниях. </a:t>
            </a:r>
          </a:p>
          <a:p>
            <a:pPr marL="0" indent="0" algn="just">
              <a:spcBef>
                <a:spcPts val="0"/>
              </a:spcBef>
              <a:buFont typeface="Wingdings" pitchFamily="2" charset="2"/>
              <a:buChar char="§"/>
            </a:pPr>
            <a:r>
              <a:rPr lang="ru-RU" sz="1800" dirty="0" smtClean="0"/>
              <a:t> ЭД индексируются в порядке установленном в отношении дел на бумажном носителе.</a:t>
            </a:r>
          </a:p>
          <a:p>
            <a:pPr marL="0" indent="0" algn="just">
              <a:spcBef>
                <a:spcPts val="0"/>
              </a:spcBef>
              <a:buFont typeface="Wingdings" pitchFamily="2" charset="2"/>
              <a:buChar char="§"/>
            </a:pPr>
            <a:r>
              <a:rPr lang="ru-RU" sz="1800" dirty="0" smtClean="0"/>
              <a:t> К индексу дел в номенклатуре может добавляться литера «Э» (Электронное) или «ЭД» (электронные документы).</a:t>
            </a:r>
          </a:p>
          <a:p>
            <a:pPr marL="0" indent="0" algn="just">
              <a:spcBef>
                <a:spcPts val="0"/>
              </a:spcBef>
              <a:buFont typeface="Wingdings" pitchFamily="2" charset="2"/>
              <a:buChar char="§"/>
            </a:pPr>
            <a:r>
              <a:rPr lang="ru-RU" sz="1800" dirty="0" smtClean="0"/>
              <a:t> В графе «Примечание»номенклатуры дел делается отметка о том, что дело ведется в электронном виде с указанием информационной системы (базы данных)места текущего хранения ЭД.</a:t>
            </a:r>
          </a:p>
          <a:p>
            <a:pPr marL="0" indent="0" algn="just">
              <a:spcBef>
                <a:spcPts val="0"/>
              </a:spcBef>
              <a:buFont typeface="Wingdings" pitchFamily="2" charset="2"/>
              <a:buChar char="§"/>
            </a:pPr>
            <a:r>
              <a:rPr lang="ru-RU" sz="1800" dirty="0" smtClean="0"/>
              <a:t> ЭД на тома (части) не разделяются. Все ЭД независимо от их объема включаются в одно дело. </a:t>
            </a:r>
          </a:p>
          <a:p>
            <a:pPr marL="0" indent="0" algn="just">
              <a:spcBef>
                <a:spcPts val="0"/>
              </a:spcBef>
              <a:buFont typeface="Wingdings" pitchFamily="2" charset="2"/>
              <a:buChar char="§"/>
            </a:pPr>
            <a:r>
              <a:rPr lang="ru-RU" sz="1800" dirty="0" smtClean="0"/>
              <a:t> В итоговой записи к номенклатуре дел ЭД указываются отдельно по срокам хранения и с указанием их объем в Мб.</a:t>
            </a:r>
          </a:p>
          <a:p>
            <a:pPr marL="0" indent="0">
              <a:spcBef>
                <a:spcPts val="0"/>
              </a:spcBef>
              <a:buNone/>
            </a:pPr>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00174"/>
          </a:xfrm>
        </p:spPr>
        <p:style>
          <a:lnRef idx="0">
            <a:schemeClr val="accent3"/>
          </a:lnRef>
          <a:fillRef idx="3">
            <a:schemeClr val="accent3"/>
          </a:fillRef>
          <a:effectRef idx="3">
            <a:schemeClr val="accent3"/>
          </a:effectRef>
          <a:fontRef idx="minor">
            <a:schemeClr val="lt1"/>
          </a:fontRef>
        </p:style>
        <p:txBody>
          <a:bodyPr>
            <a:noAutofit/>
          </a:bodyPr>
          <a:lstStyle/>
          <a:p>
            <a:r>
              <a:rPr lang="ru-RU" sz="2800" dirty="0" smtClean="0"/>
              <a:t>Как определить срок хранения документов в организации?</a:t>
            </a:r>
            <a:endParaRPr lang="ru-RU" sz="2800" dirty="0"/>
          </a:p>
        </p:txBody>
      </p:sp>
      <p:sp>
        <p:nvSpPr>
          <p:cNvPr id="3" name="Содержимое 2"/>
          <p:cNvSpPr>
            <a:spLocks noGrp="1"/>
          </p:cNvSpPr>
          <p:nvPr>
            <p:ph idx="1"/>
          </p:nvPr>
        </p:nvSpPr>
        <p:spPr>
          <a:xfrm>
            <a:off x="428596" y="2000216"/>
            <a:ext cx="8286808" cy="4214866"/>
          </a:xfrm>
        </p:spPr>
        <p:style>
          <a:lnRef idx="1">
            <a:schemeClr val="accent3"/>
          </a:lnRef>
          <a:fillRef idx="2">
            <a:schemeClr val="accent3"/>
          </a:fillRef>
          <a:effectRef idx="1">
            <a:schemeClr val="accent3"/>
          </a:effectRef>
          <a:fontRef idx="minor">
            <a:schemeClr val="dk1"/>
          </a:fontRef>
        </p:style>
        <p:txBody>
          <a:bodyPr>
            <a:normAutofit/>
          </a:bodyPr>
          <a:lstStyle/>
          <a:p>
            <a:pPr marL="0" indent="354013" algn="just">
              <a:lnSpc>
                <a:spcPct val="120000"/>
              </a:lnSpc>
              <a:spcBef>
                <a:spcPts val="0"/>
              </a:spcBef>
            </a:pPr>
            <a:endParaRPr lang="ru-RU" sz="2400" dirty="0" smtClean="0"/>
          </a:p>
          <a:p>
            <a:pPr marL="0" indent="354013" algn="just">
              <a:lnSpc>
                <a:spcPct val="120000"/>
              </a:lnSpc>
              <a:spcBef>
                <a:spcPts val="0"/>
              </a:spcBef>
              <a:buFont typeface="Wingdings" pitchFamily="2" charset="2"/>
              <a:buChar char="§"/>
            </a:pPr>
            <a:r>
              <a:rPr lang="ru-RU" sz="2000" dirty="0" smtClean="0"/>
              <a:t>Сроки хранения документов определяют по типовым и ведомственным перечням документов, по типовым и примерным номенклатурам дел. </a:t>
            </a:r>
          </a:p>
          <a:p>
            <a:pPr marL="0" indent="354013" algn="just">
              <a:lnSpc>
                <a:spcPct val="120000"/>
              </a:lnSpc>
              <a:spcBef>
                <a:spcPts val="0"/>
              </a:spcBef>
              <a:buFont typeface="Wingdings" pitchFamily="2" charset="2"/>
              <a:buChar char="§"/>
            </a:pPr>
            <a:endParaRPr lang="ru-RU" sz="2000" dirty="0" smtClean="0"/>
          </a:p>
          <a:p>
            <a:pPr marL="0" indent="354013" algn="just">
              <a:lnSpc>
                <a:spcPct val="120000"/>
              </a:lnSpc>
              <a:spcBef>
                <a:spcPts val="0"/>
              </a:spcBef>
              <a:buFont typeface="Wingdings" pitchFamily="2" charset="2"/>
              <a:buChar char="§"/>
            </a:pPr>
            <a:r>
              <a:rPr lang="ru-RU" sz="2000" dirty="0" smtClean="0"/>
              <a:t>В отдельных случаях сроки хранения определяются по законодательным или иным нормативным правовым актам.</a:t>
            </a:r>
          </a:p>
          <a:p>
            <a:pPr marL="0" indent="354013" algn="just">
              <a:lnSpc>
                <a:spcPct val="120000"/>
              </a:lnSpc>
              <a:spcBef>
                <a:spcPts val="0"/>
              </a:spcBef>
              <a:buFont typeface="Wingdings" pitchFamily="2" charset="2"/>
              <a:buChar char="§"/>
            </a:pPr>
            <a:endParaRPr lang="ru-RU" sz="2000" dirty="0" smtClean="0"/>
          </a:p>
          <a:p>
            <a:pPr marL="0" indent="354013" algn="just">
              <a:lnSpc>
                <a:spcPct val="120000"/>
              </a:lnSpc>
              <a:spcBef>
                <a:spcPts val="0"/>
              </a:spcBef>
              <a:buFont typeface="Wingdings" pitchFamily="2" charset="2"/>
              <a:buChar char="§"/>
            </a:pPr>
            <a:r>
              <a:rPr lang="ru-RU" sz="2000" dirty="0" smtClean="0"/>
              <a:t>При отсутствии в нормативных актах, срок хранения </a:t>
            </a:r>
            <a:r>
              <a:rPr lang="ru-RU" sz="2000" dirty="0" smtClean="0"/>
              <a:t>документов </a:t>
            </a:r>
            <a:r>
              <a:rPr lang="ru-RU" sz="2000" dirty="0" smtClean="0"/>
              <a:t>определяется самостоятельно структурой, согласовывается  ЭК организацией </a:t>
            </a:r>
            <a:r>
              <a:rPr lang="ru-RU" sz="2000" smtClean="0"/>
              <a:t>ЦБС.</a:t>
            </a:r>
            <a:endParaRPr lang="ru-RU"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71546"/>
          </a:xfrm>
        </p:spPr>
        <p:style>
          <a:lnRef idx="0">
            <a:schemeClr val="accent3"/>
          </a:lnRef>
          <a:fillRef idx="3">
            <a:schemeClr val="accent3"/>
          </a:fillRef>
          <a:effectRef idx="3">
            <a:schemeClr val="accent3"/>
          </a:effectRef>
          <a:fontRef idx="minor">
            <a:schemeClr val="lt1"/>
          </a:fontRef>
        </p:style>
        <p:txBody>
          <a:bodyPr>
            <a:noAutofit/>
          </a:bodyPr>
          <a:lstStyle/>
          <a:p>
            <a:r>
              <a:rPr lang="ru-RU" sz="2800" dirty="0" smtClean="0"/>
              <a:t>Типовые ошибки при составлении номенклатуры дел</a:t>
            </a:r>
            <a:endParaRPr lang="ru-RU" sz="2800" dirty="0"/>
          </a:p>
        </p:txBody>
      </p:sp>
      <p:sp>
        <p:nvSpPr>
          <p:cNvPr id="3" name="Содержимое 2"/>
          <p:cNvSpPr>
            <a:spLocks noGrp="1"/>
          </p:cNvSpPr>
          <p:nvPr>
            <p:ph idx="1"/>
          </p:nvPr>
        </p:nvSpPr>
        <p:spPr>
          <a:xfrm>
            <a:off x="428596" y="1500150"/>
            <a:ext cx="8286808" cy="4929246"/>
          </a:xfrm>
        </p:spPr>
        <p:style>
          <a:lnRef idx="1">
            <a:schemeClr val="accent3"/>
          </a:lnRef>
          <a:fillRef idx="2">
            <a:schemeClr val="accent3"/>
          </a:fillRef>
          <a:effectRef idx="1">
            <a:schemeClr val="accent3"/>
          </a:effectRef>
          <a:fontRef idx="minor">
            <a:schemeClr val="dk1"/>
          </a:fontRef>
        </p:style>
        <p:txBody>
          <a:bodyPr>
            <a:normAutofit/>
          </a:bodyPr>
          <a:lstStyle/>
          <a:p>
            <a:pPr marL="0" indent="0">
              <a:buFont typeface="Wingdings" pitchFamily="2" charset="2"/>
              <a:buChar char="§"/>
            </a:pPr>
            <a:r>
              <a:rPr lang="ru-RU" dirty="0" smtClean="0"/>
              <a:t> </a:t>
            </a:r>
            <a:r>
              <a:rPr lang="ru-RU" sz="2400" dirty="0" smtClean="0"/>
              <a:t>Выделяется мало времени для подготовки.</a:t>
            </a:r>
          </a:p>
          <a:p>
            <a:pPr marL="0" indent="0">
              <a:buFont typeface="Wingdings" pitchFamily="2" charset="2"/>
              <a:buChar char="§"/>
            </a:pPr>
            <a:endParaRPr lang="ru-RU" sz="2400" dirty="0" smtClean="0"/>
          </a:p>
          <a:p>
            <a:pPr marL="0" indent="0">
              <a:buFont typeface="Wingdings" pitchFamily="2" charset="2"/>
              <a:buChar char="§"/>
            </a:pPr>
            <a:r>
              <a:rPr lang="ru-RU" sz="2400" dirty="0" smtClean="0"/>
              <a:t> Не привлекаются специалисты структурных подразделений.</a:t>
            </a:r>
          </a:p>
          <a:p>
            <a:pPr marL="0" indent="0">
              <a:buNone/>
            </a:pPr>
            <a:r>
              <a:rPr lang="ru-RU" sz="2400" dirty="0" smtClean="0"/>
              <a:t>  </a:t>
            </a:r>
          </a:p>
          <a:p>
            <a:pPr marL="0" indent="0" algn="just">
              <a:buFont typeface="Wingdings" pitchFamily="2" charset="2"/>
              <a:buChar char="§"/>
            </a:pPr>
            <a:r>
              <a:rPr lang="ru-RU" sz="2400" dirty="0" smtClean="0"/>
              <a:t> Неверные заголовки. Заголовок должен быть кратким и четким, в обобщенной форме и правильно раскрывать основное содержание и состав документов дела. </a:t>
            </a:r>
          </a:p>
          <a:p>
            <a:pPr marL="0" indent="0" algn="just">
              <a:buNone/>
            </a:pPr>
            <a:r>
              <a:rPr lang="ru-RU" sz="2400" dirty="0" smtClean="0"/>
              <a:t>	Не допускается употребление в заголовке дела неконкретных формулировок: «разная переписка», «общие материалы» и т.д.)</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2143140"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Неправильный заголовок</a:t>
            </a:r>
            <a:endParaRPr lang="ru-RU" dirty="0"/>
          </a:p>
        </p:txBody>
      </p:sp>
      <p:sp>
        <p:nvSpPr>
          <p:cNvPr id="3" name="Прямоугольник 2"/>
          <p:cNvSpPr/>
          <p:nvPr/>
        </p:nvSpPr>
        <p:spPr>
          <a:xfrm>
            <a:off x="2643174" y="285728"/>
            <a:ext cx="4143404"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Почему он неправильный</a:t>
            </a:r>
            <a:endParaRPr lang="ru-RU" dirty="0"/>
          </a:p>
        </p:txBody>
      </p:sp>
      <p:sp>
        <p:nvSpPr>
          <p:cNvPr id="4" name="Прямоугольник 3"/>
          <p:cNvSpPr/>
          <p:nvPr/>
        </p:nvSpPr>
        <p:spPr>
          <a:xfrm>
            <a:off x="6929454" y="285728"/>
            <a:ext cx="2000264"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Правильный заголовок</a:t>
            </a:r>
            <a:endParaRPr lang="ru-RU" dirty="0"/>
          </a:p>
        </p:txBody>
      </p:sp>
      <p:sp>
        <p:nvSpPr>
          <p:cNvPr id="5" name="Скругленный прямоугольник 4"/>
          <p:cNvSpPr/>
          <p:nvPr/>
        </p:nvSpPr>
        <p:spPr>
          <a:xfrm>
            <a:off x="214282" y="1357298"/>
            <a:ext cx="2143140" cy="23574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Документы по заболеваемости работников организации </a:t>
            </a:r>
            <a:endParaRPr lang="ru-RU" dirty="0"/>
          </a:p>
        </p:txBody>
      </p:sp>
      <p:sp>
        <p:nvSpPr>
          <p:cNvPr id="6" name="Скругленный прямоугольник 5"/>
          <p:cNvSpPr/>
          <p:nvPr/>
        </p:nvSpPr>
        <p:spPr>
          <a:xfrm>
            <a:off x="2500298" y="1357298"/>
            <a:ext cx="4357718" cy="24288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В данном заголовке обозначена тематика(содержание)документов, но остается неясным, какие документы можно включить в данное дело. Чтобы заголовок стал правильным, раскройте видовый состав документов дела. </a:t>
            </a:r>
            <a:endParaRPr lang="ru-RU" dirty="0"/>
          </a:p>
        </p:txBody>
      </p:sp>
      <p:sp>
        <p:nvSpPr>
          <p:cNvPr id="7" name="Скругленный прямоугольник 6"/>
          <p:cNvSpPr/>
          <p:nvPr/>
        </p:nvSpPr>
        <p:spPr>
          <a:xfrm>
            <a:off x="7000892" y="1428736"/>
            <a:ext cx="2000264" cy="2286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t>Документы (заключения, справки, сведения) о причинах заболеваемости работников организации</a:t>
            </a:r>
            <a:endParaRPr lang="ru-RU" sz="1600" dirty="0"/>
          </a:p>
        </p:txBody>
      </p:sp>
      <p:sp>
        <p:nvSpPr>
          <p:cNvPr id="8" name="Скругленный прямоугольник 7"/>
          <p:cNvSpPr/>
          <p:nvPr/>
        </p:nvSpPr>
        <p:spPr>
          <a:xfrm>
            <a:off x="428596" y="3929066"/>
            <a:ext cx="1928826" cy="250033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Переписка по информации организации </a:t>
            </a:r>
            <a:endParaRPr lang="ru-RU" dirty="0"/>
          </a:p>
        </p:txBody>
      </p:sp>
      <p:sp>
        <p:nvSpPr>
          <p:cNvPr id="9" name="Скругленный прямоугольник 8"/>
          <p:cNvSpPr/>
          <p:nvPr/>
        </p:nvSpPr>
        <p:spPr>
          <a:xfrm>
            <a:off x="2500298" y="3929066"/>
            <a:ext cx="4357718" cy="250033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Заголовок слишком общий и требует детализации , поскольку неясно по каким именно вопросам  (о чем ?) информации ведется  переписка организацией .</a:t>
            </a:r>
            <a:endParaRPr lang="ru-RU" dirty="0"/>
          </a:p>
        </p:txBody>
      </p:sp>
      <p:sp>
        <p:nvSpPr>
          <p:cNvPr id="10" name="Скругленный прямоугольник 9"/>
          <p:cNvSpPr/>
          <p:nvPr/>
        </p:nvSpPr>
        <p:spPr>
          <a:xfrm>
            <a:off x="7072330" y="3929066"/>
            <a:ext cx="1928826" cy="25717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Переписка об обеспечении защиты информации в организации</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43050"/>
          </a:xfrm>
        </p:spPr>
        <p:style>
          <a:lnRef idx="0">
            <a:schemeClr val="accent3"/>
          </a:lnRef>
          <a:fillRef idx="3">
            <a:schemeClr val="accent3"/>
          </a:fillRef>
          <a:effectRef idx="3">
            <a:schemeClr val="accent3"/>
          </a:effectRef>
          <a:fontRef idx="minor">
            <a:schemeClr val="lt1"/>
          </a:fontRef>
        </p:style>
        <p:txBody>
          <a:bodyPr>
            <a:normAutofit/>
          </a:bodyPr>
          <a:lstStyle/>
          <a:p>
            <a:r>
              <a:rPr lang="ru-RU" sz="2800" dirty="0" smtClean="0"/>
              <a:t>Типовые ошибки при составлении номенклатуры дел</a:t>
            </a:r>
            <a:endParaRPr lang="ru-RU" sz="2800" dirty="0"/>
          </a:p>
        </p:txBody>
      </p:sp>
      <p:sp>
        <p:nvSpPr>
          <p:cNvPr id="3" name="Содержимое 2"/>
          <p:cNvSpPr>
            <a:spLocks noGrp="1"/>
          </p:cNvSpPr>
          <p:nvPr>
            <p:ph idx="1"/>
          </p:nvPr>
        </p:nvSpPr>
        <p:spPr>
          <a:xfrm>
            <a:off x="428596" y="1928802"/>
            <a:ext cx="8286808" cy="4572032"/>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endParaRPr lang="ru-RU" sz="5100" dirty="0" smtClean="0"/>
          </a:p>
          <a:p>
            <a:pPr algn="just">
              <a:lnSpc>
                <a:spcPct val="120000"/>
              </a:lnSpc>
              <a:spcBef>
                <a:spcPts val="0"/>
              </a:spcBef>
              <a:buFont typeface="Wingdings" pitchFamily="2" charset="2"/>
              <a:buChar char="§"/>
            </a:pPr>
            <a:r>
              <a:rPr lang="ru-RU" sz="8000" dirty="0" smtClean="0"/>
              <a:t>В одно дело формируются документы с разными сроками хранения, неправильно определены сроки хранения документов, в графе 4 «Сроки хранения» не указан номер статьи из перечня. </a:t>
            </a:r>
          </a:p>
          <a:p>
            <a:pPr algn="just">
              <a:lnSpc>
                <a:spcPct val="120000"/>
              </a:lnSpc>
              <a:spcBef>
                <a:spcPts val="0"/>
              </a:spcBef>
              <a:buNone/>
            </a:pPr>
            <a:endParaRPr lang="ru-RU" sz="8000" dirty="0" smtClean="0"/>
          </a:p>
          <a:p>
            <a:pPr algn="just">
              <a:lnSpc>
                <a:spcPct val="120000"/>
              </a:lnSpc>
              <a:spcBef>
                <a:spcPts val="0"/>
              </a:spcBef>
              <a:buFont typeface="Wingdings" pitchFamily="2" charset="2"/>
              <a:buChar char="§"/>
            </a:pPr>
            <a:r>
              <a:rPr lang="ru-RU" sz="8000" dirty="0" smtClean="0"/>
              <a:t>Ошибки в индексации переходящих дел. Всем заголовкам дел присваивается индекс, который состоит из индекса структурного подразделения и номера дела по порядку. Индекс переходящих дел сохраняется при разработке новой номенклатуры, но если на предприятии произошли структурные изменения, то такие дела заново индексируются, а в примечаниях ставится отметка. </a:t>
            </a:r>
          </a:p>
          <a:p>
            <a:pPr algn="just">
              <a:lnSpc>
                <a:spcPct val="120000"/>
              </a:lnSpc>
              <a:spcBef>
                <a:spcPts val="0"/>
              </a:spcBef>
              <a:buNone/>
            </a:pPr>
            <a:r>
              <a:rPr lang="ru-RU" sz="8000" dirty="0" smtClean="0"/>
              <a:t>	(Например: до 2019 года 06-08). </a:t>
            </a:r>
          </a:p>
          <a:p>
            <a:pPr>
              <a:lnSpc>
                <a:spcPct val="120000"/>
              </a:lnSpc>
              <a:spcBef>
                <a:spcPts val="0"/>
              </a:spcBef>
              <a:buNone/>
            </a:pPr>
            <a:r>
              <a:rPr lang="ru-RU" sz="8000" dirty="0" smtClean="0"/>
              <a:t>	Для однородных дел в разделах используйте одинаковые индексы. Для переходящих дел индекс остается тем же.</a:t>
            </a:r>
            <a:r>
              <a:rPr lang="ru-RU" sz="9600" dirty="0" smtClean="0"/>
              <a:t/>
            </a:r>
            <a:br>
              <a:rPr lang="ru-RU" sz="9600" dirty="0" smtClean="0"/>
            </a:br>
            <a:r>
              <a:rPr lang="ru-RU" sz="7400" dirty="0" smtClean="0"/>
              <a:t/>
            </a:r>
            <a:br>
              <a:rPr lang="ru-RU" sz="7400" dirty="0" smtClean="0"/>
            </a:br>
            <a:r>
              <a:rPr lang="ru-RU" dirty="0" smtClean="0"/>
              <a:t/>
            </a:r>
            <a:br>
              <a:rPr lang="ru-RU" dirty="0" smtClean="0"/>
            </a:br>
            <a:r>
              <a:rPr lang="ru-RU" dirty="0" smtClean="0"/>
              <a:t/>
            </a:r>
            <a:br>
              <a:rPr lang="ru-RU" dirty="0" smtClean="0"/>
            </a:br>
            <a:r>
              <a:rPr lang="ru-RU" dirty="0" smtClean="0"/>
              <a:t> </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0" y="0"/>
            <a:ext cx="9144000" cy="6858000"/>
          </a:xfrm>
        </p:spPr>
        <p:style>
          <a:lnRef idx="0">
            <a:schemeClr val="accent3"/>
          </a:lnRef>
          <a:fillRef idx="3">
            <a:schemeClr val="accent3"/>
          </a:fillRef>
          <a:effectRef idx="3">
            <a:schemeClr val="accent3"/>
          </a:effectRef>
          <a:fontRef idx="minor">
            <a:schemeClr val="lt1"/>
          </a:fontRef>
        </p:style>
        <p:txBody>
          <a:bodyPr>
            <a:normAutofit/>
          </a:bodyPr>
          <a:lstStyle/>
          <a:p>
            <a:pPr algn="ctr">
              <a:buNone/>
            </a:pPr>
            <a:endParaRPr lang="ru-RU" dirty="0" smtClean="0"/>
          </a:p>
          <a:p>
            <a:pPr algn="ctr">
              <a:buNone/>
            </a:pPr>
            <a:endParaRPr lang="ru-RU" altLang="ru-RU" sz="4000" dirty="0" smtClean="0"/>
          </a:p>
          <a:p>
            <a:pPr algn="ctr">
              <a:buNone/>
            </a:pPr>
            <a:endParaRPr lang="ru-RU" altLang="ru-RU" sz="6000" dirty="0" smtClean="0"/>
          </a:p>
          <a:p>
            <a:pPr algn="ctr">
              <a:spcBef>
                <a:spcPts val="0"/>
              </a:spcBef>
              <a:buNone/>
            </a:pPr>
            <a:r>
              <a:rPr lang="ru-RU" altLang="ru-RU" sz="6000" dirty="0" smtClean="0">
                <a:latin typeface="+mj-lt"/>
              </a:rPr>
              <a:t>Спасибо за внимание!</a:t>
            </a:r>
          </a:p>
          <a:p>
            <a:pPr algn="ctr">
              <a:buNone/>
            </a:pPr>
            <a:endParaRPr lang="ru-RU" sz="2800" dirty="0" smtClean="0"/>
          </a:p>
          <a:p>
            <a:pPr algn="ctr">
              <a:buNone/>
            </a:pPr>
            <a:endParaRPr lang="ru-RU" sz="2800" dirty="0" smtClean="0"/>
          </a:p>
          <a:p>
            <a:pPr algn="ctr">
              <a:buNone/>
            </a:pPr>
            <a:endParaRPr lang="ru-RU" sz="2800" dirty="0" smtClean="0"/>
          </a:p>
        </p:txBody>
      </p:sp>
      <p:pic>
        <p:nvPicPr>
          <p:cNvPr id="6" name="Picture 2"/>
          <p:cNvPicPr>
            <a:picLocks noChangeAspect="1" noChangeArrowheads="1"/>
          </p:cNvPicPr>
          <p:nvPr/>
        </p:nvPicPr>
        <p:blipFill>
          <a:blip r:embed="rId2" cstate="print"/>
          <a:srcRect/>
          <a:stretch>
            <a:fillRect/>
          </a:stretch>
        </p:blipFill>
        <p:spPr bwMode="auto">
          <a:xfrm>
            <a:off x="2857488" y="3857628"/>
            <a:ext cx="2687459" cy="16811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dirty="0" smtClean="0"/>
              <a:t/>
            </a:r>
            <a:br>
              <a:rPr lang="ru-RU" dirty="0" smtClean="0"/>
            </a:br>
            <a:r>
              <a:rPr lang="ru-RU" sz="4000" dirty="0" smtClean="0"/>
              <a:t>Номенклатура дел нужна для того, чтобы:</a:t>
            </a:r>
            <a:r>
              <a:rPr lang="ru-RU" dirty="0" smtClean="0"/>
              <a:t/>
            </a:r>
            <a:br>
              <a:rPr lang="ru-RU" dirty="0" smtClean="0"/>
            </a:br>
            <a:endParaRPr lang="ru-RU" dirty="0"/>
          </a:p>
        </p:txBody>
      </p:sp>
      <p:sp>
        <p:nvSpPr>
          <p:cNvPr id="3" name="Содержимое 2"/>
          <p:cNvSpPr>
            <a:spLocks noGrp="1"/>
          </p:cNvSpPr>
          <p:nvPr>
            <p:ph idx="1"/>
          </p:nvPr>
        </p:nvSpPr>
        <p:spPr>
          <a:xfrm>
            <a:off x="428596" y="1957366"/>
            <a:ext cx="8286808" cy="4543468"/>
          </a:xfrm>
        </p:spPr>
        <p:style>
          <a:lnRef idx="1">
            <a:schemeClr val="accent3"/>
          </a:lnRef>
          <a:fillRef idx="2">
            <a:schemeClr val="accent3"/>
          </a:fillRef>
          <a:effectRef idx="1">
            <a:schemeClr val="accent3"/>
          </a:effectRef>
          <a:fontRef idx="minor">
            <a:schemeClr val="dk1"/>
          </a:fontRef>
        </p:style>
        <p:txBody>
          <a:bodyPr>
            <a:normAutofit/>
          </a:bodyPr>
          <a:lstStyle/>
          <a:p>
            <a:pPr algn="just">
              <a:buFont typeface="Wingdings" pitchFamily="2" charset="2"/>
              <a:buChar char="§"/>
            </a:pPr>
            <a:endParaRPr lang="ru-RU" sz="2400" dirty="0" smtClean="0"/>
          </a:p>
          <a:p>
            <a:pPr algn="just">
              <a:buFont typeface="Wingdings" pitchFamily="2" charset="2"/>
              <a:buChar char="§"/>
            </a:pPr>
            <a:r>
              <a:rPr lang="ru-RU" sz="2400" dirty="0" smtClean="0"/>
              <a:t>Закрепить наименования дел</a:t>
            </a:r>
          </a:p>
          <a:p>
            <a:pPr algn="just">
              <a:buFont typeface="Wingdings" pitchFamily="2" charset="2"/>
              <a:buChar char="§"/>
            </a:pPr>
            <a:r>
              <a:rPr lang="ru-RU" sz="2400" dirty="0" smtClean="0"/>
              <a:t>Присвоить уникальный номер каждому делу</a:t>
            </a:r>
          </a:p>
          <a:p>
            <a:pPr algn="just">
              <a:buFont typeface="Wingdings" pitchFamily="2" charset="2"/>
              <a:buChar char="§"/>
            </a:pPr>
            <a:r>
              <a:rPr lang="ru-RU" sz="2400" dirty="0" smtClean="0"/>
              <a:t>Обозначить сроки хранения для каждого дел</a:t>
            </a:r>
          </a:p>
          <a:p>
            <a:pPr algn="just">
              <a:buFont typeface="Wingdings" pitchFamily="2" charset="2"/>
              <a:buChar char="§"/>
            </a:pPr>
            <a:r>
              <a:rPr lang="ru-RU" sz="2400" dirty="0" smtClean="0"/>
              <a:t>Систематизировать все документы по структурным подразделениям и по организации в целом </a:t>
            </a:r>
          </a:p>
          <a:p>
            <a:pPr algn="just">
              <a:buFont typeface="Wingdings" pitchFamily="2" charset="2"/>
              <a:buChar char="§"/>
            </a:pPr>
            <a:r>
              <a:rPr lang="ru-RU" sz="2400" dirty="0" smtClean="0"/>
              <a:t>Упростить поиск нужного документа</a:t>
            </a:r>
          </a:p>
          <a:p>
            <a:pPr algn="just">
              <a:buFont typeface="Wingdings" pitchFamily="2" charset="2"/>
              <a:buChar char="§"/>
            </a:pPr>
            <a:r>
              <a:rPr lang="ru-RU" sz="2400" dirty="0" smtClean="0"/>
              <a:t>Уничтожать ненужные документы с истекшим сроком хранения</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dirty="0" smtClean="0"/>
              <a:t/>
            </a:r>
            <a:br>
              <a:rPr lang="ru-RU" dirty="0" smtClean="0"/>
            </a:br>
            <a:r>
              <a:rPr lang="ru-RU" sz="4000" dirty="0" smtClean="0"/>
              <a:t>Виды номенклатуры дел</a:t>
            </a:r>
            <a:r>
              <a:rPr lang="ru-RU" dirty="0" smtClean="0"/>
              <a:t/>
            </a:r>
            <a:br>
              <a:rPr lang="ru-RU" dirty="0" smtClean="0"/>
            </a:br>
            <a:endParaRPr lang="ru-RU" dirty="0"/>
          </a:p>
        </p:txBody>
      </p:sp>
      <p:sp>
        <p:nvSpPr>
          <p:cNvPr id="3" name="Содержимое 2"/>
          <p:cNvSpPr>
            <a:spLocks noGrp="1"/>
          </p:cNvSpPr>
          <p:nvPr>
            <p:ph idx="1"/>
          </p:nvPr>
        </p:nvSpPr>
        <p:spPr>
          <a:xfrm>
            <a:off x="428596" y="1643026"/>
            <a:ext cx="8286808" cy="478637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marL="0" indent="354013" algn="just">
              <a:lnSpc>
                <a:spcPct val="120000"/>
              </a:lnSpc>
              <a:spcBef>
                <a:spcPts val="0"/>
              </a:spcBef>
              <a:buNone/>
            </a:pPr>
            <a:endParaRPr lang="ru-RU" sz="3800" dirty="0" smtClean="0"/>
          </a:p>
          <a:p>
            <a:pPr marL="0" indent="354013" algn="just">
              <a:lnSpc>
                <a:spcPct val="120000"/>
              </a:lnSpc>
              <a:spcBef>
                <a:spcPts val="0"/>
              </a:spcBef>
              <a:buFont typeface="Wingdings" pitchFamily="2" charset="2"/>
              <a:buChar char="§"/>
            </a:pPr>
            <a:r>
              <a:rPr lang="ru-RU" sz="3800" b="1" dirty="0" smtClean="0"/>
              <a:t>Типовая</a:t>
            </a:r>
            <a:r>
              <a:rPr lang="ru-RU" sz="3800" dirty="0" smtClean="0"/>
              <a:t> номенклатура устанавливает состав дел, заводимых в однотипных по характеру деятельности и структур в организациях, является нормативным документом. </a:t>
            </a:r>
          </a:p>
          <a:p>
            <a:pPr marL="0" indent="354013" algn="just">
              <a:lnSpc>
                <a:spcPct val="120000"/>
              </a:lnSpc>
              <a:spcBef>
                <a:spcPts val="0"/>
              </a:spcBef>
              <a:buFont typeface="Wingdings" pitchFamily="2" charset="2"/>
              <a:buChar char="§"/>
            </a:pPr>
            <a:r>
              <a:rPr lang="ru-RU" sz="3800" b="1" dirty="0" smtClean="0"/>
              <a:t>Примерная</a:t>
            </a:r>
            <a:r>
              <a:rPr lang="ru-RU" sz="3800" dirty="0" smtClean="0"/>
              <a:t> номенклатура устанавливает примерный состав дел, образующихся в делопроизводстве организаций и ее структурных подразделений  с однородными функциями и однотипным составом, образующихся в их деятельности документов и является рекомендательным документом.</a:t>
            </a:r>
          </a:p>
          <a:p>
            <a:pPr marL="0" indent="354013" algn="just">
              <a:lnSpc>
                <a:spcPct val="120000"/>
              </a:lnSpc>
              <a:spcBef>
                <a:spcPts val="0"/>
              </a:spcBef>
              <a:buFont typeface="Wingdings" pitchFamily="2" charset="2"/>
              <a:buChar char="§"/>
            </a:pPr>
            <a:r>
              <a:rPr lang="ru-RU" sz="3800" b="1" dirty="0" smtClean="0"/>
              <a:t>Индивидуальная </a:t>
            </a:r>
            <a:r>
              <a:rPr lang="ru-RU" sz="3800" dirty="0" smtClean="0"/>
              <a:t>- перечень заголовков дел в определенной последовательности, утвержденных к заведению в делопроизводстве одного конкретного структурного подразделения, и организации в целом. </a:t>
            </a:r>
          </a:p>
          <a:p>
            <a:pPr algn="just">
              <a:lnSpc>
                <a:spcPct val="120000"/>
              </a:lnSpc>
              <a:spcBef>
                <a:spcPts val="0"/>
              </a:spcBef>
              <a:buNone/>
            </a:pPr>
            <a:endParaRPr lang="ru-RU" sz="51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143116"/>
          </a:xfrm>
        </p:spPr>
        <p:style>
          <a:lnRef idx="0">
            <a:schemeClr val="accent3"/>
          </a:lnRef>
          <a:fillRef idx="3">
            <a:schemeClr val="accent3"/>
          </a:fillRef>
          <a:effectRef idx="3">
            <a:schemeClr val="accent3"/>
          </a:effectRef>
          <a:fontRef idx="minor">
            <a:schemeClr val="lt1"/>
          </a:fontRef>
        </p:style>
        <p:txBody>
          <a:bodyPr>
            <a:normAutofit/>
          </a:bodyPr>
          <a:lstStyle/>
          <a:p>
            <a:r>
              <a:rPr lang="ru-RU" sz="2800" dirty="0" smtClean="0"/>
              <a:t>Номенклатура дел </a:t>
            </a:r>
            <a:br>
              <a:rPr lang="ru-RU" sz="2800" dirty="0" smtClean="0"/>
            </a:br>
            <a:r>
              <a:rPr lang="ru-RU" sz="2800" dirty="0" smtClean="0"/>
              <a:t> структурного подразделения «Библиотека» организации центральной библиотечной системы (ЦБС ) </a:t>
            </a:r>
            <a:endParaRPr lang="ru-RU" sz="2800" dirty="0"/>
          </a:p>
        </p:txBody>
      </p:sp>
      <p:sp>
        <p:nvSpPr>
          <p:cNvPr id="3" name="Содержимое 2"/>
          <p:cNvSpPr>
            <a:spLocks noGrp="1"/>
          </p:cNvSpPr>
          <p:nvPr>
            <p:ph idx="1"/>
          </p:nvPr>
        </p:nvSpPr>
        <p:spPr>
          <a:xfrm>
            <a:off x="357158" y="2571720"/>
            <a:ext cx="8429684" cy="3857676"/>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265113">
              <a:spcBef>
                <a:spcPts val="0"/>
              </a:spcBef>
              <a:buFont typeface="Wingdings" pitchFamily="2" charset="2"/>
              <a:buChar char="§"/>
            </a:pPr>
            <a:r>
              <a:rPr lang="ru-RU" sz="2400" dirty="0" smtClean="0"/>
              <a:t>Номенклатура дел  структурного подразделения «Библиотека» организации является  разделом сводной (индивидуальной) номенклатуры дел ЦБС. </a:t>
            </a:r>
          </a:p>
          <a:p>
            <a:pPr marL="0" indent="265113" algn="just">
              <a:spcBef>
                <a:spcPts val="0"/>
              </a:spcBef>
              <a:buFont typeface="Wingdings" pitchFamily="2" charset="2"/>
              <a:buChar char="§"/>
            </a:pPr>
            <a:endParaRPr lang="ru-RU" sz="2400" dirty="0" smtClean="0"/>
          </a:p>
          <a:p>
            <a:pPr marL="0" indent="265113" algn="just">
              <a:spcBef>
                <a:spcPts val="0"/>
              </a:spcBef>
              <a:buFont typeface="Wingdings" pitchFamily="2" charset="2"/>
              <a:buChar char="§"/>
            </a:pPr>
            <a:r>
              <a:rPr lang="ru-RU" sz="2400" dirty="0" smtClean="0"/>
              <a:t>Ответственность за разработку номенклатуры дел структурного подразделения несет руководитель структурного подразделения.</a:t>
            </a:r>
          </a:p>
          <a:p>
            <a:pPr marL="0" indent="265113" algn="just">
              <a:spcBef>
                <a:spcPts val="0"/>
              </a:spcBef>
              <a:buFont typeface="Wingdings" pitchFamily="2" charset="2"/>
              <a:buChar char="§"/>
            </a:pPr>
            <a:endParaRPr lang="ru-RU" sz="2400" dirty="0" smtClean="0"/>
          </a:p>
          <a:p>
            <a:pPr marL="0" indent="0" algn="just">
              <a:buFont typeface="Wingdings" pitchFamily="2" charset="2"/>
              <a:buChar char="§"/>
            </a:pPr>
            <a:r>
              <a:rPr lang="ru-RU" sz="2400" dirty="0" smtClean="0"/>
              <a:t>Номенклатура дел структурного подразделения «Библиотека» отражает все документы, образующиеся в деятельности подразделения, является составной частью номенклатуры дел  организации ЦБС.</a:t>
            </a:r>
          </a:p>
          <a:p>
            <a:pPr marL="0" indent="265113"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0">
            <a:schemeClr val="accent3"/>
          </a:lnRef>
          <a:fillRef idx="3">
            <a:schemeClr val="accent3"/>
          </a:fillRef>
          <a:effectRef idx="3">
            <a:schemeClr val="accent3"/>
          </a:effectRef>
          <a:fontRef idx="minor">
            <a:schemeClr val="lt1"/>
          </a:fontRef>
        </p:style>
        <p:txBody>
          <a:bodyPr>
            <a:noAutofit/>
          </a:bodyPr>
          <a:lstStyle/>
          <a:p>
            <a:r>
              <a:rPr lang="ru-RU" sz="2400" dirty="0" smtClean="0"/>
              <a:t>При разработке сводной (индивидуальной) номенклатуры дел ЦБС необходимо учитывать:</a:t>
            </a:r>
            <a:endParaRPr lang="ru-RU" sz="2400" dirty="0"/>
          </a:p>
        </p:txBody>
      </p:sp>
      <p:sp>
        <p:nvSpPr>
          <p:cNvPr id="3" name="Содержимое 2"/>
          <p:cNvSpPr>
            <a:spLocks noGrp="1"/>
          </p:cNvSpPr>
          <p:nvPr>
            <p:ph idx="1"/>
          </p:nvPr>
        </p:nvSpPr>
        <p:spPr>
          <a:xfrm>
            <a:off x="357158" y="1714464"/>
            <a:ext cx="8429684" cy="4643494"/>
          </a:xfrm>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spcBef>
                <a:spcPts val="0"/>
              </a:spcBef>
              <a:buFont typeface="Wingdings" pitchFamily="2" charset="2"/>
              <a:buChar char="§"/>
            </a:pPr>
            <a:r>
              <a:rPr lang="ru-RU" sz="2200" dirty="0" smtClean="0"/>
              <a:t> документы о создании организации;</a:t>
            </a:r>
          </a:p>
          <a:p>
            <a:pPr marL="0" indent="0">
              <a:lnSpc>
                <a:spcPct val="120000"/>
              </a:lnSpc>
              <a:spcBef>
                <a:spcPts val="0"/>
              </a:spcBef>
              <a:buFont typeface="Wingdings" pitchFamily="2" charset="2"/>
              <a:buChar char="§"/>
            </a:pPr>
            <a:r>
              <a:rPr lang="ru-RU" sz="2200" dirty="0" smtClean="0"/>
              <a:t> документы регламентирующие виды деятельности организации и входящих в ее состав структурных подразделений;</a:t>
            </a:r>
          </a:p>
          <a:p>
            <a:pPr marL="0" indent="0">
              <a:lnSpc>
                <a:spcPct val="120000"/>
              </a:lnSpc>
              <a:spcBef>
                <a:spcPts val="0"/>
              </a:spcBef>
              <a:buFont typeface="Wingdings" pitchFamily="2" charset="2"/>
              <a:buChar char="§"/>
            </a:pPr>
            <a:r>
              <a:rPr lang="ru-RU" sz="2200" dirty="0" smtClean="0"/>
              <a:t> документы, регламентирующие деятельность структурных  подразделений;</a:t>
            </a:r>
          </a:p>
          <a:p>
            <a:pPr marL="0" indent="0">
              <a:lnSpc>
                <a:spcPct val="120000"/>
              </a:lnSpc>
              <a:spcBef>
                <a:spcPts val="0"/>
              </a:spcBef>
              <a:buFont typeface="Wingdings" pitchFamily="2" charset="2"/>
              <a:buChar char="§"/>
            </a:pPr>
            <a:r>
              <a:rPr lang="ru-RU" sz="2200" dirty="0" smtClean="0"/>
              <a:t> штатное расписание;</a:t>
            </a:r>
          </a:p>
          <a:p>
            <a:pPr marL="0" indent="0">
              <a:lnSpc>
                <a:spcPct val="120000"/>
              </a:lnSpc>
              <a:spcBef>
                <a:spcPts val="0"/>
              </a:spcBef>
              <a:buFont typeface="Wingdings" pitchFamily="2" charset="2"/>
              <a:buChar char="§"/>
            </a:pPr>
            <a:r>
              <a:rPr lang="ru-RU" sz="2200" dirty="0" smtClean="0"/>
              <a:t> номенклатуру дел предыдущих лет;</a:t>
            </a:r>
          </a:p>
          <a:p>
            <a:pPr marL="0" indent="0">
              <a:lnSpc>
                <a:spcPct val="120000"/>
              </a:lnSpc>
              <a:spcBef>
                <a:spcPts val="0"/>
              </a:spcBef>
              <a:buFont typeface="Wingdings" pitchFamily="2" charset="2"/>
              <a:buChar char="§"/>
            </a:pPr>
            <a:r>
              <a:rPr lang="ru-RU" sz="2200" dirty="0" smtClean="0"/>
              <a:t> типовыми и примерными номенклатурами дел;</a:t>
            </a:r>
          </a:p>
          <a:p>
            <a:pPr marL="0" indent="0">
              <a:lnSpc>
                <a:spcPct val="120000"/>
              </a:lnSpc>
              <a:spcBef>
                <a:spcPts val="0"/>
              </a:spcBef>
              <a:buFont typeface="Wingdings" pitchFamily="2" charset="2"/>
              <a:buChar char="§"/>
            </a:pPr>
            <a:r>
              <a:rPr lang="ru-RU" sz="2200" dirty="0" smtClean="0"/>
              <a:t> типовые и ведомственные перечни документов с указанием сроков хранения.</a:t>
            </a:r>
          </a:p>
          <a:p>
            <a:pPr>
              <a:buNone/>
            </a:pP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smtClean="0"/>
          </a:p>
          <a:p>
            <a:endParaRPr lang="ru-RU" dirty="0"/>
          </a:p>
          <a:p>
            <a:endParaRPr lang="ru-RU" dirty="0" smtClean="0"/>
          </a:p>
          <a:p>
            <a:endParaRPr lang="ru-RU" dirty="0"/>
          </a:p>
        </p:txBody>
      </p:sp>
      <p:sp>
        <p:nvSpPr>
          <p:cNvPr id="55297" name="Rectangle 1"/>
          <p:cNvSpPr>
            <a:spLocks noChangeArrowheads="1"/>
          </p:cNvSpPr>
          <p:nvPr/>
        </p:nvSpPr>
        <p:spPr bwMode="auto">
          <a:xfrm>
            <a:off x="0" y="-21433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dirty="0" smtClean="0"/>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структурного подразделения</a:t>
            </a:r>
            <a:endParaRPr kumimoji="0" lang="ru-RU"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Прямоугольник 5"/>
          <p:cNvSpPr/>
          <p:nvPr/>
        </p:nvSpPr>
        <p:spPr>
          <a:xfrm>
            <a:off x="0" y="1714488"/>
            <a:ext cx="9144000" cy="10001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endParaRPr lang="ru-RU" dirty="0" smtClean="0">
              <a:solidFill>
                <a:schemeClr val="tx1"/>
              </a:solidFill>
              <a:latin typeface="Times New Roman" pitchFamily="18" charset="0"/>
              <a:ea typeface="Times New Roman" pitchFamily="18" charset="0"/>
              <a:cs typeface="Times New Roman" pitchFamily="18" charset="0"/>
            </a:endParaRPr>
          </a:p>
          <a:p>
            <a:pPr lvl="0" algn="ctr"/>
            <a:r>
              <a:rPr lang="ru-RU" dirty="0" smtClean="0">
                <a:solidFill>
                  <a:schemeClr val="tx1"/>
                </a:solidFill>
                <a:ea typeface="Times New Roman" pitchFamily="18" charset="0"/>
                <a:cs typeface="Times New Roman" pitchFamily="18" charset="0"/>
              </a:rPr>
              <a:t>Изучение нормативно-методических и нормативно-технических документов, определяющих состав документов, образующихся в деятельности организации, и сроки их хранения</a:t>
            </a:r>
            <a:endParaRPr lang="ru-RU" dirty="0" smtClean="0">
              <a:solidFill>
                <a:schemeClr val="tx1"/>
              </a:solidFill>
              <a:cs typeface="Arial" pitchFamily="34" charset="0"/>
            </a:endParaRPr>
          </a:p>
          <a:p>
            <a:pPr algn="ctr"/>
            <a:endParaRPr lang="ru-RU" sz="2000" dirty="0"/>
          </a:p>
        </p:txBody>
      </p:sp>
      <p:sp>
        <p:nvSpPr>
          <p:cNvPr id="55299" name="Rectangle 3"/>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Прямоугольник 8"/>
          <p:cNvSpPr/>
          <p:nvPr/>
        </p:nvSpPr>
        <p:spPr>
          <a:xfrm>
            <a:off x="0" y="3000372"/>
            <a:ext cx="9144000" cy="7143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Изучение особенностей, присущих организации делопроизводства структурного подразделения</a:t>
            </a:r>
            <a:endParaRPr lang="ru-RU" dirty="0"/>
          </a:p>
        </p:txBody>
      </p:sp>
      <p:sp>
        <p:nvSpPr>
          <p:cNvPr id="10" name="Прямоугольник 9"/>
          <p:cNvSpPr/>
          <p:nvPr/>
        </p:nvSpPr>
        <p:spPr>
          <a:xfrm>
            <a:off x="0" y="4071942"/>
            <a:ext cx="9144000" cy="12144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Предварительное определение заголовков дел, систематизация их внутри раздела номенклатуры дел в соответствии с функциональным назначением документов, помещаемых в соответствующие дела</a:t>
            </a:r>
            <a:endParaRPr lang="ru-RU" dirty="0"/>
          </a:p>
        </p:txBody>
      </p:sp>
      <p:sp>
        <p:nvSpPr>
          <p:cNvPr id="12" name="Блок-схема: процесс 11"/>
          <p:cNvSpPr/>
          <p:nvPr/>
        </p:nvSpPr>
        <p:spPr>
          <a:xfrm>
            <a:off x="0" y="5643578"/>
            <a:ext cx="9144000" cy="500066"/>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2000" dirty="0" smtClean="0"/>
          </a:p>
          <a:p>
            <a:pPr algn="ctr"/>
            <a:r>
              <a:rPr lang="ru-RU" dirty="0" smtClean="0"/>
              <a:t>Определение сроков хранения дел, присвоение им индексов</a:t>
            </a:r>
          </a:p>
          <a:p>
            <a:pPr algn="ctr"/>
            <a:endParaRPr lang="ru-RU" sz="2400" dirty="0"/>
          </a:p>
        </p:txBody>
      </p:sp>
      <p:sp>
        <p:nvSpPr>
          <p:cNvPr id="29" name="Стрелка вниз 28"/>
          <p:cNvSpPr/>
          <p:nvPr/>
        </p:nvSpPr>
        <p:spPr>
          <a:xfrm>
            <a:off x="4000496" y="6143644"/>
            <a:ext cx="484632" cy="5714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Стрелка вниз 29"/>
          <p:cNvSpPr/>
          <p:nvPr/>
        </p:nvSpPr>
        <p:spPr>
          <a:xfrm>
            <a:off x="4000496" y="5286388"/>
            <a:ext cx="484632" cy="357190"/>
          </a:xfrm>
          <a:prstGeom prst="downArrow">
            <a:avLst>
              <a:gd name="adj1" fmla="val 322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1" name="Стрелка вниз 30"/>
          <p:cNvSpPr/>
          <p:nvPr/>
        </p:nvSpPr>
        <p:spPr>
          <a:xfrm>
            <a:off x="4000496" y="1500174"/>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 name="Стрелка вниз 31"/>
          <p:cNvSpPr/>
          <p:nvPr/>
        </p:nvSpPr>
        <p:spPr>
          <a:xfrm>
            <a:off x="4000496" y="2714620"/>
            <a:ext cx="4846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Стрелка вниз 34"/>
          <p:cNvSpPr/>
          <p:nvPr/>
        </p:nvSpPr>
        <p:spPr>
          <a:xfrm>
            <a:off x="4000496" y="3714752"/>
            <a:ext cx="4846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Прямоугольник 35"/>
          <p:cNvSpPr/>
          <p:nvPr/>
        </p:nvSpPr>
        <p:spPr>
          <a:xfrm>
            <a:off x="0" y="0"/>
            <a:ext cx="9144000" cy="150017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dirty="0"/>
          </a:p>
        </p:txBody>
      </p:sp>
      <p:sp>
        <p:nvSpPr>
          <p:cNvPr id="55307" name="Rectangle 11"/>
          <p:cNvSpPr>
            <a:spLocks noChangeArrowheads="1"/>
          </p:cNvSpPr>
          <p:nvPr/>
        </p:nvSpPr>
        <p:spPr bwMode="auto">
          <a:xfrm>
            <a:off x="0" y="184665"/>
            <a:ext cx="9144000" cy="120032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1"/>
                </a:solidFill>
                <a:effectLst/>
                <a:latin typeface="+mj-lt"/>
                <a:ea typeface="Times New Roman" pitchFamily="18" charset="0"/>
                <a:cs typeface="Times New Roman" pitchFamily="18" charset="0"/>
              </a:rPr>
              <a:t>Последовательность</a:t>
            </a:r>
            <a:endParaRPr kumimoji="0" lang="ru-RU" sz="2400" b="0" i="0" u="none" strike="noStrike" cap="none" normalizeH="0" baseline="0" dirty="0" smtClean="0">
              <a:ln>
                <a:noFill/>
              </a:ln>
              <a:solidFill>
                <a:schemeClr val="bg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1"/>
                </a:solidFill>
                <a:effectLst/>
                <a:latin typeface="+mj-lt"/>
                <a:ea typeface="Times New Roman" pitchFamily="18" charset="0"/>
                <a:cs typeface="Times New Roman" pitchFamily="18" charset="0"/>
              </a:rPr>
              <a:t>разработки проекта номенклатуры дел</a:t>
            </a:r>
            <a:endParaRPr kumimoji="0" lang="ru-RU" sz="2400" b="0" i="0" u="none" strike="noStrike" cap="none" normalizeH="0" baseline="0" dirty="0" smtClean="0">
              <a:ln>
                <a:noFill/>
              </a:ln>
              <a:solidFill>
                <a:schemeClr val="bg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1"/>
                </a:solidFill>
                <a:effectLst/>
                <a:latin typeface="+mj-lt"/>
                <a:ea typeface="Times New Roman" pitchFamily="18" charset="0"/>
                <a:cs typeface="Times New Roman" pitchFamily="18" charset="0"/>
              </a:rPr>
              <a:t>структурного подразделения</a:t>
            </a:r>
            <a:endParaRPr kumimoji="0" lang="ru-RU" sz="2400" b="0" i="0" u="none" strike="noStrike" cap="none" normalizeH="0" baseline="0" dirty="0" smtClean="0">
              <a:ln>
                <a:noFill/>
              </a:ln>
              <a:solidFill>
                <a:schemeClr val="bg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endParaRPr lang="ru-RU" dirty="0"/>
          </a:p>
        </p:txBody>
      </p:sp>
      <p:sp>
        <p:nvSpPr>
          <p:cNvPr id="5" name="Стрелка вниз 4"/>
          <p:cNvSpPr/>
          <p:nvPr/>
        </p:nvSpPr>
        <p:spPr>
          <a:xfrm>
            <a:off x="4143372" y="214290"/>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0" y="857232"/>
            <a:ext cx="9144000" cy="11430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endParaRPr lang="ru-RU" sz="2400" dirty="0" smtClean="0">
              <a:solidFill>
                <a:schemeClr val="tx1"/>
              </a:solidFill>
              <a:ea typeface="Times New Roman" pitchFamily="18" charset="0"/>
              <a:cs typeface="Times New Roman" pitchFamily="18" charset="0"/>
            </a:endParaRPr>
          </a:p>
          <a:p>
            <a:pPr lvl="0" algn="ctr"/>
            <a:r>
              <a:rPr lang="ru-RU" dirty="0" smtClean="0">
                <a:solidFill>
                  <a:schemeClr val="tx1"/>
                </a:solidFill>
                <a:ea typeface="Times New Roman" pitchFamily="18" charset="0"/>
                <a:cs typeface="Times New Roman" pitchFamily="18" charset="0"/>
              </a:rPr>
              <a:t>Уточнение заголовков дел, включение резервных индексов, предназначенных для , заводимых по тем или иным причинам в течение календарного года</a:t>
            </a:r>
            <a:endParaRPr lang="ru-RU" dirty="0" smtClean="0">
              <a:solidFill>
                <a:schemeClr val="tx1"/>
              </a:solidFill>
              <a:cs typeface="Arial" pitchFamily="34" charset="0"/>
            </a:endParaRPr>
          </a:p>
          <a:p>
            <a:pPr algn="ctr"/>
            <a:endParaRPr lang="ru-RU" dirty="0"/>
          </a:p>
        </p:txBody>
      </p:sp>
      <p:sp>
        <p:nvSpPr>
          <p:cNvPr id="14" name="Прямоугольник 13"/>
          <p:cNvSpPr/>
          <p:nvPr/>
        </p:nvSpPr>
        <p:spPr>
          <a:xfrm>
            <a:off x="0" y="2285992"/>
            <a:ext cx="91440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endParaRPr lang="ru-RU" sz="2400" dirty="0" smtClean="0">
              <a:solidFill>
                <a:schemeClr val="tx1"/>
              </a:solidFill>
              <a:ea typeface="Times New Roman" pitchFamily="18" charset="0"/>
              <a:cs typeface="Times New Roman" pitchFamily="18" charset="0"/>
            </a:endParaRPr>
          </a:p>
          <a:p>
            <a:pPr lvl="0" algn="ctr"/>
            <a:r>
              <a:rPr lang="ru-RU" dirty="0" smtClean="0">
                <a:solidFill>
                  <a:schemeClr val="tx1"/>
                </a:solidFill>
                <a:ea typeface="Times New Roman" pitchFamily="18" charset="0"/>
                <a:cs typeface="Times New Roman" pitchFamily="18" charset="0"/>
              </a:rPr>
              <a:t>Составление и оформление проекта раздела номенклатуры дел</a:t>
            </a:r>
            <a:endParaRPr lang="ru-RU" dirty="0" smtClean="0">
              <a:solidFill>
                <a:schemeClr val="tx1"/>
              </a:solidFill>
              <a:cs typeface="Arial" pitchFamily="34" charset="0"/>
            </a:endParaRPr>
          </a:p>
          <a:p>
            <a:pPr algn="just"/>
            <a:endParaRPr lang="ru-RU" dirty="0"/>
          </a:p>
        </p:txBody>
      </p:sp>
      <p:sp>
        <p:nvSpPr>
          <p:cNvPr id="15" name="Прямоугольник 14"/>
          <p:cNvSpPr/>
          <p:nvPr/>
        </p:nvSpPr>
        <p:spPr>
          <a:xfrm>
            <a:off x="0" y="3714752"/>
            <a:ext cx="9144000" cy="11287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Согласование проекта номенклатуры дел с заинтересованными сторонами, в необходимых случаях - его уточнение и дооформление</a:t>
            </a:r>
            <a:endParaRPr lang="ru-RU" dirty="0"/>
          </a:p>
        </p:txBody>
      </p:sp>
      <p:sp>
        <p:nvSpPr>
          <p:cNvPr id="16" name="Прямоугольник 15"/>
          <p:cNvSpPr/>
          <p:nvPr/>
        </p:nvSpPr>
        <p:spPr>
          <a:xfrm>
            <a:off x="0" y="5429264"/>
            <a:ext cx="9144000"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Подписание проекта номенклатуры дел руководителем подразделения, представление в службу ДОУ ЦБС для составления сводной номенклатуры дел</a:t>
            </a:r>
          </a:p>
          <a:p>
            <a:pPr algn="ctr"/>
            <a:endParaRPr lang="ru-RU" dirty="0"/>
          </a:p>
        </p:txBody>
      </p:sp>
      <p:sp>
        <p:nvSpPr>
          <p:cNvPr id="19" name="Стрелка вниз 18"/>
          <p:cNvSpPr/>
          <p:nvPr/>
        </p:nvSpPr>
        <p:spPr>
          <a:xfrm>
            <a:off x="4143372" y="2000240"/>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4" name="Стрелка вниз 23"/>
          <p:cNvSpPr/>
          <p:nvPr/>
        </p:nvSpPr>
        <p:spPr>
          <a:xfrm>
            <a:off x="4143372" y="3214686"/>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Стрелка вниз 24"/>
          <p:cNvSpPr/>
          <p:nvPr/>
        </p:nvSpPr>
        <p:spPr>
          <a:xfrm>
            <a:off x="4143372" y="4857760"/>
            <a:ext cx="48463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623" name="Rectangle 15"/>
          <p:cNvSpPr>
            <a:spLocks noChangeArrowheads="1"/>
          </p:cNvSpPr>
          <p:nvPr/>
        </p:nvSpPr>
        <p:spPr bwMode="auto">
          <a:xfrm>
            <a:off x="0" y="0"/>
            <a:ext cx="45719"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428868"/>
          </a:xfrm>
        </p:spPr>
        <p:style>
          <a:lnRef idx="0">
            <a:schemeClr val="accent3"/>
          </a:lnRef>
          <a:fillRef idx="3">
            <a:schemeClr val="accent3"/>
          </a:fillRef>
          <a:effectRef idx="3">
            <a:schemeClr val="accent3"/>
          </a:effectRef>
          <a:fontRef idx="minor">
            <a:schemeClr val="lt1"/>
          </a:fontRef>
        </p:style>
        <p:txBody>
          <a:bodyPr>
            <a:noAutofit/>
          </a:bodyPr>
          <a:lstStyle/>
          <a:p>
            <a:r>
              <a:rPr lang="ru-RU" sz="2400" dirty="0" smtClean="0"/>
              <a:t>Какие документы включаются в номенклатуру дел</a:t>
            </a:r>
            <a:br>
              <a:rPr lang="ru-RU" sz="2400" dirty="0" smtClean="0"/>
            </a:br>
            <a:r>
              <a:rPr lang="ru-RU" sz="2400" dirty="0" smtClean="0"/>
              <a:t> структурного подразделения «Библиотека» организации ЦБС</a:t>
            </a:r>
            <a:endParaRPr lang="ru-RU" sz="2400" dirty="0"/>
          </a:p>
        </p:txBody>
      </p:sp>
      <p:sp>
        <p:nvSpPr>
          <p:cNvPr id="3" name="Содержимое 2"/>
          <p:cNvSpPr>
            <a:spLocks noGrp="1"/>
          </p:cNvSpPr>
          <p:nvPr>
            <p:ph idx="1"/>
          </p:nvPr>
        </p:nvSpPr>
        <p:spPr>
          <a:xfrm>
            <a:off x="285720" y="2714596"/>
            <a:ext cx="8501122" cy="3786238"/>
          </a:xfrm>
        </p:spPr>
        <p:style>
          <a:lnRef idx="1">
            <a:schemeClr val="accent3"/>
          </a:lnRef>
          <a:fillRef idx="2">
            <a:schemeClr val="accent3"/>
          </a:fillRef>
          <a:effectRef idx="1">
            <a:schemeClr val="accent3"/>
          </a:effectRef>
          <a:fontRef idx="minor">
            <a:schemeClr val="dk1"/>
          </a:fontRef>
        </p:style>
        <p:txBody>
          <a:bodyPr>
            <a:normAutofit/>
          </a:bodyPr>
          <a:lstStyle/>
          <a:p>
            <a:pPr marL="0" indent="354013" algn="just">
              <a:spcBef>
                <a:spcPts val="0"/>
              </a:spcBef>
              <a:buFont typeface="Wingdings" pitchFamily="2" charset="2"/>
              <a:buChar char="§"/>
            </a:pPr>
            <a:r>
              <a:rPr lang="ru-RU" sz="2400" dirty="0" smtClean="0"/>
              <a:t>Все документы, образующиеся в процессе деятельности  структурного подразделения «Библиотека» ЦБС и поступающие в нее (внутренние, исходящие, входящие, включая регистрационные карточки, журналы учета, различные картотеки).</a:t>
            </a:r>
          </a:p>
          <a:p>
            <a:pPr marL="0" indent="354013" algn="just">
              <a:spcBef>
                <a:spcPts val="0"/>
              </a:spcBef>
              <a:buFont typeface="Wingdings" pitchFamily="2" charset="2"/>
              <a:buChar char="§"/>
            </a:pPr>
            <a:endParaRPr lang="ru-RU" sz="2400" dirty="0" smtClean="0"/>
          </a:p>
          <a:p>
            <a:pPr marL="0" indent="354013" algn="just">
              <a:spcBef>
                <a:spcPts val="0"/>
              </a:spcBef>
              <a:buFont typeface="Wingdings" pitchFamily="2" charset="2"/>
              <a:buChar char="§"/>
            </a:pPr>
            <a:r>
              <a:rPr lang="ru-RU" sz="2400" dirty="0" smtClean="0"/>
              <a:t>Электронные документы и базы данных.</a:t>
            </a:r>
          </a:p>
          <a:p>
            <a:pPr marL="0" lvl="3" indent="354013" algn="just">
              <a:spcBef>
                <a:spcPts val="0"/>
              </a:spcBef>
              <a:buFont typeface="Wingdings" pitchFamily="2" charset="2"/>
              <a:buChar char="§"/>
            </a:pPr>
            <a:endParaRPr lang="ru-RU" sz="2400" dirty="0" smtClean="0"/>
          </a:p>
          <a:p>
            <a:pPr marL="0" lvl="3" indent="354013" algn="just">
              <a:spcBef>
                <a:spcPts val="0"/>
              </a:spcBef>
              <a:buFont typeface="Wingdings" pitchFamily="2" charset="2"/>
              <a:buChar char="§"/>
            </a:pPr>
            <a:r>
              <a:rPr lang="ru-RU" sz="2400" dirty="0" smtClean="0"/>
              <a:t>НЕ ВКЛЮЧАЮТСЯ : печатные издания.</a:t>
            </a:r>
            <a:r>
              <a:rPr lang="ru-RU" sz="3200" dirty="0" smtClean="0"/>
              <a:t>	</a:t>
            </a:r>
          </a:p>
          <a:p>
            <a:pPr marL="0" indent="354013" algn="just">
              <a:spcBef>
                <a:spcPts val="0"/>
              </a:spcBef>
            </a:pPr>
            <a:endParaRPr lang="ru-RU" sz="2800"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4193</TotalTime>
  <Words>1411</Words>
  <Application>Microsoft Office PowerPoint</Application>
  <PresentationFormat>Экран (4:3)</PresentationFormat>
  <Paragraphs>207</Paragraphs>
  <Slides>26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 Управление по делам архивов городского округа Тольятти  Администрации городского округа Тольятти </vt:lpstr>
      <vt:lpstr>Номенклатура дел</vt:lpstr>
      <vt:lpstr> Номенклатура дел нужна для того, чтобы: </vt:lpstr>
      <vt:lpstr> Виды номенклатуры дел </vt:lpstr>
      <vt:lpstr>Номенклатура дел   структурного подразделения «Библиотека» организации центральной библиотечной системы (ЦБС ) </vt:lpstr>
      <vt:lpstr>При разработке сводной (индивидуальной) номенклатуры дел ЦБС необходимо учитывать:</vt:lpstr>
      <vt:lpstr>Слайд 7</vt:lpstr>
      <vt:lpstr>Слайд 8</vt:lpstr>
      <vt:lpstr>Какие документы включаются в номенклатуру дел  структурного подразделения «Библиотека» организации ЦБС</vt:lpstr>
      <vt:lpstr>Обязательные организационные распорядительные документы</vt:lpstr>
      <vt:lpstr> Документы учета и контроля </vt:lpstr>
      <vt:lpstr>Справочно-библиографический аппарат</vt:lpstr>
      <vt:lpstr> ОБРАТИТЕ ВНИМАНИЕ ! </vt:lpstr>
      <vt:lpstr>  Форма номенклатуры дел  едина для всех организаций  </vt:lpstr>
      <vt:lpstr>Сводная номенклатура дел организации ЦБС :</vt:lpstr>
      <vt:lpstr> С чего начать разработку  номенклатуры дел? </vt:lpstr>
      <vt:lpstr>Слайд 17</vt:lpstr>
      <vt:lpstr>Слайд 18</vt:lpstr>
      <vt:lpstr>Обратите внимание !</vt:lpstr>
      <vt:lpstr> Индексы дел в номенклатуре дел  структурного подразделения «Библиотека» ЦБС   </vt:lpstr>
      <vt:lpstr> Номенклатура дел  и электронные документы  (ЭД) </vt:lpstr>
      <vt:lpstr>Как определить срок хранения документов в организации?</vt:lpstr>
      <vt:lpstr>Типовые ошибки при составлении номенклатуры дел</vt:lpstr>
      <vt:lpstr>Слайд 24</vt:lpstr>
      <vt:lpstr>Типовые ошибки при составлении номенклатуры дел</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matushova.ma</dc:creator>
  <cp:lastModifiedBy>naletova.el</cp:lastModifiedBy>
  <cp:revision>477</cp:revision>
  <dcterms:created xsi:type="dcterms:W3CDTF">2020-03-03T11:30:06Z</dcterms:created>
  <dcterms:modified xsi:type="dcterms:W3CDTF">2020-11-09T09:04:16Z</dcterms:modified>
</cp:coreProperties>
</file>