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4"/>
  </p:notesMasterIdLst>
  <p:sldIdLst>
    <p:sldId id="256" r:id="rId2"/>
    <p:sldId id="341" r:id="rId3"/>
    <p:sldId id="309" r:id="rId4"/>
    <p:sldId id="327" r:id="rId5"/>
    <p:sldId id="328" r:id="rId6"/>
    <p:sldId id="330" r:id="rId7"/>
    <p:sldId id="331" r:id="rId8"/>
    <p:sldId id="321" r:id="rId9"/>
    <p:sldId id="329" r:id="rId10"/>
    <p:sldId id="334" r:id="rId11"/>
    <p:sldId id="336" r:id="rId12"/>
    <p:sldId id="332" r:id="rId13"/>
    <p:sldId id="335" r:id="rId14"/>
    <p:sldId id="337" r:id="rId15"/>
    <p:sldId id="344" r:id="rId16"/>
    <p:sldId id="346" r:id="rId17"/>
    <p:sldId id="347" r:id="rId18"/>
    <p:sldId id="349" r:id="rId19"/>
    <p:sldId id="338" r:id="rId20"/>
    <p:sldId id="342" r:id="rId21"/>
    <p:sldId id="340" r:id="rId22"/>
    <p:sldId id="348" r:id="rId23"/>
  </p:sldIdLst>
  <p:sldSz cx="6858000" cy="9144000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717" autoAdjust="0"/>
  </p:normalViewPr>
  <p:slideViewPr>
    <p:cSldViewPr snapToGrid="0">
      <p:cViewPr>
        <p:scale>
          <a:sx n="77" d="100"/>
          <a:sy n="77" d="100"/>
        </p:scale>
        <p:origin x="-1512" y="-90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26472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78" y="-114"/>
      </p:cViewPr>
      <p:guideLst>
        <p:guide orient="horz" pos="3367"/>
        <p:guide pos="238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49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49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060B30-ABF0-4FCF-9061-54DA36E5E7F4}" type="datetimeFigureOut">
              <a:rPr lang="ru-RU" smtClean="0"/>
              <a:pPr/>
              <a:t>27.05.2024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276475" y="801688"/>
            <a:ext cx="3006725" cy="40100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755650" y="5078413"/>
            <a:ext cx="6048375" cy="4811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49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49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E9197B-0458-4181-A485-5FA59DA81EA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276475" y="801688"/>
            <a:ext cx="3006725" cy="40100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9197B-0458-4181-A485-5FA59DA81EA7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342900" y="294720"/>
            <a:ext cx="6171930" cy="16670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342900" y="2139360"/>
            <a:ext cx="6171930" cy="2529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342900" y="4909440"/>
            <a:ext cx="6171930" cy="2529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342900" y="294720"/>
            <a:ext cx="6171930" cy="16670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342900" y="2139360"/>
            <a:ext cx="3011850" cy="2529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3505680" y="2139360"/>
            <a:ext cx="3011850" cy="2529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3505680" y="4909440"/>
            <a:ext cx="3011850" cy="2529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342900" y="4909440"/>
            <a:ext cx="3011850" cy="2529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342900" y="294720"/>
            <a:ext cx="6171930" cy="16670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342900" y="2139360"/>
            <a:ext cx="1987200" cy="2529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2429730" y="2139360"/>
            <a:ext cx="1987200" cy="2529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4516560" y="2139360"/>
            <a:ext cx="1987200" cy="2529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4516560" y="4909440"/>
            <a:ext cx="1987200" cy="2529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2429730" y="4909440"/>
            <a:ext cx="1987200" cy="2529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342900" y="4909440"/>
            <a:ext cx="1987200" cy="2529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342900" y="294720"/>
            <a:ext cx="6171930" cy="16670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342900" y="2139360"/>
            <a:ext cx="6171930" cy="53030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342900" y="294720"/>
            <a:ext cx="6171930" cy="16670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342900" y="2139360"/>
            <a:ext cx="6171930" cy="5303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342900" y="294720"/>
            <a:ext cx="6171930" cy="16670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342900" y="2139360"/>
            <a:ext cx="3011850" cy="5303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3505680" y="2139360"/>
            <a:ext cx="3011850" cy="5303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342900" y="294720"/>
            <a:ext cx="6171930" cy="16670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342900" y="364800"/>
            <a:ext cx="6171930" cy="7077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342900" y="294720"/>
            <a:ext cx="6171930" cy="16670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342900" y="2139360"/>
            <a:ext cx="3011850" cy="2529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342900" y="4909440"/>
            <a:ext cx="3011850" cy="2529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3505680" y="2139360"/>
            <a:ext cx="3011850" cy="5303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342900" y="294720"/>
            <a:ext cx="6171930" cy="16670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342900" y="2139360"/>
            <a:ext cx="3011850" cy="5303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3505680" y="2139360"/>
            <a:ext cx="3011850" cy="2529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3505680" y="4909440"/>
            <a:ext cx="3011850" cy="2529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342900" y="294720"/>
            <a:ext cx="6171930" cy="16670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342900" y="2139360"/>
            <a:ext cx="3011850" cy="2529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3505680" y="2139360"/>
            <a:ext cx="3011850" cy="2529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342900" y="4909440"/>
            <a:ext cx="6171930" cy="2529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342900" y="364800"/>
            <a:ext cx="6171930" cy="15264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ru-RU" sz="4400" b="0" strike="noStrike" spc="-1">
                <a:latin typeface="Arial"/>
              </a:rPr>
              <a:t>Для правки текста заголовка щёлкните мышью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342900" y="2139360"/>
            <a:ext cx="6171930" cy="5303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strike="noStrike" spc="-1"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CustomShape 1"/>
          <p:cNvSpPr/>
          <p:nvPr/>
        </p:nvSpPr>
        <p:spPr>
          <a:xfrm>
            <a:off x="1080000" y="960000"/>
            <a:ext cx="5662710" cy="2101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4400" b="0" strike="noStrike" spc="-1" dirty="0" smtClean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lang="ru-RU" sz="4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44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lang="ru-RU" sz="4400" b="0" strike="noStrike" spc="-1" dirty="0">
              <a:latin typeface="Arial"/>
            </a:endParaRPr>
          </a:p>
        </p:txBody>
      </p:sp>
      <p:sp>
        <p:nvSpPr>
          <p:cNvPr id="77" name="CustomShape 2"/>
          <p:cNvSpPr/>
          <p:nvPr/>
        </p:nvSpPr>
        <p:spPr>
          <a:xfrm>
            <a:off x="342900" y="3360000"/>
            <a:ext cx="6291540" cy="4793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endParaRPr lang="ru-RU" sz="28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lang="ru-RU" sz="2800" b="0" strike="noStrike" spc="-1" dirty="0">
              <a:latin typeface="Arial"/>
            </a:endParaRPr>
          </a:p>
        </p:txBody>
      </p:sp>
      <p:pic>
        <p:nvPicPr>
          <p:cNvPr id="1026" name="Рисунок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" y="1"/>
            <a:ext cx="1186249" cy="1149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186248" y="160639"/>
            <a:ext cx="5449330" cy="66726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2200" b="1" dirty="0" smtClean="0">
                <a:latin typeface="+mn-lt"/>
              </a:rPr>
              <a:t>Обеспечение работников СИЗ (Положение, нормы выдачи) </a:t>
            </a:r>
            <a:endParaRPr lang="ru-RU" sz="2200" b="1" dirty="0">
              <a:latin typeface="+mn-lt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/>
          </p:nvPr>
        </p:nvSpPr>
        <p:spPr>
          <a:xfrm>
            <a:off x="383060" y="1050326"/>
            <a:ext cx="6131771" cy="7648836"/>
          </a:xfrm>
        </p:spPr>
        <p:txBody>
          <a:bodyPr/>
          <a:lstStyle/>
          <a:p>
            <a:pPr algn="just"/>
            <a:r>
              <a:rPr lang="ru-RU" sz="2000" dirty="0" smtClean="0">
                <a:latin typeface="Trebuchet MS" pitchFamily="34" charset="0"/>
              </a:rPr>
              <a:t>   </a:t>
            </a:r>
          </a:p>
          <a:p>
            <a:pPr algn="just"/>
            <a:r>
              <a:rPr lang="ru-RU" sz="2000" dirty="0" smtClean="0">
                <a:latin typeface="Trebuchet MS" pitchFamily="34" charset="0"/>
              </a:rPr>
              <a:t>  </a:t>
            </a:r>
            <a:r>
              <a:rPr lang="ru-RU" sz="2000" i="1" dirty="0" smtClean="0">
                <a:latin typeface="Trebuchet MS" pitchFamily="34" charset="0"/>
              </a:rPr>
              <a:t>Статья 214 ТК РФ Обязанности работодателя в области охраны труда</a:t>
            </a:r>
          </a:p>
          <a:p>
            <a:pPr algn="just"/>
            <a:r>
              <a:rPr lang="ru-RU" sz="2000" dirty="0" smtClean="0">
                <a:latin typeface="Trebuchet MS" pitchFamily="34" charset="0"/>
              </a:rPr>
              <a:t>«Работодатель обязан обеспечить: </a:t>
            </a:r>
          </a:p>
          <a:p>
            <a:pPr algn="just"/>
            <a:r>
              <a:rPr lang="ru-RU" sz="2000" dirty="0" smtClean="0">
                <a:latin typeface="Times New Roman"/>
                <a:cs typeface="Times New Roman"/>
              </a:rPr>
              <a:t>― </a:t>
            </a:r>
            <a:r>
              <a:rPr lang="ru-RU" sz="2000" dirty="0" smtClean="0">
                <a:latin typeface="Trebuchet MS" pitchFamily="34" charset="0"/>
              </a:rPr>
              <a:t>систематическое выявление опасностей и профессиональных рисков, их регулярный анализ и оценку</a:t>
            </a:r>
            <a:r>
              <a:rPr lang="ru-RU" sz="2100" dirty="0" smtClean="0">
                <a:latin typeface="Trebuchet MS" pitchFamily="34" charset="0"/>
              </a:rPr>
              <a:t>;</a:t>
            </a:r>
          </a:p>
          <a:p>
            <a:pPr algn="just"/>
            <a:r>
              <a:rPr lang="ru-RU" sz="2100" dirty="0" smtClean="0">
                <a:latin typeface="Times New Roman"/>
                <a:cs typeface="Times New Roman"/>
              </a:rPr>
              <a:t>― </a:t>
            </a:r>
            <a:r>
              <a:rPr lang="ru-RU" sz="2000" dirty="0" smtClean="0">
                <a:latin typeface="Trebuchet MS" pitchFamily="34" charset="0"/>
              </a:rPr>
              <a:t>приобретение за счет собственных средств и выдачу СИЗ и смывающих средств, прошедших подтверждение соответствия…, в соответствии с требованиями охраны труда и установленными нормами работникам, занятым на работах…».</a:t>
            </a:r>
          </a:p>
          <a:p>
            <a:pPr algn="just"/>
            <a:endParaRPr lang="ru-RU" sz="800" dirty="0" smtClean="0">
              <a:latin typeface="Trebuchet MS" pitchFamily="34" charset="0"/>
            </a:endParaRPr>
          </a:p>
          <a:p>
            <a:pPr algn="just"/>
            <a:r>
              <a:rPr lang="ru-RU" sz="2000" dirty="0" smtClean="0">
                <a:latin typeface="Trebuchet MS" pitchFamily="34" charset="0"/>
              </a:rPr>
              <a:t> </a:t>
            </a:r>
            <a:r>
              <a:rPr lang="ru-RU" sz="2000" i="1" dirty="0" smtClean="0">
                <a:latin typeface="Trebuchet MS" pitchFamily="34" charset="0"/>
              </a:rPr>
              <a:t>Статья 221 ТК РФ Обеспечение работников СИЗ </a:t>
            </a:r>
          </a:p>
          <a:p>
            <a:pPr algn="just"/>
            <a:r>
              <a:rPr lang="ru-RU" sz="2000" dirty="0" smtClean="0">
                <a:latin typeface="Trebuchet MS" pitchFamily="34" charset="0"/>
              </a:rPr>
              <a:t>«Нормы бесплатной выдачи СИЗ и смывающих средств работникам устанавливаются работодателем на основании единых Типовых норм выдачи СИЗ и смывающих средств с учетом результатов СОУТ, результатов оценки профессиональных рисков, мнения выборного органа первичной профсоюзной организации или иного уполномоченного представительного органа работников (при наличии такого представительного органа)».</a:t>
            </a:r>
          </a:p>
          <a:p>
            <a:pPr algn="just"/>
            <a:endParaRPr lang="ru-RU" sz="800" dirty="0" smtClean="0">
              <a:latin typeface="Trebuchet MS" pitchFamily="34" charset="0"/>
            </a:endParaRPr>
          </a:p>
          <a:p>
            <a:pPr algn="just"/>
            <a:r>
              <a:rPr lang="ru-RU" sz="2000" dirty="0" smtClean="0">
                <a:latin typeface="Trebuchet MS" pitchFamily="34" charset="0"/>
                <a:cs typeface="Times New Roman"/>
              </a:rPr>
              <a:t>•</a:t>
            </a:r>
            <a:r>
              <a:rPr lang="ru-RU" sz="2000" dirty="0" smtClean="0">
                <a:latin typeface="Times New Roman"/>
                <a:cs typeface="Times New Roman"/>
              </a:rPr>
              <a:t> </a:t>
            </a:r>
            <a:r>
              <a:rPr lang="ru-RU" sz="2000" b="1" dirty="0" smtClean="0">
                <a:latin typeface="Trebuchet MS" pitchFamily="34" charset="0"/>
                <a:cs typeface="Times New Roman"/>
              </a:rPr>
              <a:t>Приказ Минтруда России от 29.10.21г. №766н</a:t>
            </a:r>
          </a:p>
          <a:p>
            <a:pPr algn="just"/>
            <a:r>
              <a:rPr lang="ru-RU" sz="1400" dirty="0" smtClean="0">
                <a:latin typeface="Trebuchet MS" pitchFamily="34" charset="0"/>
                <a:cs typeface="Times New Roman"/>
              </a:rPr>
              <a:t>«Об утверждении Правил обеспечения работников СИЗ и смывающими средствами»  </a:t>
            </a:r>
          </a:p>
          <a:p>
            <a:pPr algn="just"/>
            <a:r>
              <a:rPr lang="ru-RU" sz="2000" dirty="0" smtClean="0">
                <a:latin typeface="Trebuchet MS" pitchFamily="34" charset="0"/>
                <a:cs typeface="Times New Roman"/>
              </a:rPr>
              <a:t>•</a:t>
            </a:r>
            <a:r>
              <a:rPr lang="ru-RU" sz="1400" dirty="0" smtClean="0">
                <a:latin typeface="Trebuchet MS" pitchFamily="34" charset="0"/>
                <a:cs typeface="Times New Roman"/>
              </a:rPr>
              <a:t>  </a:t>
            </a:r>
            <a:r>
              <a:rPr lang="ru-RU" sz="2000" b="1" dirty="0" smtClean="0">
                <a:latin typeface="Trebuchet MS" pitchFamily="34" charset="0"/>
                <a:cs typeface="Times New Roman"/>
              </a:rPr>
              <a:t>Приказ Минтруда России от 29.10.21г. №767н</a:t>
            </a:r>
          </a:p>
          <a:p>
            <a:pPr algn="just"/>
            <a:r>
              <a:rPr lang="ru-RU" sz="1400" dirty="0" smtClean="0">
                <a:latin typeface="Trebuchet MS" pitchFamily="34" charset="0"/>
                <a:cs typeface="Times New Roman"/>
              </a:rPr>
              <a:t>«Об утверждении Единых типовых норм выдачи СИЗ и смывающих средств»</a:t>
            </a:r>
          </a:p>
          <a:p>
            <a:pPr algn="just"/>
            <a:r>
              <a:rPr lang="ru-RU" sz="2000" dirty="0" smtClean="0">
                <a:latin typeface="Trebuchet MS" pitchFamily="34" charset="0"/>
                <a:cs typeface="Times New Roman"/>
              </a:rPr>
              <a:t>  </a:t>
            </a:r>
            <a:r>
              <a:rPr lang="ru-RU" sz="1400" dirty="0" smtClean="0">
                <a:latin typeface="Trebuchet MS" pitchFamily="34" charset="0"/>
                <a:cs typeface="Times New Roman"/>
              </a:rPr>
              <a:t>                                     </a:t>
            </a:r>
            <a:endParaRPr lang="ru-RU" sz="1400" dirty="0"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2" y="234780"/>
            <a:ext cx="5143229" cy="75376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2000" b="1" dirty="0" smtClean="0"/>
              <a:t>Обеспечение работников СИЗ (Положение, нормы выдачи)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>
          <a:xfrm>
            <a:off x="367613" y="1717589"/>
            <a:ext cx="6171930" cy="7129848"/>
          </a:xfrm>
        </p:spPr>
        <p:txBody>
          <a:bodyPr/>
          <a:lstStyle/>
          <a:p>
            <a:pPr>
              <a:spcBef>
                <a:spcPts val="0"/>
              </a:spcBef>
              <a:buNone/>
            </a:pPr>
            <a:endParaRPr lang="ru-RU" sz="1600" dirty="0" smtClean="0"/>
          </a:p>
          <a:p>
            <a:pPr>
              <a:spcBef>
                <a:spcPts val="0"/>
              </a:spcBef>
              <a:buNone/>
            </a:pPr>
            <a:endParaRPr lang="ru-RU" sz="1600" dirty="0" smtClean="0"/>
          </a:p>
          <a:p>
            <a:pPr>
              <a:spcBef>
                <a:spcPts val="0"/>
              </a:spcBef>
              <a:buNone/>
            </a:pPr>
            <a:endParaRPr lang="ru-RU" sz="1600" dirty="0" smtClean="0"/>
          </a:p>
          <a:p>
            <a:pPr>
              <a:spcBef>
                <a:spcPts val="0"/>
              </a:spcBef>
              <a:buNone/>
            </a:pPr>
            <a:endParaRPr lang="ru-RU" sz="1600" dirty="0" smtClean="0"/>
          </a:p>
          <a:p>
            <a:pPr>
              <a:spcBef>
                <a:spcPts val="0"/>
              </a:spcBef>
              <a:buNone/>
            </a:pPr>
            <a:endParaRPr lang="ru-RU" sz="1600" dirty="0" smtClean="0"/>
          </a:p>
          <a:p>
            <a:pPr>
              <a:spcBef>
                <a:spcPts val="0"/>
              </a:spcBef>
              <a:buNone/>
            </a:pPr>
            <a:endParaRPr lang="ru-RU" sz="1600" dirty="0" smtClean="0"/>
          </a:p>
          <a:p>
            <a:pPr>
              <a:spcBef>
                <a:spcPts val="0"/>
              </a:spcBef>
              <a:buNone/>
            </a:pPr>
            <a:r>
              <a:rPr lang="ru-RU" sz="1600" dirty="0" smtClean="0"/>
              <a:t> </a:t>
            </a:r>
          </a:p>
          <a:p>
            <a:pPr>
              <a:spcBef>
                <a:spcPts val="0"/>
              </a:spcBef>
              <a:buNone/>
            </a:pPr>
            <a:endParaRPr lang="ru-RU" sz="1600" dirty="0" smtClean="0"/>
          </a:p>
          <a:p>
            <a:pPr>
              <a:buNone/>
            </a:pPr>
            <a:endParaRPr lang="ru-RU" sz="800" dirty="0" smtClean="0"/>
          </a:p>
          <a:p>
            <a:pPr>
              <a:buNone/>
            </a:pPr>
            <a:endParaRPr lang="ru-RU" sz="3200" dirty="0" smtClean="0"/>
          </a:p>
          <a:p>
            <a:pPr>
              <a:buNone/>
            </a:pPr>
            <a:endParaRPr lang="ru-RU" sz="3200" dirty="0" smtClean="0"/>
          </a:p>
          <a:p>
            <a:pPr>
              <a:buNone/>
            </a:pPr>
            <a:endParaRPr lang="ru-RU" sz="3200" dirty="0" smtClean="0"/>
          </a:p>
          <a:p>
            <a:pPr>
              <a:buNone/>
            </a:pPr>
            <a:endParaRPr lang="ru-RU" sz="3200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" y="1"/>
            <a:ext cx="1186249" cy="1149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0" y="1275494"/>
          <a:ext cx="6858000" cy="76458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3683"/>
                <a:gridCol w="418560"/>
                <a:gridCol w="1458310"/>
                <a:gridCol w="1691098"/>
                <a:gridCol w="1151948"/>
                <a:gridCol w="914401"/>
              </a:tblGrid>
              <a:tr h="355600"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СОУТ</a:t>
                      </a:r>
                      <a:endParaRPr lang="ru-RU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РИСКИ</a:t>
                      </a:r>
                      <a:endParaRPr lang="ru-RU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6209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Наименование </a:t>
                      </a:r>
                      <a:r>
                        <a:rPr lang="ru-RU" sz="1200" dirty="0" smtClean="0"/>
                        <a:t>факторов производственной среды и трудового процесса</a:t>
                      </a:r>
                    </a:p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Класс условий труда</a:t>
                      </a:r>
                      <a:endParaRPr lang="ru-RU" sz="120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Наименование </a:t>
                      </a:r>
                      <a:r>
                        <a:rPr lang="ru-RU" sz="1200" dirty="0" smtClean="0"/>
                        <a:t>идентифицированной опасности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Опасное событие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Объект </a:t>
                      </a:r>
                      <a:r>
                        <a:rPr lang="ru-RU" sz="1200" dirty="0" smtClean="0"/>
                        <a:t>возникновения </a:t>
                      </a:r>
                      <a:r>
                        <a:rPr lang="ru-RU" sz="1200" dirty="0" smtClean="0"/>
                        <a:t>опасности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Уровень риска</a:t>
                      </a:r>
                      <a:endParaRPr lang="ru-RU" sz="1200" dirty="0"/>
                    </a:p>
                  </a:txBody>
                  <a:tcPr/>
                </a:tc>
              </a:tr>
              <a:tr h="10058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Химический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2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Энергия открытого пламени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Ожог кожных покровов вследствие воздействия открытого пламени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Умеренный </a:t>
                      </a:r>
                      <a:r>
                        <a:rPr lang="ru-RU" sz="1200" dirty="0" smtClean="0"/>
                        <a:t>риск</a:t>
                      </a:r>
                    </a:p>
                    <a:p>
                      <a:endParaRPr lang="ru-RU" sz="1200" dirty="0"/>
                    </a:p>
                  </a:txBody>
                  <a:tcPr/>
                </a:tc>
              </a:tr>
              <a:tr h="137160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Тяжесть трудового процесса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2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Скользкие, </a:t>
                      </a:r>
                      <a:r>
                        <a:rPr lang="ru-RU" sz="1200" dirty="0" err="1" smtClean="0"/>
                        <a:t>зажиренные</a:t>
                      </a:r>
                      <a:r>
                        <a:rPr lang="ru-RU" sz="1200" dirty="0" smtClean="0"/>
                        <a:t>, мокрые опорные поверхности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Падение при спотыкании или </a:t>
                      </a:r>
                      <a:r>
                        <a:rPr lang="ru-RU" sz="1200" dirty="0" err="1" smtClean="0"/>
                        <a:t>поскальзывании</a:t>
                      </a:r>
                      <a:r>
                        <a:rPr lang="ru-RU" sz="1200" dirty="0" smtClean="0"/>
                        <a:t> при перемещении по скользким поверхностям или мокрым полам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Здания и сооружения административно -бытовые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Малый риск</a:t>
                      </a:r>
                      <a:endParaRPr lang="ru-RU" sz="1200" dirty="0"/>
                    </a:p>
                  </a:txBody>
                  <a:tcPr/>
                </a:tc>
              </a:tr>
              <a:tr h="155448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-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-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Инструмент</a:t>
                      </a:r>
                      <a:r>
                        <a:rPr lang="ru-RU" sz="1200" baseline="0" dirty="0" smtClean="0"/>
                        <a:t> или предмет, перемещаемы или поднимаемый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Удар работника или падение на работника предмета, тяжелого инструмента упавшего при перемещении ли подъеме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Хозяйственный инвентарь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Малый риск</a:t>
                      </a:r>
                      <a:endParaRPr lang="ru-RU" sz="1200" dirty="0"/>
                    </a:p>
                  </a:txBody>
                  <a:tcPr/>
                </a:tc>
              </a:tr>
              <a:tr h="173736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-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-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Неприменение СИЗ или применение не сертифицированных СИЗ, не соответствующих опасностям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Травма или заболевание вследствие отсутствия защиты от вредных (травмирующих)</a:t>
                      </a:r>
                      <a:r>
                        <a:rPr lang="ru-RU" sz="1200" baseline="0" dirty="0" smtClean="0"/>
                        <a:t> факторов, от которых защищает СИЗ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Хозяйственный инвентарь, жидкие вещества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Малый риск</a:t>
                      </a:r>
                      <a:endParaRPr lang="ru-RU" sz="1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6886" y="160640"/>
            <a:ext cx="5167944" cy="926757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2000" b="1" dirty="0" smtClean="0"/>
              <a:t>Обеспечение работников СИЗ (Положение, нормы выдачи)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>
          <a:xfrm>
            <a:off x="342900" y="3422824"/>
            <a:ext cx="6171930" cy="410244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800" i="1" u="sng" dirty="0" smtClean="0"/>
              <a:t>Приложение №1</a:t>
            </a:r>
            <a:r>
              <a:rPr lang="ru-RU" sz="1800" i="1" dirty="0" smtClean="0"/>
              <a:t> «Единые типовые нормы выдачи </a:t>
            </a: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800" i="1" dirty="0" smtClean="0"/>
              <a:t>средств индивидуальной защиты по профессиям </a:t>
            </a: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800" i="1" dirty="0" smtClean="0"/>
              <a:t>(должностям)»</a:t>
            </a: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endParaRPr lang="ru-RU" sz="1800" i="1" dirty="0" smtClean="0"/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800" i="1" u="sng" dirty="0" smtClean="0"/>
              <a:t>Приложение №2 </a:t>
            </a:r>
            <a:r>
              <a:rPr lang="ru-RU" sz="1800" i="1" dirty="0" smtClean="0"/>
              <a:t>«Единые типовые нормы выдачи </a:t>
            </a: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800" i="1" dirty="0" smtClean="0"/>
              <a:t>средств индивидуальной защиты в  зависимости от </a:t>
            </a: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800" i="1" dirty="0" smtClean="0"/>
              <a:t>идентифицированных опасностей»</a:t>
            </a: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endParaRPr lang="ru-RU" sz="1800" i="1" dirty="0" smtClean="0"/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800" i="1" u="sng" dirty="0" smtClean="0"/>
              <a:t>Приложение №3</a:t>
            </a:r>
            <a:r>
              <a:rPr lang="ru-RU" sz="1800" i="1" dirty="0" smtClean="0"/>
              <a:t> «Единые типовые нормы выдачи </a:t>
            </a: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800" i="1" dirty="0" smtClean="0"/>
              <a:t>дерматологических средств индивидуальной защиты и</a:t>
            </a: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800" i="1" dirty="0" smtClean="0"/>
              <a:t> смывающих средств»</a:t>
            </a: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endParaRPr lang="ru-RU" sz="1800" i="1" dirty="0" smtClean="0"/>
          </a:p>
        </p:txBody>
      </p:sp>
      <p:pic>
        <p:nvPicPr>
          <p:cNvPr id="4" name="Рисунок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" y="1"/>
            <a:ext cx="1186249" cy="1149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71849" y="1383957"/>
            <a:ext cx="6413156" cy="187822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None/>
            </a:pPr>
            <a:r>
              <a:rPr lang="ru-RU" sz="2200" dirty="0" smtClean="0"/>
              <a:t>3) Выбор соответствующих СИЗ </a:t>
            </a:r>
          </a:p>
          <a:p>
            <a:pPr>
              <a:buNone/>
            </a:pPr>
            <a:r>
              <a:rPr lang="ru-RU" sz="2000" dirty="0" smtClean="0"/>
              <a:t>Приказ Минтруда России от 29.10.2021г. № 767н</a:t>
            </a:r>
          </a:p>
          <a:p>
            <a:pPr>
              <a:buNone/>
            </a:pPr>
            <a:r>
              <a:rPr lang="ru-RU" dirty="0" smtClean="0"/>
              <a:t>«Об утверждении единых типовых норм выдачи средств индивидуальной защиты и смывающих средств»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83958" y="210065"/>
            <a:ext cx="5130872" cy="1025611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2000" b="1" dirty="0" smtClean="0"/>
              <a:t>Обеспечение работников СИЗ (Положение, нормы выдачи)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>
          <a:xfrm>
            <a:off x="197709" y="1445740"/>
            <a:ext cx="6292408" cy="1136821"/>
          </a:xfr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spcBef>
                <a:spcPts val="0"/>
              </a:spcBef>
              <a:buNone/>
            </a:pPr>
            <a:endParaRPr lang="ru-RU" sz="2300" dirty="0" smtClean="0"/>
          </a:p>
          <a:p>
            <a:pPr marL="457200" indent="-457200">
              <a:spcBef>
                <a:spcPts val="0"/>
              </a:spcBef>
              <a:buNone/>
            </a:pPr>
            <a:r>
              <a:rPr lang="ru-RU" sz="2200" dirty="0" smtClean="0"/>
              <a:t>3) Выбор соответствующих СИЗ </a:t>
            </a:r>
          </a:p>
          <a:p>
            <a:pPr marL="457200" indent="-457200">
              <a:spcBef>
                <a:spcPts val="0"/>
              </a:spcBef>
              <a:buNone/>
            </a:pPr>
            <a:r>
              <a:rPr lang="ru-RU" sz="1600" i="1" dirty="0" smtClean="0"/>
              <a:t> </a:t>
            </a:r>
          </a:p>
          <a:p>
            <a:pPr marL="457200" indent="-457200">
              <a:spcBef>
                <a:spcPts val="0"/>
              </a:spcBef>
              <a:buNone/>
            </a:pPr>
            <a:r>
              <a:rPr lang="ru-RU" sz="1800" i="1" dirty="0" smtClean="0"/>
              <a:t>Из Приложения №1 для уборщика служебных помещений:</a:t>
            </a:r>
          </a:p>
          <a:p>
            <a:pPr>
              <a:buNone/>
            </a:pPr>
            <a:endParaRPr lang="ru-RU" sz="1800" dirty="0"/>
          </a:p>
        </p:txBody>
      </p:sp>
      <p:pic>
        <p:nvPicPr>
          <p:cNvPr id="4" name="Рисунок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" y="1"/>
            <a:ext cx="1186249" cy="1149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97707" y="2788508"/>
          <a:ext cx="6289590" cy="5760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3125"/>
                <a:gridCol w="1532238"/>
                <a:gridCol w="1161535"/>
                <a:gridCol w="1717590"/>
                <a:gridCol w="1285102"/>
              </a:tblGrid>
              <a:tr h="155448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№</a:t>
                      </a:r>
                    </a:p>
                    <a:p>
                      <a:r>
                        <a:rPr lang="ru-RU" sz="1200" dirty="0" err="1" smtClean="0"/>
                        <a:t>п</a:t>
                      </a:r>
                      <a:r>
                        <a:rPr lang="ru-RU" sz="1200" dirty="0" smtClean="0"/>
                        <a:t>/</a:t>
                      </a:r>
                      <a:r>
                        <a:rPr lang="ru-RU" sz="1200" dirty="0" err="1" smtClean="0"/>
                        <a:t>п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Наименование профессии и</a:t>
                      </a:r>
                    </a:p>
                    <a:p>
                      <a:r>
                        <a:rPr lang="ru-RU" sz="1200" dirty="0" smtClean="0"/>
                        <a:t>должности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Тип</a:t>
                      </a:r>
                    </a:p>
                    <a:p>
                      <a:r>
                        <a:rPr lang="ru-RU" sz="1200" dirty="0" smtClean="0"/>
                        <a:t> </a:t>
                      </a:r>
                      <a:r>
                        <a:rPr lang="ru-RU" sz="1200" dirty="0" smtClean="0"/>
                        <a:t>средства защиты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Наименование специальной одежды, специальной обуви и других</a:t>
                      </a:r>
                      <a:r>
                        <a:rPr lang="ru-RU" sz="1200" baseline="0" dirty="0" smtClean="0"/>
                        <a:t> средств индивидуальной защиты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Нормы выдачи на год(период) (штуки, пары, комплекты,</a:t>
                      </a:r>
                      <a:r>
                        <a:rPr lang="ru-RU" sz="1200" baseline="0" dirty="0" smtClean="0"/>
                        <a:t> мл)</a:t>
                      </a:r>
                      <a:r>
                        <a:rPr lang="ru-RU" sz="1200" dirty="0" smtClean="0"/>
                        <a:t> </a:t>
                      </a:r>
                      <a:endParaRPr lang="ru-RU" sz="1200" dirty="0"/>
                    </a:p>
                  </a:txBody>
                  <a:tcPr/>
                </a:tc>
              </a:tr>
              <a:tr h="1005840">
                <a:tc rowSpan="4">
                  <a:txBody>
                    <a:bodyPr/>
                    <a:lstStyle/>
                    <a:p>
                      <a:r>
                        <a:rPr lang="ru-RU" sz="1200" dirty="0" smtClean="0"/>
                        <a:t>4932</a:t>
                      </a:r>
                      <a:endParaRPr lang="ru-RU" sz="1200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r>
                        <a:rPr lang="ru-RU" sz="1200" dirty="0" smtClean="0"/>
                        <a:t>Уборщик производственных и служебных помещений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Одежда специальная</a:t>
                      </a:r>
                      <a:r>
                        <a:rPr lang="ru-RU" sz="1200" baseline="0" dirty="0" smtClean="0"/>
                        <a:t> защитная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Комплект для защиты от механических воздействий (истирания)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 шт.</a:t>
                      </a:r>
                      <a:endParaRPr lang="ru-RU" sz="1200" dirty="0"/>
                    </a:p>
                  </a:txBody>
                  <a:tcPr/>
                </a:tc>
              </a:tr>
              <a:tr h="1371600">
                <a:tc vMerge="1"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Средства защиты ног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Обувь специальная для защиты от механических воздействий (ударов) и от скольжения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 пара</a:t>
                      </a:r>
                      <a:endParaRPr lang="ru-RU" sz="1200" dirty="0"/>
                    </a:p>
                  </a:txBody>
                  <a:tcPr/>
                </a:tc>
              </a:tr>
              <a:tr h="1005840">
                <a:tc vMerge="1"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Средства защиты рук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Перчатки для защиты от механических воздействий (истирания)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12 пар</a:t>
                      </a:r>
                      <a:endParaRPr lang="ru-RU" sz="1200" dirty="0"/>
                    </a:p>
                  </a:txBody>
                  <a:tcPr/>
                </a:tc>
              </a:tr>
              <a:tr h="822960">
                <a:tc vMerge="1"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Средство защиты головы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Головной убор для защиты от общих производственных загрязнений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 шт.</a:t>
                      </a:r>
                      <a:endParaRPr lang="ru-RU" sz="1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5743" y="185353"/>
            <a:ext cx="5069089" cy="66726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2000" b="1" dirty="0" smtClean="0"/>
              <a:t>Обеспечение работников СИЗ (Положение, нормы выдачи)</a:t>
            </a:r>
            <a:endParaRPr lang="ru-RU" sz="2000" dirty="0"/>
          </a:p>
        </p:txBody>
      </p:sp>
      <p:pic>
        <p:nvPicPr>
          <p:cNvPr id="4" name="Рисунок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" y="3"/>
            <a:ext cx="1087390" cy="976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16792" y="1779375"/>
          <a:ext cx="6418787" cy="72256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3060"/>
                <a:gridCol w="444843"/>
                <a:gridCol w="494270"/>
                <a:gridCol w="1173892"/>
                <a:gridCol w="1878227"/>
                <a:gridCol w="116840"/>
                <a:gridCol w="1223318"/>
                <a:gridCol w="704337"/>
              </a:tblGrid>
              <a:tr h="1464975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№</a:t>
                      </a:r>
                    </a:p>
                    <a:p>
                      <a:r>
                        <a:rPr lang="ru-RU" sz="1100" dirty="0" err="1" smtClean="0"/>
                        <a:t>п</a:t>
                      </a:r>
                      <a:r>
                        <a:rPr lang="ru-RU" sz="1100" dirty="0" smtClean="0"/>
                        <a:t>/</a:t>
                      </a:r>
                      <a:r>
                        <a:rPr lang="ru-RU" sz="1100" dirty="0" err="1" smtClean="0"/>
                        <a:t>п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Опасности…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Опасные события, представляющие угрозу жизни и здоровью работников</a:t>
                      </a:r>
                      <a:endParaRPr lang="ru-RU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1200" dirty="0" smtClean="0"/>
                        <a:t>Тип, группа, подгруппа СИЗ, обязательных к выдачи</a:t>
                      </a:r>
                      <a:endParaRPr lang="ru-RU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Возможная конструкция СИЗ, дополнительные элементы конструкции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Нормы выдачи СИЗ (шт., пары, </a:t>
                      </a:r>
                      <a:r>
                        <a:rPr lang="ru-RU" sz="1100" dirty="0" err="1" smtClean="0"/>
                        <a:t>компл</a:t>
                      </a:r>
                      <a:r>
                        <a:rPr lang="ru-RU" sz="1100" dirty="0" smtClean="0"/>
                        <a:t>.</a:t>
                      </a:r>
                      <a:r>
                        <a:rPr lang="ru-RU" sz="1100" baseline="0" dirty="0" smtClean="0"/>
                        <a:t> мл)</a:t>
                      </a:r>
                      <a:endParaRPr lang="ru-RU" sz="1100" dirty="0"/>
                    </a:p>
                  </a:txBody>
                  <a:tcPr/>
                </a:tc>
              </a:tr>
              <a:tr h="320040">
                <a:tc gridSpan="8">
                  <a:txBody>
                    <a:bodyPr/>
                    <a:lstStyle/>
                    <a:p>
                      <a:pPr algn="ctr"/>
                      <a:r>
                        <a:rPr lang="ru-RU" sz="1500" dirty="0" smtClean="0"/>
                        <a:t>6. Химические опасности</a:t>
                      </a:r>
                      <a:endParaRPr lang="ru-RU" sz="15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</a:tr>
              <a:tr h="822960">
                <a:tc rowSpan="4">
                  <a:txBody>
                    <a:bodyPr/>
                    <a:lstStyle/>
                    <a:p>
                      <a:r>
                        <a:rPr lang="ru-RU" sz="1100" dirty="0" smtClean="0"/>
                        <a:t>6.1</a:t>
                      </a:r>
                      <a:endParaRPr lang="ru-RU" sz="1100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Вода и растворы нетоксичных веществ</a:t>
                      </a:r>
                      <a:endParaRPr lang="ru-RU" sz="1100" dirty="0"/>
                    </a:p>
                  </a:txBody>
                  <a:tcPr vert="vert270"/>
                </a:tc>
                <a:tc rowSpan="4">
                  <a:txBody>
                    <a:bodyPr/>
                    <a:lstStyle/>
                    <a:p>
                      <a:r>
                        <a:rPr lang="ru-RU" sz="1100" dirty="0" smtClean="0"/>
                        <a:t>6.1.1</a:t>
                      </a:r>
                      <a:endParaRPr lang="ru-RU" sz="1100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r>
                        <a:rPr lang="ru-RU" sz="1200" dirty="0" smtClean="0"/>
                        <a:t>Повреждение здоровья работника вследствие контакта с водой и/или растворами нетоксичных</a:t>
                      </a:r>
                      <a:r>
                        <a:rPr lang="ru-RU" sz="1200" baseline="0" dirty="0" smtClean="0"/>
                        <a:t> веществ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Одежда специальная для защиты от воды</a:t>
                      </a:r>
                      <a:r>
                        <a:rPr lang="ru-RU" sz="1200" baseline="0" dirty="0" smtClean="0"/>
                        <a:t> и растворов нетоксичных веществ</a:t>
                      </a:r>
                      <a:endParaRPr lang="ru-RU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1500" dirty="0" smtClean="0"/>
                        <a:t>Фартук</a:t>
                      </a:r>
                    </a:p>
                    <a:p>
                      <a:r>
                        <a:rPr lang="ru-RU" sz="1500" dirty="0" smtClean="0"/>
                        <a:t>Костюм</a:t>
                      </a:r>
                      <a:endParaRPr lang="ru-RU" sz="15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00" dirty="0" smtClean="0"/>
                        <a:t>1 </a:t>
                      </a:r>
                      <a:r>
                        <a:rPr lang="ru-RU" sz="1500" dirty="0" err="1" smtClean="0"/>
                        <a:t>шт</a:t>
                      </a:r>
                      <a:endParaRPr lang="ru-RU" sz="1500" dirty="0"/>
                    </a:p>
                  </a:txBody>
                  <a:tcPr/>
                </a:tc>
              </a:tr>
              <a:tr h="118872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Средства индивидуальной защиты рук для защиты от воды и растворов нетоксичных веществ</a:t>
                      </a:r>
                      <a:endParaRPr lang="ru-RU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1500" dirty="0" smtClean="0"/>
                        <a:t>Перчатки</a:t>
                      </a:r>
                    </a:p>
                    <a:p>
                      <a:r>
                        <a:rPr lang="ru-RU" sz="1500" dirty="0" smtClean="0"/>
                        <a:t>Рукавицы</a:t>
                      </a:r>
                      <a:endParaRPr lang="ru-RU" sz="15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12 пар</a:t>
                      </a:r>
                      <a:endParaRPr lang="ru-RU" sz="1200" dirty="0"/>
                    </a:p>
                  </a:txBody>
                  <a:tcPr/>
                </a:tc>
              </a:tr>
              <a:tr h="82296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Обувь специальная для защиты от воды и растворов нетоксичных веществ</a:t>
                      </a:r>
                      <a:endParaRPr lang="ru-RU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1500" dirty="0" smtClean="0"/>
                        <a:t>Ботинки</a:t>
                      </a:r>
                    </a:p>
                    <a:p>
                      <a:r>
                        <a:rPr lang="ru-RU" sz="1500" dirty="0" err="1" smtClean="0"/>
                        <a:t>Полусапоги</a:t>
                      </a:r>
                      <a:endParaRPr lang="ru-RU" sz="1500" dirty="0" smtClean="0"/>
                    </a:p>
                    <a:p>
                      <a:r>
                        <a:rPr lang="ru-RU" sz="1500" dirty="0" smtClean="0"/>
                        <a:t>Сапоги</a:t>
                      </a:r>
                      <a:endParaRPr lang="ru-RU" sz="15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 пара</a:t>
                      </a:r>
                      <a:endParaRPr lang="ru-RU" sz="1200" dirty="0"/>
                    </a:p>
                  </a:txBody>
                  <a:tcPr/>
                </a:tc>
              </a:tr>
              <a:tr h="26060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Средства индивидуальной защиты глаз и лица от химических факторов</a:t>
                      </a:r>
                      <a:endParaRPr lang="ru-RU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1500" dirty="0" smtClean="0"/>
                        <a:t>Очки </a:t>
                      </a:r>
                      <a:r>
                        <a:rPr lang="ru-RU" sz="1200" dirty="0" smtClean="0"/>
                        <a:t>защитные, в том числе с покрытием от запотевания </a:t>
                      </a:r>
                      <a:r>
                        <a:rPr lang="ru-RU" sz="1500" dirty="0" smtClean="0"/>
                        <a:t>Очки </a:t>
                      </a:r>
                      <a:r>
                        <a:rPr lang="ru-RU" sz="1200" dirty="0" smtClean="0"/>
                        <a:t>защитные от грубодисперсных аэрозолей (пыли)</a:t>
                      </a:r>
                    </a:p>
                    <a:p>
                      <a:r>
                        <a:rPr lang="ru-RU" sz="1500" dirty="0" err="1" smtClean="0"/>
                        <a:t>Шиток</a:t>
                      </a:r>
                      <a:r>
                        <a:rPr lang="ru-RU" sz="1500" dirty="0" smtClean="0"/>
                        <a:t> </a:t>
                      </a:r>
                      <a:r>
                        <a:rPr lang="ru-RU" sz="1200" dirty="0" smtClean="0"/>
                        <a:t>защитный лицевой</a:t>
                      </a:r>
                      <a:endParaRPr lang="ru-RU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 шт.</a:t>
                      </a:r>
                    </a:p>
                    <a:p>
                      <a:endParaRPr lang="ru-RU" sz="1200" dirty="0" smtClean="0"/>
                    </a:p>
                    <a:p>
                      <a:endParaRPr lang="ru-RU" sz="1200" dirty="0" smtClean="0"/>
                    </a:p>
                    <a:p>
                      <a:endParaRPr lang="ru-RU" sz="1200" dirty="0" smtClean="0"/>
                    </a:p>
                    <a:p>
                      <a:endParaRPr lang="ru-RU" sz="1200" dirty="0" smtClean="0"/>
                    </a:p>
                    <a:p>
                      <a:endParaRPr lang="ru-RU" sz="1200" dirty="0" smtClean="0"/>
                    </a:p>
                    <a:p>
                      <a:endParaRPr lang="ru-RU" sz="1200" dirty="0" smtClean="0"/>
                    </a:p>
                    <a:p>
                      <a:endParaRPr lang="ru-RU" sz="1200" dirty="0" smtClean="0"/>
                    </a:p>
                    <a:p>
                      <a:endParaRPr lang="ru-RU" sz="1200" dirty="0" smtClean="0"/>
                    </a:p>
                    <a:p>
                      <a:endParaRPr lang="ru-RU" sz="1200" dirty="0" smtClean="0"/>
                    </a:p>
                    <a:p>
                      <a:endParaRPr lang="ru-RU" sz="1200" dirty="0" smtClean="0"/>
                    </a:p>
                    <a:p>
                      <a:endParaRPr lang="ru-RU" sz="1200" dirty="0" smtClean="0"/>
                    </a:p>
                    <a:p>
                      <a:r>
                        <a:rPr lang="ru-RU" sz="1200" dirty="0" smtClean="0"/>
                        <a:t>1 шт.</a:t>
                      </a:r>
                      <a:endParaRPr lang="ru-RU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22423" y="1013255"/>
            <a:ext cx="6292408" cy="679623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marL="457200" indent="-457200">
              <a:spcBef>
                <a:spcPts val="0"/>
              </a:spcBef>
            </a:pPr>
            <a:r>
              <a:rPr lang="ru-RU" sz="2000" dirty="0" smtClean="0"/>
              <a:t>3) Выбор соответствующих СИЗ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и</a:t>
            </a:r>
            <a:r>
              <a:rPr lang="ru-RU" sz="1600" i="1" dirty="0" smtClean="0"/>
              <a:t>з Приложения № 2 для уборщика служебных помещений</a:t>
            </a:r>
            <a:endParaRPr lang="ru-RU" sz="16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23321" y="160641"/>
            <a:ext cx="5291511" cy="766119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2000" b="1" dirty="0" smtClean="0"/>
              <a:t>Обеспечение работников СИЗ (Положение, нормы выдачи)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>
          <a:xfrm>
            <a:off x="342900" y="1050325"/>
            <a:ext cx="6171930" cy="771061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>
              <a:spcBef>
                <a:spcPts val="0"/>
              </a:spcBef>
              <a:buNone/>
            </a:pPr>
            <a:endParaRPr lang="ru-RU" sz="1800" dirty="0" smtClean="0">
              <a:latin typeface="Trebuchet MS" pitchFamily="34" charset="0"/>
            </a:endParaRPr>
          </a:p>
          <a:p>
            <a:pPr>
              <a:spcBef>
                <a:spcPts val="0"/>
              </a:spcBef>
              <a:buNone/>
            </a:pPr>
            <a:endParaRPr lang="ru-RU" sz="1800" dirty="0" smtClean="0">
              <a:latin typeface="Trebuchet MS" pitchFamily="34" charset="0"/>
            </a:endParaRPr>
          </a:p>
          <a:p>
            <a:pPr>
              <a:spcBef>
                <a:spcPts val="0"/>
              </a:spcBef>
              <a:buNone/>
            </a:pPr>
            <a:endParaRPr lang="ru-RU" sz="1800" dirty="0" smtClean="0">
              <a:latin typeface="Trebuchet MS" pitchFamily="34" charset="0"/>
            </a:endParaRPr>
          </a:p>
          <a:p>
            <a:pPr>
              <a:spcBef>
                <a:spcPts val="0"/>
              </a:spcBef>
              <a:buNone/>
            </a:pPr>
            <a:r>
              <a:rPr lang="ru-RU" sz="1900" dirty="0" smtClean="0">
                <a:latin typeface="Trebuchet MS" pitchFamily="34" charset="0"/>
              </a:rPr>
              <a:t>П.14 «</a:t>
            </a:r>
            <a:r>
              <a:rPr lang="ru-RU" sz="1900" i="1" dirty="0" smtClean="0">
                <a:latin typeface="Trebuchet MS" pitchFamily="34" charset="0"/>
              </a:rPr>
              <a:t>Нормы разрабатываются работодателем на </a:t>
            </a:r>
          </a:p>
          <a:p>
            <a:pPr>
              <a:spcBef>
                <a:spcPts val="0"/>
              </a:spcBef>
              <a:buNone/>
            </a:pPr>
            <a:r>
              <a:rPr lang="ru-RU" sz="1900" i="1" dirty="0" smtClean="0">
                <a:latin typeface="Trebuchet MS" pitchFamily="34" charset="0"/>
              </a:rPr>
              <a:t>основе Единых типовых норм, с учетом результатов </a:t>
            </a:r>
          </a:p>
          <a:p>
            <a:pPr>
              <a:spcBef>
                <a:spcPts val="0"/>
              </a:spcBef>
              <a:buNone/>
            </a:pPr>
            <a:r>
              <a:rPr lang="ru-RU" sz="1900" i="1" dirty="0" smtClean="0">
                <a:latin typeface="Trebuchet MS" pitchFamily="34" charset="0"/>
              </a:rPr>
              <a:t>СОУТ и ОПР, мнения выборного органа первичной профсоюзной </a:t>
            </a:r>
          </a:p>
          <a:p>
            <a:pPr>
              <a:spcBef>
                <a:spcPts val="0"/>
              </a:spcBef>
              <a:buNone/>
            </a:pPr>
            <a:r>
              <a:rPr lang="ru-RU" sz="1900" i="1" dirty="0" smtClean="0">
                <a:latin typeface="Trebuchet MS" pitchFamily="34" charset="0"/>
              </a:rPr>
              <a:t>организации  или иного уполномоченного представительного </a:t>
            </a:r>
          </a:p>
          <a:p>
            <a:pPr>
              <a:spcBef>
                <a:spcPts val="0"/>
              </a:spcBef>
              <a:buNone/>
            </a:pPr>
            <a:r>
              <a:rPr lang="ru-RU" sz="1900" i="1" dirty="0" smtClean="0">
                <a:latin typeface="Trebuchet MS" pitchFamily="34" charset="0"/>
              </a:rPr>
              <a:t>органа работников (при наличии), требований правил по </a:t>
            </a:r>
          </a:p>
          <a:p>
            <a:pPr>
              <a:spcBef>
                <a:spcPts val="0"/>
              </a:spcBef>
              <a:buNone/>
            </a:pPr>
            <a:r>
              <a:rPr lang="ru-RU" sz="1900" i="1" dirty="0" smtClean="0">
                <a:latin typeface="Trebuchet MS" pitchFamily="34" charset="0"/>
              </a:rPr>
              <a:t>охране труда, паспортов безопасности при работе с </a:t>
            </a:r>
          </a:p>
          <a:p>
            <a:pPr>
              <a:spcBef>
                <a:spcPts val="0"/>
              </a:spcBef>
              <a:buNone/>
            </a:pPr>
            <a:r>
              <a:rPr lang="ru-RU" sz="1900" i="1" dirty="0" smtClean="0">
                <a:latin typeface="Trebuchet MS" pitchFamily="34" charset="0"/>
              </a:rPr>
              <a:t>конкретными химическими веществами и иных документов, </a:t>
            </a:r>
          </a:p>
          <a:p>
            <a:pPr>
              <a:spcBef>
                <a:spcPts val="0"/>
              </a:spcBef>
              <a:buNone/>
            </a:pPr>
            <a:r>
              <a:rPr lang="ru-RU" sz="1900" i="1" dirty="0" smtClean="0">
                <a:latin typeface="Trebuchet MS" pitchFamily="34" charset="0"/>
              </a:rPr>
              <a:t>содержащих информацию о необходимости  применения СИЗ.»</a:t>
            </a:r>
          </a:p>
          <a:p>
            <a:pPr>
              <a:spcBef>
                <a:spcPts val="0"/>
              </a:spcBef>
              <a:buNone/>
            </a:pPr>
            <a:endParaRPr lang="ru-RU" sz="1900" i="1" dirty="0" smtClean="0">
              <a:latin typeface="Trebuchet MS" pitchFamily="34" charset="0"/>
            </a:endParaRPr>
          </a:p>
          <a:p>
            <a:pPr>
              <a:spcBef>
                <a:spcPts val="0"/>
              </a:spcBef>
              <a:buNone/>
            </a:pPr>
            <a:r>
              <a:rPr lang="ru-RU" sz="1900" i="1" dirty="0" smtClean="0">
                <a:latin typeface="Trebuchet MS" pitchFamily="34" charset="0"/>
              </a:rPr>
              <a:t>П.18 «При определении объема СИЗ, предполагаемых к выдачи </a:t>
            </a:r>
          </a:p>
          <a:p>
            <a:pPr>
              <a:spcBef>
                <a:spcPts val="0"/>
              </a:spcBef>
              <a:buNone/>
            </a:pPr>
            <a:r>
              <a:rPr lang="ru-RU" sz="1900" i="1" dirty="0" smtClean="0">
                <a:latin typeface="Trebuchet MS" pitchFamily="34" charset="0"/>
              </a:rPr>
              <a:t>работникам на основании проведенных СОУТ и ОПР, </a:t>
            </a:r>
          </a:p>
          <a:p>
            <a:pPr>
              <a:spcBef>
                <a:spcPts val="0"/>
              </a:spcBef>
              <a:buNone/>
            </a:pPr>
            <a:r>
              <a:rPr lang="ru-RU" sz="1900" i="1" dirty="0" smtClean="0">
                <a:latin typeface="Trebuchet MS" pitchFamily="34" charset="0"/>
              </a:rPr>
              <a:t>работодатель вправе не учитывать СИЗ от опасностей, </a:t>
            </a:r>
          </a:p>
          <a:p>
            <a:pPr>
              <a:spcBef>
                <a:spcPts val="0"/>
              </a:spcBef>
              <a:buNone/>
            </a:pPr>
            <a:r>
              <a:rPr lang="ru-RU" sz="1900" i="1" dirty="0" smtClean="0">
                <a:latin typeface="Trebuchet MS" pitchFamily="34" charset="0"/>
              </a:rPr>
              <a:t>уровень риска по которым не приведет к нанесению вреда </a:t>
            </a:r>
          </a:p>
          <a:p>
            <a:pPr>
              <a:spcBef>
                <a:spcPts val="0"/>
              </a:spcBef>
              <a:buNone/>
            </a:pPr>
            <a:r>
              <a:rPr lang="ru-RU" sz="1900" i="1" dirty="0" smtClean="0">
                <a:latin typeface="Trebuchet MS" pitchFamily="34" charset="0"/>
              </a:rPr>
              <a:t>здоровью работника в процессе трудовой деятельности </a:t>
            </a:r>
          </a:p>
          <a:p>
            <a:pPr>
              <a:spcBef>
                <a:spcPts val="0"/>
              </a:spcBef>
              <a:buNone/>
            </a:pPr>
            <a:r>
              <a:rPr lang="ru-RU" sz="1900" i="1" dirty="0" smtClean="0">
                <a:latin typeface="Trebuchet MS" pitchFamily="34" charset="0"/>
              </a:rPr>
              <a:t>вследствие реализации работодателем иных мероприятий </a:t>
            </a:r>
          </a:p>
          <a:p>
            <a:pPr>
              <a:spcBef>
                <a:spcPts val="0"/>
              </a:spcBef>
              <a:buNone/>
            </a:pPr>
            <a:r>
              <a:rPr lang="ru-RU" sz="1900" i="1" dirty="0" smtClean="0">
                <a:latin typeface="Trebuchet MS" pitchFamily="34" charset="0"/>
              </a:rPr>
              <a:t>по управлению рисками, снижению их уровней. При этом </a:t>
            </a:r>
          </a:p>
          <a:p>
            <a:pPr>
              <a:spcBef>
                <a:spcPts val="0"/>
              </a:spcBef>
              <a:buNone/>
            </a:pPr>
            <a:r>
              <a:rPr lang="ru-RU" sz="1900" i="1" dirty="0" smtClean="0">
                <a:latin typeface="Trebuchet MS" pitchFamily="34" charset="0"/>
              </a:rPr>
              <a:t>реализация указанных мероприятий должна подтверждаться </a:t>
            </a:r>
          </a:p>
          <a:p>
            <a:pPr>
              <a:spcBef>
                <a:spcPts val="0"/>
              </a:spcBef>
              <a:buNone/>
            </a:pPr>
            <a:r>
              <a:rPr lang="ru-RU" sz="1900" i="1" dirty="0" smtClean="0">
                <a:latin typeface="Trebuchet MS" pitchFamily="34" charset="0"/>
              </a:rPr>
              <a:t>результатами СОУТ и (или) ОПР.</a:t>
            </a:r>
          </a:p>
          <a:p>
            <a:pPr>
              <a:spcBef>
                <a:spcPts val="0"/>
              </a:spcBef>
              <a:buNone/>
            </a:pPr>
            <a:endParaRPr lang="ru-RU" sz="1900" i="1" dirty="0" smtClean="0">
              <a:latin typeface="Trebuchet MS" pitchFamily="34" charset="0"/>
            </a:endParaRPr>
          </a:p>
          <a:p>
            <a:pPr>
              <a:spcBef>
                <a:spcPts val="0"/>
              </a:spcBef>
              <a:buNone/>
            </a:pPr>
            <a:r>
              <a:rPr lang="ru-RU" sz="1900" i="1" dirty="0" smtClean="0">
                <a:latin typeface="Trebuchet MS" pitchFamily="34" charset="0"/>
              </a:rPr>
              <a:t>В случае, если наименование профессии (должности) </a:t>
            </a:r>
          </a:p>
          <a:p>
            <a:pPr>
              <a:spcBef>
                <a:spcPts val="0"/>
              </a:spcBef>
              <a:buNone/>
            </a:pPr>
            <a:r>
              <a:rPr lang="ru-RU" sz="1900" i="1" dirty="0" smtClean="0">
                <a:latin typeface="Trebuchet MS" pitchFamily="34" charset="0"/>
              </a:rPr>
              <a:t>отсутствует в положениях Единых типовых норм выдачи </a:t>
            </a:r>
          </a:p>
          <a:p>
            <a:pPr>
              <a:spcBef>
                <a:spcPts val="0"/>
              </a:spcBef>
              <a:buNone/>
            </a:pPr>
            <a:r>
              <a:rPr lang="ru-RU" sz="1900" i="1" dirty="0" smtClean="0">
                <a:latin typeface="Trebuchet MS" pitchFamily="34" charset="0"/>
              </a:rPr>
              <a:t>СИЗ в соответствии с профессией (должностью) работника </a:t>
            </a:r>
          </a:p>
          <a:p>
            <a:pPr>
              <a:spcBef>
                <a:spcPts val="0"/>
              </a:spcBef>
              <a:buNone/>
            </a:pPr>
            <a:r>
              <a:rPr lang="ru-RU" sz="1900" i="1" dirty="0" smtClean="0">
                <a:latin typeface="Trebuchet MS" pitchFamily="34" charset="0"/>
              </a:rPr>
              <a:t>либо уровень защиты, обеспечиваемый предлагаемыми </a:t>
            </a:r>
          </a:p>
          <a:p>
            <a:pPr>
              <a:spcBef>
                <a:spcPts val="0"/>
              </a:spcBef>
              <a:buNone/>
            </a:pPr>
            <a:r>
              <a:rPr lang="ru-RU" sz="1900" i="1" dirty="0" smtClean="0">
                <a:latin typeface="Trebuchet MS" pitchFamily="34" charset="0"/>
              </a:rPr>
              <a:t>данными положениями набором СИЗ, не соответствует </a:t>
            </a:r>
          </a:p>
          <a:p>
            <a:pPr>
              <a:spcBef>
                <a:spcPts val="0"/>
              </a:spcBef>
              <a:buNone/>
            </a:pPr>
            <a:r>
              <a:rPr lang="ru-RU" sz="1900" i="1" dirty="0" smtClean="0">
                <a:latin typeface="Trebuchet MS" pitchFamily="34" charset="0"/>
              </a:rPr>
              <a:t>имеющимся на рабочих местах вредным и (или) опасным </a:t>
            </a:r>
          </a:p>
          <a:p>
            <a:pPr>
              <a:spcBef>
                <a:spcPts val="0"/>
              </a:spcBef>
              <a:buNone/>
            </a:pPr>
            <a:r>
              <a:rPr lang="ru-RU" sz="1900" i="1" dirty="0" smtClean="0">
                <a:latin typeface="Trebuchet MS" pitchFamily="34" charset="0"/>
              </a:rPr>
              <a:t>производственным факторам и опасностям, выявленным при </a:t>
            </a:r>
          </a:p>
          <a:p>
            <a:pPr>
              <a:spcBef>
                <a:spcPts val="0"/>
              </a:spcBef>
              <a:buNone/>
            </a:pPr>
            <a:r>
              <a:rPr lang="ru-RU" sz="1900" i="1" dirty="0" smtClean="0">
                <a:latin typeface="Trebuchet MS" pitchFamily="34" charset="0"/>
              </a:rPr>
              <a:t>проведении СОУТ и ОПР, работодатель </a:t>
            </a:r>
            <a:r>
              <a:rPr lang="ru-RU" sz="2100" i="1" dirty="0" smtClean="0">
                <a:latin typeface="Trebuchet MS" pitchFamily="34" charset="0"/>
              </a:rPr>
              <a:t>при разработке </a:t>
            </a:r>
          </a:p>
          <a:p>
            <a:pPr>
              <a:spcBef>
                <a:spcPts val="0"/>
              </a:spcBef>
              <a:buNone/>
            </a:pPr>
            <a:r>
              <a:rPr lang="ru-RU" sz="2100" i="1" dirty="0" smtClean="0">
                <a:latin typeface="Trebuchet MS" pitchFamily="34" charset="0"/>
              </a:rPr>
              <a:t>Норм должен руководствоваться всеми положениями </a:t>
            </a:r>
          </a:p>
          <a:p>
            <a:pPr>
              <a:spcBef>
                <a:spcPts val="0"/>
              </a:spcBef>
              <a:buNone/>
            </a:pPr>
            <a:r>
              <a:rPr lang="ru-RU" sz="2100" i="1" dirty="0" smtClean="0">
                <a:latin typeface="Trebuchet MS" pitchFamily="34" charset="0"/>
              </a:rPr>
              <a:t>Единых типовых норм, результатами СОУТ и ОПР, </a:t>
            </a:r>
          </a:p>
          <a:p>
            <a:pPr>
              <a:spcBef>
                <a:spcPts val="0"/>
              </a:spcBef>
              <a:buNone/>
            </a:pPr>
            <a:r>
              <a:rPr lang="ru-RU" sz="2100" i="1" dirty="0" smtClean="0">
                <a:latin typeface="Trebuchet MS" pitchFamily="34" charset="0"/>
              </a:rPr>
              <a:t>правилами по охране труда, паспортами безопасности </a:t>
            </a:r>
          </a:p>
          <a:p>
            <a:pPr>
              <a:spcBef>
                <a:spcPts val="0"/>
              </a:spcBef>
              <a:buNone/>
            </a:pPr>
            <a:r>
              <a:rPr lang="ru-RU" sz="2100" i="1" dirty="0" smtClean="0">
                <a:latin typeface="Trebuchet MS" pitchFamily="34" charset="0"/>
              </a:rPr>
              <a:t>при работе с конкретными химическими веществами </a:t>
            </a:r>
          </a:p>
          <a:p>
            <a:pPr>
              <a:spcBef>
                <a:spcPts val="0"/>
              </a:spcBef>
              <a:buNone/>
            </a:pPr>
            <a:r>
              <a:rPr lang="ru-RU" sz="2100" i="1" dirty="0" smtClean="0">
                <a:latin typeface="Trebuchet MS" pitchFamily="34" charset="0"/>
              </a:rPr>
              <a:t>и иными документами, содержащими информацию о </a:t>
            </a:r>
          </a:p>
          <a:p>
            <a:pPr>
              <a:spcBef>
                <a:spcPts val="0"/>
              </a:spcBef>
              <a:buNone/>
            </a:pPr>
            <a:r>
              <a:rPr lang="ru-RU" sz="2100" i="1" dirty="0" smtClean="0">
                <a:latin typeface="Trebuchet MS" pitchFamily="34" charset="0"/>
              </a:rPr>
              <a:t>необходимости  применения СИЗ. </a:t>
            </a:r>
          </a:p>
          <a:p>
            <a:pPr>
              <a:spcBef>
                <a:spcPts val="0"/>
              </a:spcBef>
              <a:buNone/>
            </a:pPr>
            <a:endParaRPr lang="ru-RU" sz="2100" i="1" dirty="0" smtClean="0">
              <a:latin typeface="Trebuchet MS" pitchFamily="34" charset="0"/>
            </a:endParaRPr>
          </a:p>
          <a:p>
            <a:pPr algn="just">
              <a:spcBef>
                <a:spcPts val="0"/>
              </a:spcBef>
              <a:buNone/>
            </a:pPr>
            <a:r>
              <a:rPr lang="ru-RU" sz="1600" i="1" dirty="0" smtClean="0">
                <a:latin typeface="Trebuchet MS" pitchFamily="34" charset="0"/>
              </a:rPr>
              <a:t>П</a:t>
            </a:r>
            <a:r>
              <a:rPr lang="ru-RU" sz="1900" i="1" dirty="0" smtClean="0">
                <a:latin typeface="Trebuchet MS" pitchFamily="34" charset="0"/>
              </a:rPr>
              <a:t>. 20 Все СИЗ, включенные в Нормы, являются обязательными к выдачи работникам </a:t>
            </a:r>
            <a:r>
              <a:rPr lang="ru-RU" sz="1900" i="1" u="sng" dirty="0" smtClean="0">
                <a:latin typeface="Trebuchet MS" pitchFamily="34" charset="0"/>
              </a:rPr>
              <a:t>за счет средств работодателя </a:t>
            </a:r>
          </a:p>
          <a:p>
            <a:pPr>
              <a:spcBef>
                <a:spcPts val="0"/>
              </a:spcBef>
              <a:buNone/>
            </a:pPr>
            <a:endParaRPr lang="ru-RU" sz="1800" i="1" dirty="0" smtClean="0">
              <a:latin typeface="Trebuchet MS" pitchFamily="34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" y="3"/>
            <a:ext cx="1087390" cy="976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2811" y="172996"/>
            <a:ext cx="5032019" cy="85261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2000" b="1" dirty="0" smtClean="0"/>
              <a:t>Обеспечение работников СИЗ (Положение, нормы выдачи)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>
          <a:xfrm>
            <a:off x="407772" y="1223320"/>
            <a:ext cx="6107057" cy="750055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None/>
            </a:pPr>
            <a:endParaRPr lang="ru-RU" sz="2000" i="1" dirty="0" smtClean="0"/>
          </a:p>
          <a:p>
            <a:pPr>
              <a:spcBef>
                <a:spcPts val="0"/>
              </a:spcBef>
              <a:buNone/>
            </a:pPr>
            <a:endParaRPr lang="ru-RU" sz="2000" i="1" dirty="0" smtClean="0"/>
          </a:p>
          <a:p>
            <a:pPr>
              <a:spcBef>
                <a:spcPts val="0"/>
              </a:spcBef>
              <a:buNone/>
            </a:pPr>
            <a:endParaRPr lang="ru-RU" sz="2000" i="1" dirty="0" smtClean="0"/>
          </a:p>
          <a:p>
            <a:pPr>
              <a:spcBef>
                <a:spcPts val="0"/>
              </a:spcBef>
              <a:buNone/>
            </a:pPr>
            <a:endParaRPr lang="ru-RU" sz="2000" i="1" dirty="0" smtClean="0"/>
          </a:p>
          <a:p>
            <a:pPr>
              <a:spcBef>
                <a:spcPts val="0"/>
              </a:spcBef>
              <a:buNone/>
            </a:pPr>
            <a:r>
              <a:rPr lang="ru-RU" sz="2000" i="1" dirty="0" smtClean="0"/>
              <a:t>Из Приложения № 2  п.6.1.1.для уборщика </a:t>
            </a:r>
          </a:p>
          <a:p>
            <a:pPr>
              <a:spcBef>
                <a:spcPts val="0"/>
              </a:spcBef>
              <a:buNone/>
            </a:pPr>
            <a:r>
              <a:rPr lang="ru-RU" sz="2000" i="1" dirty="0" smtClean="0"/>
              <a:t>служебных  помещений:</a:t>
            </a:r>
          </a:p>
          <a:p>
            <a:pPr>
              <a:spcBef>
                <a:spcPts val="0"/>
              </a:spcBef>
              <a:buNone/>
            </a:pPr>
            <a:endParaRPr lang="ru-RU" sz="1600" dirty="0" smtClean="0"/>
          </a:p>
          <a:p>
            <a:pPr>
              <a:spcBef>
                <a:spcPts val="0"/>
              </a:spcBef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/>
          </a:p>
        </p:txBody>
      </p:sp>
      <p:pic>
        <p:nvPicPr>
          <p:cNvPr id="4" name="Рисунок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" y="3"/>
            <a:ext cx="1087390" cy="976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81914" y="1392196"/>
          <a:ext cx="6166020" cy="31676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83010"/>
                <a:gridCol w="3083010"/>
              </a:tblGrid>
              <a:tr h="354659">
                <a:tc>
                  <a:txBody>
                    <a:bodyPr/>
                    <a:lstStyle/>
                    <a:p>
                      <a:r>
                        <a:rPr lang="ru-RU" dirty="0" smtClean="0"/>
                        <a:t>СОУТ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Риски</a:t>
                      </a:r>
                      <a:endParaRPr lang="ru-RU" dirty="0"/>
                    </a:p>
                  </a:txBody>
                  <a:tcPr/>
                </a:tc>
              </a:tr>
              <a:tr h="41616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/>
                        <a:t>Химический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Энергия  открытого пламени</a:t>
                      </a:r>
                      <a:endParaRPr lang="ru-RU" sz="1400" dirty="0"/>
                    </a:p>
                  </a:txBody>
                  <a:tcPr/>
                </a:tc>
              </a:tr>
              <a:tr h="50243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Тяжесть трудового процесса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Скользкие, </a:t>
                      </a:r>
                      <a:r>
                        <a:rPr lang="ru-RU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зажиреные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мокрые опорные поверхности </a:t>
                      </a:r>
                      <a:endParaRPr lang="ru-RU" sz="1400" dirty="0"/>
                    </a:p>
                  </a:txBody>
                  <a:tcPr/>
                </a:tc>
              </a:tr>
              <a:tr h="709318"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Инструмент или предмет, перемещаемы или поднимаемый</a:t>
                      </a:r>
                      <a:endParaRPr lang="ru-RU" sz="1400" dirty="0"/>
                    </a:p>
                  </a:txBody>
                  <a:tcPr/>
                </a:tc>
              </a:tr>
              <a:tr h="1123087"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Неприменение СИЗ или применение не сертифицированных СИЗ, не соответствующих опасностям</a:t>
                      </a:r>
                      <a:endParaRPr lang="ru-RU" sz="1400" b="1" dirty="0" smtClean="0"/>
                    </a:p>
                    <a:p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518982" y="5568776"/>
          <a:ext cx="6079526" cy="3114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5876"/>
                <a:gridCol w="203888"/>
                <a:gridCol w="3039762"/>
              </a:tblGrid>
              <a:tr h="80731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Тип, группа, подгруппа СИЗ, обязательных к выдачи</a:t>
                      </a:r>
                      <a:endParaRPr lang="ru-RU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Возможная конструкция СИЗ, дополнительные элементы конструкции</a:t>
                      </a:r>
                      <a:endParaRPr lang="ru-RU" sz="1600" u="sng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6. Химические опасности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u="sng" dirty="0" smtClean="0"/>
                        <a:t>Средства индивидуальной защиты рук для защиты от воды и растворов нетоксичных веществ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u="sng" dirty="0" smtClean="0"/>
                        <a:t>Перчатки</a:t>
                      </a:r>
                    </a:p>
                    <a:p>
                      <a:pPr algn="ctr"/>
                      <a:r>
                        <a:rPr lang="ru-RU" sz="1600" i="1" dirty="0" smtClean="0"/>
                        <a:t>Рукавицы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ru-RU" sz="1600" u="sng" dirty="0" smtClean="0"/>
                        <a:t>Одежда специальная для защиты от воды</a:t>
                      </a:r>
                      <a:r>
                        <a:rPr lang="ru-RU" sz="1600" u="sng" baseline="0" dirty="0" smtClean="0"/>
                        <a:t> и растворов нетоксичных веществ</a:t>
                      </a:r>
                      <a:endParaRPr lang="ru-RU" sz="1600" u="sng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u="sng" dirty="0" smtClean="0"/>
                        <a:t>Фартук</a:t>
                      </a:r>
                    </a:p>
                    <a:p>
                      <a:pPr algn="ctr"/>
                      <a:r>
                        <a:rPr lang="ru-RU" sz="1600" dirty="0" smtClean="0"/>
                        <a:t>Костюм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9245" y="172995"/>
            <a:ext cx="5155587" cy="76612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2000" b="1" dirty="0" smtClean="0"/>
              <a:t>Обеспечение работников СИЗ (Положение, нормы выдачи)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>
          <a:xfrm>
            <a:off x="342900" y="1075039"/>
            <a:ext cx="6171930" cy="432485"/>
          </a:xfrm>
        </p:spPr>
        <p:txBody>
          <a:bodyPr>
            <a:normAutofit fontScale="92500" lnSpcReduction="20000"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2100" dirty="0" smtClean="0">
                <a:latin typeface="Trebuchet MS" pitchFamily="34" charset="0"/>
                <a:cs typeface="Times New Roman"/>
              </a:rPr>
              <a:t>Нормы выдачи </a:t>
            </a:r>
            <a:r>
              <a:rPr lang="ru-RU" sz="2000" b="1" dirty="0" smtClean="0">
                <a:latin typeface="Trebuchet MS" pitchFamily="34" charset="0"/>
                <a:cs typeface="Times New Roman"/>
              </a:rPr>
              <a:t>средств индивидуальной защиты для работников</a:t>
            </a:r>
            <a:endParaRPr lang="ru-RU" dirty="0"/>
          </a:p>
        </p:txBody>
      </p:sp>
      <p:pic>
        <p:nvPicPr>
          <p:cNvPr id="4" name="Рисунок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" y="3"/>
            <a:ext cx="1087390" cy="976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21278" y="1532240"/>
          <a:ext cx="6376085" cy="4263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8917"/>
                <a:gridCol w="1210962"/>
                <a:gridCol w="926757"/>
                <a:gridCol w="1971540"/>
                <a:gridCol w="895228"/>
                <a:gridCol w="1062681"/>
              </a:tblGrid>
              <a:tr h="1945171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№</a:t>
                      </a:r>
                    </a:p>
                    <a:p>
                      <a:r>
                        <a:rPr lang="ru-RU" sz="1100" dirty="0" err="1" smtClean="0"/>
                        <a:t>п</a:t>
                      </a:r>
                      <a:r>
                        <a:rPr lang="ru-RU" sz="1100" dirty="0" smtClean="0"/>
                        <a:t>/</a:t>
                      </a:r>
                    </a:p>
                    <a:p>
                      <a:r>
                        <a:rPr lang="ru-RU" sz="1100" dirty="0" err="1" smtClean="0"/>
                        <a:t>п</a:t>
                      </a:r>
                      <a:endParaRPr lang="ru-RU" sz="1100" dirty="0" smtClean="0"/>
                    </a:p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Наименование профессии (должности)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Тип </a:t>
                      </a:r>
                    </a:p>
                    <a:p>
                      <a:r>
                        <a:rPr lang="ru-RU" sz="1200" dirty="0" smtClean="0"/>
                        <a:t>СИЗ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Наименование СИЗ (</a:t>
                      </a:r>
                      <a:r>
                        <a:rPr lang="ru-RU" sz="1200" u="sng" dirty="0" smtClean="0"/>
                        <a:t>с указанием конкретных данных о конструкции,</a:t>
                      </a:r>
                      <a:r>
                        <a:rPr lang="ru-RU" sz="1200" u="sng" baseline="0" dirty="0" smtClean="0"/>
                        <a:t> классе защиты, категориях эффективности и/или </a:t>
                      </a:r>
                      <a:r>
                        <a:rPr lang="ru-RU" sz="1200" u="sng" baseline="0" dirty="0" err="1" smtClean="0"/>
                        <a:t>эксплутацион-ных</a:t>
                      </a:r>
                      <a:r>
                        <a:rPr lang="ru-RU" sz="1200" u="sng" baseline="0" dirty="0" smtClean="0"/>
                        <a:t> уровнях</a:t>
                      </a:r>
                      <a:r>
                        <a:rPr lang="ru-RU" sz="1200" baseline="0" dirty="0" smtClean="0"/>
                        <a:t>)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Нормы выдачи на 1 год</a:t>
                      </a:r>
                    </a:p>
                    <a:p>
                      <a:r>
                        <a:rPr lang="ru-RU" sz="1200" dirty="0" smtClean="0"/>
                        <a:t>(</a:t>
                      </a:r>
                      <a:r>
                        <a:rPr lang="ru-RU" sz="1200" dirty="0" err="1" smtClean="0"/>
                        <a:t>шт</a:t>
                      </a:r>
                      <a:r>
                        <a:rPr lang="ru-RU" sz="1200" dirty="0" smtClean="0"/>
                        <a:t>, пары, комплекты и т.д.)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Основание выдачи</a:t>
                      </a:r>
                    </a:p>
                    <a:p>
                      <a:r>
                        <a:rPr lang="ru-RU" sz="1000" dirty="0" smtClean="0"/>
                        <a:t>(пункты ЕТН, правил по охране труда и иных документов)</a:t>
                      </a:r>
                      <a:endParaRPr lang="ru-RU" sz="1000" dirty="0"/>
                    </a:p>
                  </a:txBody>
                  <a:tcPr/>
                </a:tc>
              </a:tr>
              <a:tr h="69875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Уборщик служебных помещений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Средства защиты </a:t>
                      </a:r>
                    </a:p>
                    <a:p>
                      <a:r>
                        <a:rPr lang="ru-RU" sz="1200" dirty="0" smtClean="0"/>
                        <a:t>рук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u="sng" dirty="0" smtClean="0"/>
                        <a:t>Перчатки</a:t>
                      </a:r>
                      <a:r>
                        <a:rPr lang="ru-RU" sz="1200" dirty="0" smtClean="0"/>
                        <a:t> для защиты от воды и растворов нетоксичных веществ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12 пар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П.6.1.1. Прил. 2</a:t>
                      </a:r>
                    </a:p>
                    <a:p>
                      <a:r>
                        <a:rPr lang="ru-RU" sz="1200" dirty="0" err="1" smtClean="0"/>
                        <a:t>Прик</a:t>
                      </a:r>
                      <a:r>
                        <a:rPr lang="ru-RU" sz="1200" dirty="0" smtClean="0"/>
                        <a:t>.</a:t>
                      </a:r>
                      <a:r>
                        <a:rPr lang="ru-RU" sz="1200" baseline="0" dirty="0" smtClean="0"/>
                        <a:t> 767н</a:t>
                      </a:r>
                      <a:endParaRPr lang="ru-RU" sz="1200" dirty="0"/>
                    </a:p>
                  </a:txBody>
                  <a:tcPr/>
                </a:tc>
              </a:tr>
              <a:tr h="688860"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Средства защиты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 рук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u="sng" dirty="0" smtClean="0"/>
                        <a:t>Перчатки</a:t>
                      </a:r>
                      <a:r>
                        <a:rPr lang="ru-RU" sz="1200" dirty="0" smtClean="0"/>
                        <a:t> для защиты от механических воздействий (истирания)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12 пар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П.4932</a:t>
                      </a:r>
                    </a:p>
                    <a:p>
                      <a:r>
                        <a:rPr lang="ru-RU" sz="1200" dirty="0" smtClean="0"/>
                        <a:t>Прил.1</a:t>
                      </a:r>
                    </a:p>
                    <a:p>
                      <a:r>
                        <a:rPr lang="ru-RU" sz="1200" dirty="0" err="1" smtClean="0"/>
                        <a:t>Прик</a:t>
                      </a:r>
                      <a:r>
                        <a:rPr lang="ru-RU" sz="1200" dirty="0" smtClean="0"/>
                        <a:t> 767н</a:t>
                      </a:r>
                      <a:endParaRPr lang="ru-RU" sz="1200" dirty="0"/>
                    </a:p>
                  </a:txBody>
                  <a:tcPr/>
                </a:tc>
              </a:tr>
              <a:tr h="930299"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Одежда </a:t>
                      </a:r>
                      <a:r>
                        <a:rPr lang="ru-RU" sz="1200" dirty="0" err="1" smtClean="0"/>
                        <a:t>специаль-ная</a:t>
                      </a:r>
                      <a:r>
                        <a:rPr lang="ru-RU" sz="1200" dirty="0" smtClean="0"/>
                        <a:t> защитная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u="sng" dirty="0" smtClean="0"/>
                        <a:t>Фартук</a:t>
                      </a:r>
                      <a:r>
                        <a:rPr lang="ru-RU" sz="1200" dirty="0" smtClean="0"/>
                        <a:t> для защиты от воды и растворов нетоксичных веществ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 шт.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П.6.1.1. Прил. 2</a:t>
                      </a:r>
                    </a:p>
                    <a:p>
                      <a:r>
                        <a:rPr lang="ru-RU" sz="1200" dirty="0" err="1" smtClean="0"/>
                        <a:t>Прик</a:t>
                      </a:r>
                      <a:r>
                        <a:rPr lang="ru-RU" sz="1200" dirty="0" smtClean="0"/>
                        <a:t>.</a:t>
                      </a:r>
                      <a:r>
                        <a:rPr lang="ru-RU" sz="1200" baseline="0" dirty="0" smtClean="0"/>
                        <a:t> 767н</a:t>
                      </a:r>
                      <a:endParaRPr lang="ru-RU" sz="12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383060" y="6444434"/>
          <a:ext cx="6264876" cy="22293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82314"/>
                <a:gridCol w="2582562"/>
              </a:tblGrid>
              <a:tr h="62633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dirty="0" smtClean="0"/>
                        <a:t>Тип, группа, подгруппа СИЗ, обязательных к выдачи</a:t>
                      </a:r>
                      <a:endParaRPr lang="ru-RU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dirty="0" smtClean="0"/>
                        <a:t>Возможная конструкция СИЗ, дополнительные элементы конструкции</a:t>
                      </a:r>
                      <a:endParaRPr lang="ru-RU" sz="1300" dirty="0"/>
                    </a:p>
                  </a:txBody>
                  <a:tcPr/>
                </a:tc>
              </a:tr>
              <a:tr h="81201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u="sng" dirty="0" smtClean="0"/>
                        <a:t>Средства индивидуальной защиты рук для защиты от воды и растворов нетоксичных веществ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u="sng" dirty="0" smtClean="0"/>
                        <a:t>Перчатки</a:t>
                      </a:r>
                    </a:p>
                    <a:p>
                      <a:pPr algn="ctr"/>
                      <a:r>
                        <a:rPr lang="ru-RU" sz="1400" i="1" dirty="0" smtClean="0"/>
                        <a:t>Рукавицы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</a:tr>
              <a:tr h="6680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u="sng" dirty="0" smtClean="0"/>
                        <a:t>Одежда специальная для защиты от воды</a:t>
                      </a:r>
                      <a:r>
                        <a:rPr lang="ru-RU" sz="1400" u="sng" baseline="0" dirty="0" smtClean="0"/>
                        <a:t> и растворов нетоксичных веществ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u="sng" dirty="0" smtClean="0"/>
                        <a:t>Фартук</a:t>
                      </a:r>
                    </a:p>
                    <a:p>
                      <a:pPr algn="ctr"/>
                      <a:r>
                        <a:rPr lang="ru-RU" sz="1400" dirty="0" smtClean="0"/>
                        <a:t>Костюм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104" y="185351"/>
            <a:ext cx="5229726" cy="766119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2000" b="1" dirty="0" smtClean="0"/>
              <a:t>Обеспечение работников СИЗ (Положение, нормы выдачи)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>
          <a:xfrm>
            <a:off x="342900" y="1297458"/>
            <a:ext cx="6171930" cy="7574693"/>
          </a:xfrm>
        </p:spPr>
        <p:txBody>
          <a:bodyPr>
            <a:normAutofit/>
          </a:bodyPr>
          <a:lstStyle/>
          <a:p>
            <a:pPr algn="just">
              <a:spcBef>
                <a:spcPts val="0"/>
              </a:spcBef>
              <a:buNone/>
            </a:pPr>
            <a:r>
              <a:rPr lang="ru-RU" sz="2100" b="1" dirty="0" smtClean="0">
                <a:latin typeface="Trebuchet MS" pitchFamily="34" charset="0"/>
                <a:cs typeface="Times New Roman"/>
              </a:rPr>
              <a:t>Решение Комиссии Таможенного союза от 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2100" b="1" dirty="0" smtClean="0">
                <a:latin typeface="Trebuchet MS" pitchFamily="34" charset="0"/>
                <a:cs typeface="Times New Roman"/>
              </a:rPr>
              <a:t>09.12.2011г. №878 (ред.от 03.03.2020г.)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2100" dirty="0" smtClean="0">
                <a:latin typeface="Trebuchet MS" pitchFamily="34" charset="0"/>
                <a:cs typeface="Times New Roman"/>
              </a:rPr>
              <a:t>«О принятии технического регламента 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2100" dirty="0" smtClean="0">
                <a:latin typeface="Trebuchet MS" pitchFamily="34" charset="0"/>
                <a:cs typeface="Times New Roman"/>
              </a:rPr>
              <a:t>Таможенного союза «О безопасности средств 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2100" dirty="0" smtClean="0">
                <a:latin typeface="Trebuchet MS" pitchFamily="34" charset="0"/>
                <a:cs typeface="Times New Roman"/>
              </a:rPr>
              <a:t>индивидуальной защиты» (вместе с «ТР Р 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2100" dirty="0" smtClean="0">
                <a:latin typeface="Trebuchet MS" pitchFamily="34" charset="0"/>
                <a:cs typeface="Times New Roman"/>
              </a:rPr>
              <a:t>019/2011. Технический регламент Таможенного 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2100" dirty="0" smtClean="0">
                <a:latin typeface="Trebuchet MS" pitchFamily="34" charset="0"/>
                <a:cs typeface="Times New Roman"/>
              </a:rPr>
              <a:t>союза. О безопасности средств индивидуальной 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2100" dirty="0" smtClean="0">
                <a:latin typeface="Trebuchet MS" pitchFamily="34" charset="0"/>
                <a:cs typeface="Times New Roman"/>
              </a:rPr>
              <a:t>защиты»)</a:t>
            </a:r>
          </a:p>
          <a:p>
            <a:pPr algn="just">
              <a:spcBef>
                <a:spcPts val="0"/>
              </a:spcBef>
              <a:buNone/>
            </a:pPr>
            <a:endParaRPr lang="ru-RU" sz="2100" dirty="0" smtClean="0">
              <a:latin typeface="Trebuchet MS" pitchFamily="34" charset="0"/>
              <a:cs typeface="Times New Roman"/>
            </a:endParaRPr>
          </a:p>
          <a:p>
            <a:pPr algn="just">
              <a:spcBef>
                <a:spcPts val="0"/>
              </a:spcBef>
              <a:buNone/>
            </a:pPr>
            <a:r>
              <a:rPr lang="ru-RU" sz="2100" dirty="0" smtClean="0">
                <a:latin typeface="Trebuchet MS" pitchFamily="34" charset="0"/>
                <a:cs typeface="Times New Roman"/>
              </a:rPr>
              <a:t>«</a:t>
            </a:r>
            <a:r>
              <a:rPr lang="ru-RU" sz="2100" b="1" dirty="0" smtClean="0">
                <a:latin typeface="Trebuchet MS" pitchFamily="34" charset="0"/>
                <a:cs typeface="Times New Roman"/>
              </a:rPr>
              <a:t>ГОСТ Р 59123-2020 </a:t>
            </a:r>
            <a:r>
              <a:rPr lang="ru-RU" sz="2100" dirty="0" smtClean="0">
                <a:latin typeface="Trebuchet MS" pitchFamily="34" charset="0"/>
                <a:cs typeface="Times New Roman"/>
              </a:rPr>
              <a:t>Национальный стандарт 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2100" dirty="0" smtClean="0">
                <a:latin typeface="Trebuchet MS" pitchFamily="34" charset="0"/>
                <a:cs typeface="Times New Roman"/>
              </a:rPr>
              <a:t>Российской Федерации. Система стандартов 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2100" dirty="0" smtClean="0">
                <a:latin typeface="Trebuchet MS" pitchFamily="34" charset="0"/>
                <a:cs typeface="Times New Roman"/>
              </a:rPr>
              <a:t>безопасности труда. Средства индивидуальной 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2100" dirty="0" smtClean="0">
                <a:latin typeface="Trebuchet MS" pitchFamily="34" charset="0"/>
                <a:cs typeface="Times New Roman"/>
              </a:rPr>
              <a:t>защиты. Общие требования и классификация»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2100" dirty="0" smtClean="0">
                <a:latin typeface="Trebuchet MS" pitchFamily="34" charset="0"/>
                <a:cs typeface="Times New Roman"/>
              </a:rPr>
              <a:t>(утвержден и введен в действие Приказом 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2100" dirty="0" err="1" smtClean="0">
                <a:latin typeface="Trebuchet MS" pitchFamily="34" charset="0"/>
                <a:cs typeface="Times New Roman"/>
              </a:rPr>
              <a:t>Росстандарта</a:t>
            </a:r>
            <a:r>
              <a:rPr lang="ru-RU" sz="2100" dirty="0" smtClean="0">
                <a:latin typeface="Trebuchet MS" pitchFamily="34" charset="0"/>
                <a:cs typeface="Times New Roman"/>
              </a:rPr>
              <a:t> от 27.10.2020г. №933-ст)</a:t>
            </a:r>
          </a:p>
          <a:p>
            <a:pPr algn="just">
              <a:spcBef>
                <a:spcPts val="0"/>
              </a:spcBef>
              <a:buNone/>
            </a:pPr>
            <a:endParaRPr lang="ru-RU" sz="2100" dirty="0" smtClean="0">
              <a:latin typeface="Trebuchet MS" pitchFamily="34" charset="0"/>
              <a:cs typeface="Times New Roman"/>
            </a:endParaRPr>
          </a:p>
          <a:p>
            <a:pPr algn="just">
              <a:spcBef>
                <a:spcPts val="0"/>
              </a:spcBef>
              <a:buNone/>
            </a:pPr>
            <a:r>
              <a:rPr lang="ru-RU" sz="2100" dirty="0" smtClean="0">
                <a:latin typeface="Trebuchet MS" pitchFamily="34" charset="0"/>
                <a:cs typeface="Times New Roman"/>
              </a:rPr>
              <a:t>Международный стандарт </a:t>
            </a:r>
            <a:r>
              <a:rPr lang="ru-RU" sz="2200" b="1" dirty="0" smtClean="0">
                <a:latin typeface="Trebuchet MS" pitchFamily="34" charset="0"/>
                <a:cs typeface="Times New Roman"/>
              </a:rPr>
              <a:t>ГОСТ</a:t>
            </a:r>
            <a:r>
              <a:rPr lang="ru-RU" sz="2200" dirty="0" smtClean="0">
                <a:latin typeface="Trebuchet MS" pitchFamily="34" charset="0"/>
                <a:cs typeface="Times New Roman"/>
              </a:rPr>
              <a:t> </a:t>
            </a:r>
            <a:r>
              <a:rPr lang="ru-RU" sz="2200" b="1" dirty="0" smtClean="0">
                <a:latin typeface="Trebuchet MS" pitchFamily="34" charset="0"/>
                <a:cs typeface="Times New Roman"/>
              </a:rPr>
              <a:t>12.4.103-2020 </a:t>
            </a:r>
            <a:r>
              <a:rPr lang="ru-RU" sz="2100" b="1" dirty="0" smtClean="0">
                <a:latin typeface="Trebuchet MS" pitchFamily="34" charset="0"/>
                <a:cs typeface="Times New Roman"/>
              </a:rPr>
              <a:t>«</a:t>
            </a:r>
            <a:r>
              <a:rPr lang="ru-RU" sz="2100" dirty="0" smtClean="0">
                <a:latin typeface="Trebuchet MS" pitchFamily="34" charset="0"/>
                <a:cs typeface="Times New Roman"/>
              </a:rPr>
              <a:t>Система стандартов безопасности труда. Одежда специальная защитная, средства индивидуальной защиты ног и рук. Классификация.» 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2100" dirty="0" smtClean="0">
                <a:latin typeface="Trebuchet MS" pitchFamily="34" charset="0"/>
                <a:cs typeface="Times New Roman"/>
              </a:rPr>
              <a:t>(введен в действие приказом Федерального </a:t>
            </a:r>
            <a:r>
              <a:rPr lang="ru-RU" sz="2100" dirty="0" smtClean="0">
                <a:latin typeface="Trebuchet MS" pitchFamily="34" charset="0"/>
                <a:cs typeface="Times New Roman"/>
              </a:rPr>
              <a:t>агентства </a:t>
            </a:r>
            <a:r>
              <a:rPr lang="ru-RU" sz="2100" dirty="0" smtClean="0">
                <a:latin typeface="Trebuchet MS" pitchFamily="34" charset="0"/>
                <a:cs typeface="Times New Roman"/>
              </a:rPr>
              <a:t>по техническому регулированию и метрологии от 27.10.2020г. №934-ст)</a:t>
            </a:r>
            <a:endParaRPr lang="ru-RU" dirty="0"/>
          </a:p>
        </p:txBody>
      </p:sp>
      <p:pic>
        <p:nvPicPr>
          <p:cNvPr id="4" name="Рисунок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" y="3"/>
            <a:ext cx="1087390" cy="976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60389" y="148282"/>
            <a:ext cx="5254441" cy="74140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2000" b="1" dirty="0" smtClean="0"/>
              <a:t>Обеспечение работников СИЗ (Положение, нормы выдачи)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>
          <a:xfrm>
            <a:off x="342900" y="1248032"/>
            <a:ext cx="6171930" cy="6919784"/>
          </a:xfrm>
        </p:spPr>
        <p:txBody>
          <a:bodyPr>
            <a:normAutofit/>
          </a:bodyPr>
          <a:lstStyle/>
          <a:p>
            <a:pPr algn="just">
              <a:spcBef>
                <a:spcPts val="0"/>
              </a:spcBef>
              <a:buNone/>
            </a:pPr>
            <a:r>
              <a:rPr lang="ru-RU" sz="1800" dirty="0" smtClean="0">
                <a:latin typeface="Trebuchet MS" pitchFamily="34" charset="0"/>
                <a:cs typeface="Times New Roman"/>
              </a:rPr>
              <a:t>Международный стандарт </a:t>
            </a:r>
            <a:r>
              <a:rPr lang="ru-RU" sz="1800" b="1" u="sng" dirty="0" smtClean="0">
                <a:latin typeface="Trebuchet MS" pitchFamily="34" charset="0"/>
                <a:cs typeface="Times New Roman"/>
              </a:rPr>
              <a:t>ГОСТ</a:t>
            </a:r>
            <a:r>
              <a:rPr lang="ru-RU" sz="1800" u="sng" dirty="0" smtClean="0">
                <a:latin typeface="Trebuchet MS" pitchFamily="34" charset="0"/>
                <a:cs typeface="Times New Roman"/>
              </a:rPr>
              <a:t> </a:t>
            </a:r>
            <a:r>
              <a:rPr lang="ru-RU" sz="1800" b="1" u="sng" dirty="0" smtClean="0">
                <a:latin typeface="Trebuchet MS" pitchFamily="34" charset="0"/>
                <a:cs typeface="Times New Roman"/>
              </a:rPr>
              <a:t>12.4.103-2020 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1800" b="1" dirty="0" smtClean="0">
                <a:latin typeface="Trebuchet MS" pitchFamily="34" charset="0"/>
                <a:cs typeface="Times New Roman"/>
              </a:rPr>
              <a:t>«</a:t>
            </a:r>
            <a:r>
              <a:rPr lang="ru-RU" sz="1800" dirty="0" smtClean="0">
                <a:latin typeface="Trebuchet MS" pitchFamily="34" charset="0"/>
                <a:cs typeface="Times New Roman"/>
              </a:rPr>
              <a:t>Система стандартов безопасности труда. Одежда 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1800" dirty="0" smtClean="0">
                <a:latin typeface="Trebuchet MS" pitchFamily="34" charset="0"/>
                <a:cs typeface="Times New Roman"/>
              </a:rPr>
              <a:t>специальная защитная, средства индивидуальной 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1800" dirty="0" smtClean="0">
                <a:latin typeface="Trebuchet MS" pitchFamily="34" charset="0"/>
                <a:cs typeface="Times New Roman"/>
              </a:rPr>
              <a:t>защиты ног и рук. Классификация.» 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1800" dirty="0" smtClean="0">
                <a:latin typeface="Trebuchet MS" pitchFamily="34" charset="0"/>
                <a:cs typeface="Times New Roman"/>
              </a:rPr>
              <a:t>(введен в действие приказом Федерального </a:t>
            </a:r>
            <a:r>
              <a:rPr lang="ru-RU" sz="1800" dirty="0" smtClean="0">
                <a:latin typeface="Trebuchet MS" pitchFamily="34" charset="0"/>
                <a:cs typeface="Times New Roman"/>
              </a:rPr>
              <a:t>агентства </a:t>
            </a:r>
            <a:r>
              <a:rPr lang="ru-RU" sz="1800" dirty="0" smtClean="0">
                <a:latin typeface="Trebuchet MS" pitchFamily="34" charset="0"/>
                <a:cs typeface="Times New Roman"/>
              </a:rPr>
              <a:t>по 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1800" dirty="0" smtClean="0">
                <a:latin typeface="Trebuchet MS" pitchFamily="34" charset="0"/>
                <a:cs typeface="Times New Roman"/>
              </a:rPr>
              <a:t>техническому регулированию и метрологии от 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1800" dirty="0" smtClean="0">
                <a:latin typeface="Trebuchet MS" pitchFamily="34" charset="0"/>
                <a:cs typeface="Times New Roman"/>
              </a:rPr>
              <a:t>27.10.2020г. №934-ст)</a:t>
            </a:r>
          </a:p>
          <a:p>
            <a:pPr algn="just">
              <a:spcBef>
                <a:spcPts val="0"/>
              </a:spcBef>
            </a:pPr>
            <a:r>
              <a:rPr lang="ru-RU" sz="1400" dirty="0" smtClean="0">
                <a:latin typeface="Trebuchet MS" pitchFamily="34" charset="0"/>
                <a:cs typeface="Times New Roman"/>
              </a:rPr>
              <a:t>«</a:t>
            </a:r>
            <a:r>
              <a:rPr lang="ru-RU" sz="1400" dirty="0" smtClean="0"/>
              <a:t>Специальная защитная одежда, средства индивидуальной защиты ног и рук имеют классификацию в зависимости: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1400" dirty="0" smtClean="0"/>
              <a:t>   - от типа [защитных свойств применительно к характеру происхождения вредных и (или) опасных факторов];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1400" dirty="0" smtClean="0"/>
              <a:t>   - группы и подгруппы защиты [защитных свойств применительно к конкретным вредным и (или) опасным факторам];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1400" dirty="0" smtClean="0">
                <a:latin typeface="Trebuchet MS" pitchFamily="34" charset="0"/>
                <a:cs typeface="Times New Roman"/>
              </a:rPr>
              <a:t>   - вида.</a:t>
            </a:r>
          </a:p>
          <a:p>
            <a:pPr algn="just">
              <a:spcBef>
                <a:spcPts val="0"/>
              </a:spcBef>
            </a:pPr>
            <a:r>
              <a:rPr lang="ru-RU" sz="1400" dirty="0" smtClean="0">
                <a:latin typeface="Trebuchet MS" pitchFamily="34" charset="0"/>
                <a:cs typeface="Times New Roman"/>
              </a:rPr>
              <a:t>3.2. </a:t>
            </a:r>
            <a:r>
              <a:rPr lang="ru-RU" sz="1400" dirty="0" smtClean="0"/>
              <a:t>Сведения о классификации в зависимости от типа, группы и подгруппы защиты, а также информация о буквенных обозначениях защитных свойств, установленных в действующих стандартах, приведены в таблице 1.»</a:t>
            </a:r>
          </a:p>
          <a:p>
            <a:pPr algn="just">
              <a:spcBef>
                <a:spcPts val="0"/>
              </a:spcBef>
              <a:buNone/>
            </a:pPr>
            <a:endParaRPr lang="ru-RU" sz="1400" dirty="0" smtClean="0">
              <a:latin typeface="Trebuchet MS" pitchFamily="34" charset="0"/>
              <a:cs typeface="Times New Roman"/>
            </a:endParaRPr>
          </a:p>
          <a:p>
            <a:pPr algn="just">
              <a:spcBef>
                <a:spcPts val="0"/>
              </a:spcBef>
              <a:buNone/>
            </a:pPr>
            <a:r>
              <a:rPr lang="ru-RU" sz="1800" i="1" dirty="0" smtClean="0"/>
              <a:t>Из таблицы 1:</a:t>
            </a:r>
          </a:p>
          <a:p>
            <a:pPr algn="just">
              <a:spcBef>
                <a:spcPts val="0"/>
              </a:spcBef>
              <a:buNone/>
            </a:pPr>
            <a:endParaRPr lang="ru-RU" sz="1800" i="1" dirty="0" smtClean="0"/>
          </a:p>
          <a:p>
            <a:pPr algn="just">
              <a:spcBef>
                <a:spcPts val="0"/>
              </a:spcBef>
              <a:buNone/>
            </a:pPr>
            <a:endParaRPr lang="ru-RU" sz="1800" i="1" dirty="0" smtClean="0"/>
          </a:p>
          <a:p>
            <a:pPr algn="just">
              <a:spcBef>
                <a:spcPts val="0"/>
              </a:spcBef>
              <a:buNone/>
            </a:pPr>
            <a:endParaRPr lang="ru-RU" sz="1800" i="1" dirty="0" smtClean="0"/>
          </a:p>
          <a:p>
            <a:pPr algn="just">
              <a:spcBef>
                <a:spcPts val="0"/>
              </a:spcBef>
              <a:buNone/>
            </a:pPr>
            <a:endParaRPr lang="ru-RU" sz="1800" i="1" dirty="0" smtClean="0"/>
          </a:p>
          <a:p>
            <a:pPr algn="just">
              <a:spcBef>
                <a:spcPts val="0"/>
              </a:spcBef>
              <a:buNone/>
            </a:pPr>
            <a:endParaRPr lang="ru-RU" sz="1800" dirty="0" smtClean="0">
              <a:latin typeface="Trebuchet MS" pitchFamily="34" charset="0"/>
              <a:cs typeface="Times New Roman"/>
            </a:endParaRPr>
          </a:p>
          <a:p>
            <a:pPr algn="just">
              <a:spcBef>
                <a:spcPts val="0"/>
              </a:spcBef>
              <a:buNone/>
            </a:pPr>
            <a:endParaRPr lang="ru-RU" sz="1800" dirty="0" smtClean="0">
              <a:latin typeface="Trebuchet MS" pitchFamily="34" charset="0"/>
              <a:cs typeface="Times New Roman"/>
            </a:endParaRPr>
          </a:p>
          <a:p>
            <a:pPr algn="just">
              <a:spcBef>
                <a:spcPts val="0"/>
              </a:spcBef>
              <a:buNone/>
            </a:pPr>
            <a:endParaRPr lang="ru-RU" dirty="0"/>
          </a:p>
        </p:txBody>
      </p:sp>
      <p:pic>
        <p:nvPicPr>
          <p:cNvPr id="4" name="Рисунок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" y="3"/>
            <a:ext cx="1087390" cy="976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401595" y="5927125"/>
          <a:ext cx="6060988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9119"/>
                <a:gridCol w="2310713"/>
                <a:gridCol w="1075038"/>
                <a:gridCol w="766118"/>
              </a:tblGrid>
              <a:tr h="228600">
                <a:tc rowSpan="2">
                  <a:txBody>
                    <a:bodyPr/>
                    <a:lstStyle/>
                    <a:p>
                      <a:r>
                        <a:rPr lang="ru-RU" sz="1200" dirty="0" smtClean="0"/>
                        <a:t>Наименование группы защиты</a:t>
                      </a:r>
                      <a:endParaRPr lang="ru-RU" sz="12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1200" b="0" dirty="0" smtClean="0"/>
                        <a:t>Наименование подгруппы защиты</a:t>
                      </a:r>
                      <a:endParaRPr lang="ru-RU" sz="1200" b="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Обозначение защитных</a:t>
                      </a:r>
                      <a:r>
                        <a:rPr lang="ru-RU" sz="1200" baseline="0" dirty="0" smtClean="0"/>
                        <a:t> свойств</a:t>
                      </a:r>
                      <a:endParaRPr lang="ru-RU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286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Для одежды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Для рук</a:t>
                      </a:r>
                      <a:endParaRPr lang="ru-RU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От</a:t>
                      </a:r>
                      <a:r>
                        <a:rPr lang="ru-RU" sz="1600" baseline="0" dirty="0" smtClean="0"/>
                        <a:t> механических воздействий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От истирания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Ми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Ми</a:t>
                      </a:r>
                      <a:endParaRPr lang="ru-RU" sz="1600" dirty="0"/>
                    </a:p>
                  </a:txBody>
                  <a:tcPr/>
                </a:tc>
              </a:tr>
              <a:tr h="533400">
                <a:tc rowSpan="2">
                  <a:txBody>
                    <a:bodyPr/>
                    <a:lstStyle/>
                    <a:p>
                      <a:r>
                        <a:rPr lang="ru-RU" sz="1600" dirty="0" smtClean="0"/>
                        <a:t>От воды и растворов нетоксичных веществ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Водоотталкивающая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Во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/>
                </a:tc>
              </a:tr>
              <a:tr h="5334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Водонепроницаемая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err="1" smtClean="0"/>
                        <a:t>Вн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err="1" smtClean="0"/>
                        <a:t>Вн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9245" y="172995"/>
            <a:ext cx="5155587" cy="76612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2000" b="1" dirty="0" smtClean="0"/>
              <a:t>Обеспечение работников СИЗ (Положение, нормы выдачи)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>
          <a:xfrm>
            <a:off x="342900" y="1223323"/>
            <a:ext cx="6171930" cy="76611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endParaRPr lang="ru-RU" sz="2400" b="1" i="1" dirty="0" smtClean="0">
              <a:latin typeface="Trebuchet MS" pitchFamily="34" charset="0"/>
              <a:cs typeface="Times New Roman"/>
            </a:endParaRPr>
          </a:p>
          <a:p>
            <a:pPr algn="ctr">
              <a:spcBef>
                <a:spcPts val="0"/>
              </a:spcBef>
              <a:buNone/>
            </a:pPr>
            <a:r>
              <a:rPr lang="ru-RU" sz="2400" b="1" i="1" dirty="0" smtClean="0">
                <a:latin typeface="Trebuchet MS" pitchFamily="34" charset="0"/>
                <a:cs typeface="Times New Roman"/>
              </a:rPr>
              <a:t>Нормы выдачи 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2000" b="1" dirty="0" smtClean="0">
                <a:latin typeface="Trebuchet MS" pitchFamily="34" charset="0"/>
                <a:cs typeface="Times New Roman"/>
              </a:rPr>
              <a:t>средств индивидуальной защиты для работников </a:t>
            </a:r>
            <a:r>
              <a:rPr lang="ru-RU" sz="2000" b="1" i="1" dirty="0" smtClean="0">
                <a:latin typeface="Trebuchet MS" pitchFamily="34" charset="0"/>
                <a:cs typeface="Times New Roman"/>
              </a:rPr>
              <a:t>своего 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2000" b="1" i="1" dirty="0" smtClean="0">
                <a:latin typeface="Trebuchet MS" pitchFamily="34" charset="0"/>
                <a:cs typeface="Times New Roman"/>
              </a:rPr>
              <a:t>учреждения (своей организации)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" y="3"/>
            <a:ext cx="1087390" cy="976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84207" y="2224217"/>
          <a:ext cx="6326657" cy="56000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9526"/>
                <a:gridCol w="1249781"/>
                <a:gridCol w="976183"/>
                <a:gridCol w="1863998"/>
                <a:gridCol w="862726"/>
                <a:gridCol w="1054443"/>
              </a:tblGrid>
              <a:tr h="1616737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№</a:t>
                      </a:r>
                    </a:p>
                    <a:p>
                      <a:r>
                        <a:rPr lang="ru-RU" sz="1100" dirty="0" err="1" smtClean="0"/>
                        <a:t>п</a:t>
                      </a:r>
                      <a:r>
                        <a:rPr lang="ru-RU" sz="1100" dirty="0" smtClean="0"/>
                        <a:t>/</a:t>
                      </a:r>
                    </a:p>
                    <a:p>
                      <a:r>
                        <a:rPr lang="ru-RU" sz="1100" dirty="0" err="1" smtClean="0"/>
                        <a:t>п</a:t>
                      </a:r>
                      <a:endParaRPr lang="ru-RU" sz="1100" dirty="0" smtClean="0"/>
                    </a:p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Наименование профессии (должности)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Тип </a:t>
                      </a:r>
                    </a:p>
                    <a:p>
                      <a:r>
                        <a:rPr lang="ru-RU" sz="1200" dirty="0" smtClean="0"/>
                        <a:t>СИЗ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Наименование СИЗ (</a:t>
                      </a:r>
                      <a:r>
                        <a:rPr lang="ru-RU" sz="1200" u="sng" dirty="0" smtClean="0"/>
                        <a:t>с указанием конкретных данных о конструкции,</a:t>
                      </a:r>
                      <a:r>
                        <a:rPr lang="ru-RU" sz="1200" u="sng" baseline="0" dirty="0" smtClean="0"/>
                        <a:t> классе защиты, категориях эффективности и/или </a:t>
                      </a:r>
                      <a:r>
                        <a:rPr lang="ru-RU" sz="1200" u="sng" baseline="0" dirty="0" err="1" smtClean="0"/>
                        <a:t>эксплутацион-ных</a:t>
                      </a:r>
                      <a:r>
                        <a:rPr lang="ru-RU" sz="1200" u="sng" baseline="0" dirty="0" smtClean="0"/>
                        <a:t> уровнях</a:t>
                      </a:r>
                      <a:r>
                        <a:rPr lang="ru-RU" sz="1200" baseline="0" dirty="0" smtClean="0"/>
                        <a:t>)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Нормы выдачи на 1 год</a:t>
                      </a:r>
                    </a:p>
                    <a:p>
                      <a:r>
                        <a:rPr lang="ru-RU" sz="1200" dirty="0" smtClean="0"/>
                        <a:t>(</a:t>
                      </a:r>
                      <a:r>
                        <a:rPr lang="ru-RU" sz="1200" dirty="0" err="1" smtClean="0"/>
                        <a:t>шт</a:t>
                      </a:r>
                      <a:r>
                        <a:rPr lang="ru-RU" sz="1200" dirty="0" smtClean="0"/>
                        <a:t>, пары, комплекты и т.д.)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Основание выдачи</a:t>
                      </a:r>
                    </a:p>
                    <a:p>
                      <a:r>
                        <a:rPr lang="ru-RU" sz="1000" dirty="0" smtClean="0"/>
                        <a:t>(пункты ЕТН, правил по охране труда и иных документов)</a:t>
                      </a:r>
                      <a:endParaRPr lang="ru-RU" sz="1000" dirty="0"/>
                    </a:p>
                  </a:txBody>
                  <a:tcPr/>
                </a:tc>
              </a:tr>
              <a:tr h="1103064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Уборщик служебных помещений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Средства защиты</a:t>
                      </a:r>
                    </a:p>
                    <a:p>
                      <a:r>
                        <a:rPr lang="ru-RU" sz="1200" dirty="0" smtClean="0"/>
                        <a:t> рук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u="sng" dirty="0" smtClean="0"/>
                        <a:t>Перчатки пятипалые</a:t>
                      </a:r>
                      <a:r>
                        <a:rPr lang="ru-RU" sz="1200" u="sng" baseline="0" dirty="0" smtClean="0"/>
                        <a:t> </a:t>
                      </a:r>
                      <a:r>
                        <a:rPr lang="ru-RU" sz="1200" dirty="0" smtClean="0"/>
                        <a:t>для защиты от воды и растворов нетоксичных веществ</a:t>
                      </a:r>
                      <a:r>
                        <a:rPr lang="ru-RU" sz="1200" baseline="0" dirty="0" smtClean="0"/>
                        <a:t> </a:t>
                      </a:r>
                      <a:r>
                        <a:rPr lang="ru-RU" sz="1200" u="sng" dirty="0" smtClean="0"/>
                        <a:t>водонепроницаемые    (</a:t>
                      </a:r>
                      <a:r>
                        <a:rPr lang="ru-RU" sz="1200" u="sng" dirty="0" err="1" smtClean="0"/>
                        <a:t>Вн</a:t>
                      </a:r>
                      <a:r>
                        <a:rPr lang="ru-RU" sz="1200" u="sng" dirty="0" smtClean="0"/>
                        <a:t>)</a:t>
                      </a:r>
                      <a:endParaRPr lang="ru-RU" sz="120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12 пар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П.6.1.1. Прил. 2</a:t>
                      </a:r>
                    </a:p>
                    <a:p>
                      <a:r>
                        <a:rPr lang="ru-RU" sz="1200" dirty="0" err="1" smtClean="0"/>
                        <a:t>Прик</a:t>
                      </a:r>
                      <a:r>
                        <a:rPr lang="ru-RU" sz="1200" dirty="0" smtClean="0"/>
                        <a:t>.</a:t>
                      </a:r>
                      <a:r>
                        <a:rPr lang="ru-RU" sz="1200" baseline="0" dirty="0" smtClean="0"/>
                        <a:t> 767н</a:t>
                      </a:r>
                      <a:endParaRPr lang="ru-RU" sz="1200" dirty="0"/>
                    </a:p>
                  </a:txBody>
                  <a:tcPr/>
                </a:tc>
              </a:tr>
              <a:tr h="1103064"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Средства защиты</a:t>
                      </a:r>
                    </a:p>
                    <a:p>
                      <a:r>
                        <a:rPr lang="ru-RU" sz="1200" dirty="0" smtClean="0"/>
                        <a:t> рук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u="sng" dirty="0" smtClean="0"/>
                        <a:t>Перчатки  пятипалые </a:t>
                      </a:r>
                      <a:r>
                        <a:rPr lang="ru-RU" sz="1200" dirty="0" smtClean="0"/>
                        <a:t>для защиты от механических воздействий (истирания) (Ми)</a:t>
                      </a:r>
                      <a:endParaRPr lang="ru-RU" sz="120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12 пар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П.4932</a:t>
                      </a:r>
                    </a:p>
                    <a:p>
                      <a:r>
                        <a:rPr lang="ru-RU" sz="1200" dirty="0" smtClean="0"/>
                        <a:t>Прил.1</a:t>
                      </a:r>
                    </a:p>
                    <a:p>
                      <a:r>
                        <a:rPr lang="ru-RU" sz="1200" dirty="0" err="1" smtClean="0"/>
                        <a:t>Прик</a:t>
                      </a:r>
                      <a:r>
                        <a:rPr lang="ru-RU" sz="1200" dirty="0" smtClean="0"/>
                        <a:t>. 767н</a:t>
                      </a:r>
                      <a:endParaRPr lang="ru-RU" sz="1200" dirty="0"/>
                    </a:p>
                  </a:txBody>
                  <a:tcPr/>
                </a:tc>
              </a:tr>
              <a:tr h="1691560"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Одежда </a:t>
                      </a:r>
                      <a:r>
                        <a:rPr lang="ru-RU" sz="1200" dirty="0" err="1" smtClean="0"/>
                        <a:t>специаль-ная</a:t>
                      </a:r>
                      <a:r>
                        <a:rPr lang="ru-RU" sz="1200" dirty="0" smtClean="0"/>
                        <a:t> защит-</a:t>
                      </a:r>
                    </a:p>
                    <a:p>
                      <a:r>
                        <a:rPr lang="ru-RU" sz="1200" dirty="0" err="1" smtClean="0"/>
                        <a:t>ная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u="sng" dirty="0" smtClean="0"/>
                        <a:t>Фартук </a:t>
                      </a:r>
                      <a:r>
                        <a:rPr lang="ru-RU" sz="1200" dirty="0" smtClean="0"/>
                        <a:t>для защиты от воды и растворов нетоксичных веществ,</a:t>
                      </a:r>
                    </a:p>
                    <a:p>
                      <a:r>
                        <a:rPr lang="ru-RU" sz="1200" u="sng" dirty="0" smtClean="0"/>
                        <a:t>Водонепроницаемый   (</a:t>
                      </a:r>
                      <a:r>
                        <a:rPr lang="ru-RU" sz="1200" u="sng" dirty="0" err="1" smtClean="0"/>
                        <a:t>Вн</a:t>
                      </a:r>
                      <a:r>
                        <a:rPr lang="ru-RU" sz="1200" u="sng" dirty="0" smtClean="0"/>
                        <a:t>)</a:t>
                      </a:r>
                      <a:r>
                        <a:rPr lang="ru-RU" sz="1200" u="none" dirty="0" smtClean="0"/>
                        <a:t>       или</a:t>
                      </a:r>
                    </a:p>
                    <a:p>
                      <a:r>
                        <a:rPr lang="ru-RU" sz="1200" u="sng" dirty="0" smtClean="0"/>
                        <a:t>Водоотталкивающий    (Во)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 шт.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П.6.1.1. Прил. 2</a:t>
                      </a:r>
                    </a:p>
                    <a:p>
                      <a:r>
                        <a:rPr lang="ru-RU" sz="1200" dirty="0" err="1" smtClean="0"/>
                        <a:t>Прик</a:t>
                      </a:r>
                      <a:r>
                        <a:rPr lang="ru-RU" sz="1200" dirty="0" smtClean="0"/>
                        <a:t>.</a:t>
                      </a:r>
                      <a:r>
                        <a:rPr lang="ru-RU" sz="1200" baseline="0" dirty="0" smtClean="0"/>
                        <a:t> 767н</a:t>
                      </a:r>
                      <a:endParaRPr lang="ru-RU" sz="1200" dirty="0" smtClean="0"/>
                    </a:p>
                    <a:p>
                      <a:endParaRPr lang="ru-RU" sz="1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09817" y="148282"/>
            <a:ext cx="5205014" cy="97618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2000" b="1" dirty="0" smtClean="0"/>
              <a:t>Обеспечение работников СИЗ (Положение, нормы выдачи) 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>
          <a:xfrm>
            <a:off x="345988" y="1433383"/>
            <a:ext cx="6168841" cy="7339913"/>
          </a:xfrm>
        </p:spPr>
        <p:txBody>
          <a:bodyPr>
            <a:normAutofit lnSpcReduction="10000"/>
          </a:bodyPr>
          <a:lstStyle/>
          <a:p>
            <a:pPr algn="just">
              <a:spcBef>
                <a:spcPts val="0"/>
              </a:spcBef>
              <a:buNone/>
            </a:pPr>
            <a:endParaRPr lang="ru-RU" sz="2100" b="1" dirty="0" smtClean="0">
              <a:latin typeface="Trebuchet MS" pitchFamily="34" charset="0"/>
              <a:cs typeface="Times New Roman"/>
            </a:endParaRPr>
          </a:p>
          <a:p>
            <a:pPr algn="just">
              <a:spcBef>
                <a:spcPts val="0"/>
              </a:spcBef>
              <a:buNone/>
            </a:pPr>
            <a:endParaRPr lang="ru-RU" sz="2100" b="1" dirty="0" smtClean="0">
              <a:latin typeface="Trebuchet MS" pitchFamily="34" charset="0"/>
              <a:cs typeface="Times New Roman"/>
            </a:endParaRPr>
          </a:p>
          <a:p>
            <a:pPr algn="just">
              <a:spcBef>
                <a:spcPts val="0"/>
              </a:spcBef>
              <a:buNone/>
            </a:pPr>
            <a:endParaRPr lang="ru-RU" sz="2100" b="1" dirty="0" smtClean="0">
              <a:latin typeface="Trebuchet MS" pitchFamily="34" charset="0"/>
              <a:cs typeface="Times New Roman"/>
            </a:endParaRPr>
          </a:p>
          <a:p>
            <a:pPr algn="just">
              <a:spcBef>
                <a:spcPts val="0"/>
              </a:spcBef>
              <a:buNone/>
            </a:pPr>
            <a:r>
              <a:rPr lang="ru-RU" sz="2100" b="1" dirty="0" smtClean="0">
                <a:latin typeface="Trebuchet MS" pitchFamily="34" charset="0"/>
                <a:cs typeface="Times New Roman"/>
              </a:rPr>
              <a:t>Приказ Минтруда России от 29.10.21г. №766н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2000" dirty="0" smtClean="0">
                <a:latin typeface="Trebuchet MS" pitchFamily="34" charset="0"/>
                <a:cs typeface="Times New Roman"/>
              </a:rPr>
              <a:t>«Об утверждении Правил обеспечения работников 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2000" dirty="0" smtClean="0">
                <a:latin typeface="Trebuchet MS" pitchFamily="34" charset="0"/>
                <a:cs typeface="Times New Roman"/>
              </a:rPr>
              <a:t>СИЗ и смывающими средствами»  </a:t>
            </a:r>
          </a:p>
          <a:p>
            <a:pPr algn="just">
              <a:spcBef>
                <a:spcPts val="0"/>
              </a:spcBef>
              <a:buNone/>
            </a:pPr>
            <a:endParaRPr lang="ru-RU" sz="2000" dirty="0" smtClean="0">
              <a:latin typeface="Trebuchet MS" pitchFamily="34" charset="0"/>
              <a:cs typeface="Times New Roman"/>
            </a:endParaRPr>
          </a:p>
          <a:p>
            <a:pPr algn="just">
              <a:spcBef>
                <a:spcPts val="0"/>
              </a:spcBef>
              <a:buNone/>
            </a:pPr>
            <a:endParaRPr lang="ru-RU" sz="2000" dirty="0" smtClean="0">
              <a:latin typeface="Trebuchet MS" pitchFamily="34" charset="0"/>
              <a:cs typeface="Times New Roman"/>
            </a:endParaRPr>
          </a:p>
          <a:p>
            <a:pPr algn="just">
              <a:buNone/>
            </a:pPr>
            <a:r>
              <a:rPr lang="ru-RU" sz="2100" b="1" dirty="0" smtClean="0">
                <a:latin typeface="Trebuchet MS" pitchFamily="34" charset="0"/>
                <a:cs typeface="Times New Roman"/>
              </a:rPr>
              <a:t>Приказ Минтруда России от 29.10.21г. №767н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2000" dirty="0" smtClean="0">
                <a:latin typeface="Trebuchet MS" pitchFamily="34" charset="0"/>
                <a:cs typeface="Times New Roman"/>
              </a:rPr>
              <a:t>«Об утверждении Единых типовых норм выдачи 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2000" dirty="0" smtClean="0">
                <a:latin typeface="Trebuchet MS" pitchFamily="34" charset="0"/>
                <a:cs typeface="Times New Roman"/>
              </a:rPr>
              <a:t>СИЗ и смывающих средств»</a:t>
            </a:r>
          </a:p>
          <a:p>
            <a:pPr algn="just">
              <a:spcBef>
                <a:spcPts val="0"/>
              </a:spcBef>
              <a:buNone/>
            </a:pPr>
            <a:endParaRPr lang="ru-RU" sz="2000" dirty="0" smtClean="0">
              <a:latin typeface="Trebuchet MS" pitchFamily="34" charset="0"/>
              <a:cs typeface="Times New Roman"/>
            </a:endParaRPr>
          </a:p>
          <a:p>
            <a:pPr algn="just">
              <a:spcBef>
                <a:spcPts val="0"/>
              </a:spcBef>
              <a:buNone/>
            </a:pPr>
            <a:endParaRPr lang="ru-RU" sz="2000" dirty="0" smtClean="0">
              <a:latin typeface="Trebuchet MS" pitchFamily="34" charset="0"/>
              <a:cs typeface="Times New Roman"/>
            </a:endParaRPr>
          </a:p>
          <a:p>
            <a:pPr algn="just">
              <a:spcBef>
                <a:spcPts val="0"/>
              </a:spcBef>
              <a:buNone/>
            </a:pPr>
            <a:r>
              <a:rPr lang="ru-RU" sz="2300" b="1" dirty="0" smtClean="0">
                <a:latin typeface="Trebuchet MS" pitchFamily="34" charset="0"/>
                <a:cs typeface="Times New Roman"/>
              </a:rPr>
              <a:t>Решение Комиссии Таможенного союза от 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2300" b="1" dirty="0" smtClean="0">
                <a:latin typeface="Trebuchet MS" pitchFamily="34" charset="0"/>
                <a:cs typeface="Times New Roman"/>
              </a:rPr>
              <a:t>09.12.2011г. №878 (ред.от 03.03.2020г.)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2000" dirty="0" smtClean="0">
                <a:latin typeface="Trebuchet MS" pitchFamily="34" charset="0"/>
                <a:cs typeface="Times New Roman"/>
              </a:rPr>
              <a:t>«О принятии технического регламента 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2000" dirty="0" smtClean="0">
                <a:latin typeface="Trebuchet MS" pitchFamily="34" charset="0"/>
                <a:cs typeface="Times New Roman"/>
              </a:rPr>
              <a:t>Таможенного союза «О безопасности средств 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2000" dirty="0" smtClean="0">
                <a:latin typeface="Trebuchet MS" pitchFamily="34" charset="0"/>
                <a:cs typeface="Times New Roman"/>
              </a:rPr>
              <a:t>индивидуальной защиты» (вместе с «ТР Р 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2000" dirty="0" smtClean="0">
                <a:latin typeface="Trebuchet MS" pitchFamily="34" charset="0"/>
                <a:cs typeface="Times New Roman"/>
              </a:rPr>
              <a:t>019/2011. Технический регламент Таможенного 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2000" dirty="0" smtClean="0">
                <a:latin typeface="Trebuchet MS" pitchFamily="34" charset="0"/>
                <a:cs typeface="Times New Roman"/>
              </a:rPr>
              <a:t>союза. О безопасности средств индивидуальной 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2000" dirty="0" smtClean="0">
                <a:latin typeface="Trebuchet MS" pitchFamily="34" charset="0"/>
                <a:cs typeface="Times New Roman"/>
              </a:rPr>
              <a:t>защиты»)</a:t>
            </a:r>
          </a:p>
          <a:p>
            <a:pPr algn="just">
              <a:spcBef>
                <a:spcPts val="0"/>
              </a:spcBef>
              <a:buNone/>
            </a:pPr>
            <a:endParaRPr lang="ru-RU" sz="2000" dirty="0" smtClean="0">
              <a:latin typeface="Trebuchet MS" pitchFamily="34" charset="0"/>
              <a:cs typeface="Times New Roman"/>
            </a:endParaRPr>
          </a:p>
          <a:p>
            <a:pPr algn="just">
              <a:spcBef>
                <a:spcPts val="0"/>
              </a:spcBef>
              <a:buNone/>
            </a:pPr>
            <a:r>
              <a:rPr lang="ru-RU" sz="2100" dirty="0" smtClean="0">
                <a:latin typeface="Trebuchet MS" pitchFamily="34" charset="0"/>
                <a:cs typeface="Times New Roman"/>
              </a:rPr>
              <a:t>«</a:t>
            </a:r>
            <a:r>
              <a:rPr lang="ru-RU" sz="2300" b="1" dirty="0" smtClean="0">
                <a:latin typeface="Trebuchet MS" pitchFamily="34" charset="0"/>
                <a:cs typeface="Times New Roman"/>
              </a:rPr>
              <a:t>ГОСТ Р 59123-2020 </a:t>
            </a:r>
            <a:r>
              <a:rPr lang="ru-RU" sz="2100" dirty="0" smtClean="0">
                <a:latin typeface="Trebuchet MS" pitchFamily="34" charset="0"/>
                <a:cs typeface="Times New Roman"/>
              </a:rPr>
              <a:t>Национальный стандарт 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2100" dirty="0" smtClean="0">
                <a:latin typeface="Trebuchet MS" pitchFamily="34" charset="0"/>
                <a:cs typeface="Times New Roman"/>
              </a:rPr>
              <a:t>Российской Федерации. Система стандартов 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2100" dirty="0" smtClean="0">
                <a:latin typeface="Trebuchet MS" pitchFamily="34" charset="0"/>
                <a:cs typeface="Times New Roman"/>
              </a:rPr>
              <a:t>безопасности труда. Средства индивидуальной 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2100" dirty="0" smtClean="0">
                <a:latin typeface="Trebuchet MS" pitchFamily="34" charset="0"/>
                <a:cs typeface="Times New Roman"/>
              </a:rPr>
              <a:t>защиты. Общие требования и классификация»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2100" dirty="0" smtClean="0">
                <a:latin typeface="Trebuchet MS" pitchFamily="34" charset="0"/>
                <a:cs typeface="Times New Roman"/>
              </a:rPr>
              <a:t>(утвержден и введен в действие Приказом 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2100" dirty="0" err="1" smtClean="0">
                <a:latin typeface="Trebuchet MS" pitchFamily="34" charset="0"/>
                <a:cs typeface="Times New Roman"/>
              </a:rPr>
              <a:t>Росстандарта</a:t>
            </a:r>
            <a:r>
              <a:rPr lang="ru-RU" sz="2100" dirty="0" smtClean="0">
                <a:latin typeface="Trebuchet MS" pitchFamily="34" charset="0"/>
                <a:cs typeface="Times New Roman"/>
              </a:rPr>
              <a:t> от 27.10.2020г. №933-ст)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1800" i="1" dirty="0" smtClean="0">
                <a:latin typeface="Trebuchet MS" pitchFamily="34" charset="0"/>
                <a:cs typeface="Times New Roman"/>
              </a:rPr>
              <a:t>/был ГОСТ 12.4.011- 89 с 01.10.2022г. не действует/</a:t>
            </a:r>
          </a:p>
          <a:p>
            <a:pPr algn="just">
              <a:spcBef>
                <a:spcPts val="0"/>
              </a:spcBef>
              <a:buNone/>
            </a:pPr>
            <a:endParaRPr lang="ru-RU" sz="2000" dirty="0" smtClean="0">
              <a:latin typeface="Trebuchet MS" pitchFamily="34" charset="0"/>
              <a:cs typeface="Times New Roman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" y="1"/>
            <a:ext cx="1186249" cy="1149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35676" y="172996"/>
            <a:ext cx="5279153" cy="81554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2000" b="1" dirty="0" smtClean="0"/>
              <a:t>Обеспечение работников СИЗ (Положение, нормы выдачи)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>
          <a:xfrm>
            <a:off x="342900" y="1322172"/>
            <a:ext cx="6171930" cy="7389341"/>
          </a:xfrm>
        </p:spPr>
        <p:txBody>
          <a:bodyPr>
            <a:normAutofit/>
          </a:bodyPr>
          <a:lstStyle/>
          <a:p>
            <a:r>
              <a:rPr lang="ru-RU" sz="2000" i="1" dirty="0" smtClean="0"/>
              <a:t>Из таблицы 2:</a:t>
            </a:r>
          </a:p>
          <a:p>
            <a:endParaRPr lang="ru-RU" sz="2000" i="1" dirty="0" smtClean="0"/>
          </a:p>
          <a:p>
            <a:endParaRPr lang="ru-RU" sz="2000" i="1" dirty="0" smtClean="0"/>
          </a:p>
          <a:p>
            <a:endParaRPr lang="ru-RU" sz="2000" i="1" dirty="0" smtClean="0"/>
          </a:p>
          <a:p>
            <a:endParaRPr lang="ru-RU" sz="2000" i="1" dirty="0" smtClean="0"/>
          </a:p>
          <a:p>
            <a:endParaRPr lang="ru-RU" sz="2000" i="1" dirty="0" smtClean="0"/>
          </a:p>
          <a:p>
            <a:pPr>
              <a:buNone/>
            </a:pPr>
            <a:endParaRPr lang="ru-RU" sz="2000" dirty="0"/>
          </a:p>
        </p:txBody>
      </p:sp>
      <p:pic>
        <p:nvPicPr>
          <p:cNvPr id="4" name="Рисунок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" y="3"/>
            <a:ext cx="1087390" cy="976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71849" y="1383957"/>
            <a:ext cx="6116595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0"/>
              </a:spcBef>
              <a:buNone/>
            </a:pPr>
            <a:r>
              <a:rPr lang="ru-RU" dirty="0" smtClean="0">
                <a:latin typeface="Trebuchet MS" pitchFamily="34" charset="0"/>
                <a:cs typeface="Times New Roman"/>
              </a:rPr>
              <a:t>Международный стандарт </a:t>
            </a:r>
            <a:r>
              <a:rPr lang="ru-RU" sz="2000" b="1" u="sng" dirty="0" smtClean="0">
                <a:latin typeface="Trebuchet MS" pitchFamily="34" charset="0"/>
                <a:cs typeface="Times New Roman"/>
              </a:rPr>
              <a:t>ГОСТ</a:t>
            </a:r>
            <a:r>
              <a:rPr lang="ru-RU" sz="2000" u="sng" dirty="0" smtClean="0">
                <a:latin typeface="Trebuchet MS" pitchFamily="34" charset="0"/>
                <a:cs typeface="Times New Roman"/>
              </a:rPr>
              <a:t> </a:t>
            </a:r>
            <a:r>
              <a:rPr lang="ru-RU" sz="2000" b="1" u="sng" dirty="0" smtClean="0">
                <a:latin typeface="Trebuchet MS" pitchFamily="34" charset="0"/>
                <a:cs typeface="Times New Roman"/>
              </a:rPr>
              <a:t>12.4.103-2020 </a:t>
            </a:r>
            <a:r>
              <a:rPr lang="ru-RU" b="1" dirty="0" smtClean="0">
                <a:latin typeface="Trebuchet MS" pitchFamily="34" charset="0"/>
                <a:cs typeface="Times New Roman"/>
              </a:rPr>
              <a:t>«</a:t>
            </a:r>
            <a:r>
              <a:rPr lang="ru-RU" dirty="0" err="1" smtClean="0">
                <a:latin typeface="Trebuchet MS" pitchFamily="34" charset="0"/>
                <a:cs typeface="Times New Roman"/>
              </a:rPr>
              <a:t>Система</a:t>
            </a:r>
            <a:r>
              <a:rPr lang="ru-RU" b="1" dirty="0" err="1" smtClean="0"/>
              <a:t>Обеспечение</a:t>
            </a:r>
            <a:r>
              <a:rPr lang="ru-RU" b="1" dirty="0" smtClean="0"/>
              <a:t> работников СИЗ (Положение, нормы выдачи)</a:t>
            </a:r>
            <a:r>
              <a:rPr lang="ru-RU" dirty="0" smtClean="0">
                <a:latin typeface="Trebuchet MS" pitchFamily="34" charset="0"/>
                <a:cs typeface="Times New Roman"/>
              </a:rPr>
              <a:t> стандартов безопасности труда. Одежда специальная защитная, средства индивидуальной защиты ног и рук. Классификация.» </a:t>
            </a:r>
          </a:p>
          <a:p>
            <a:pPr algn="just">
              <a:spcBef>
                <a:spcPts val="0"/>
              </a:spcBef>
              <a:buNone/>
            </a:pPr>
            <a:r>
              <a:rPr lang="ru-RU" dirty="0" smtClean="0">
                <a:latin typeface="Trebuchet MS" pitchFamily="34" charset="0"/>
                <a:cs typeface="Times New Roman"/>
              </a:rPr>
              <a:t>(введен в действие приказом Федерального </a:t>
            </a:r>
            <a:r>
              <a:rPr lang="ru-RU" dirty="0" err="1" smtClean="0">
                <a:latin typeface="Trebuchet MS" pitchFamily="34" charset="0"/>
                <a:cs typeface="Times New Roman"/>
              </a:rPr>
              <a:t>агенства</a:t>
            </a:r>
            <a:r>
              <a:rPr lang="ru-RU" dirty="0" smtClean="0">
                <a:latin typeface="Trebuchet MS" pitchFamily="34" charset="0"/>
                <a:cs typeface="Times New Roman"/>
              </a:rPr>
              <a:t> по техническому регулированию и метрологии от 27.10.2020г. №934-ст)</a:t>
            </a:r>
          </a:p>
          <a:p>
            <a:pPr algn="just">
              <a:spcBef>
                <a:spcPts val="0"/>
              </a:spcBef>
              <a:buNone/>
            </a:pPr>
            <a:endParaRPr lang="ru-RU" i="1" dirty="0" smtClean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333632" y="4543167"/>
          <a:ext cx="6128952" cy="352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29698"/>
                <a:gridCol w="329925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СИЗ в зависимости от назначения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Вид СИЗ</a:t>
                      </a:r>
                      <a:endParaRPr lang="ru-RU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3 Средства индивидуальной защиты рук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00" dirty="0" smtClean="0"/>
                        <a:t>Рукавицы; </a:t>
                      </a:r>
                      <a:r>
                        <a:rPr lang="ru-RU" sz="1500" u="sng" dirty="0" smtClean="0"/>
                        <a:t>перчатки (трехпалые, четырехпалые, пятипалые, шестипалые); </a:t>
                      </a:r>
                      <a:r>
                        <a:rPr lang="ru-RU" sz="1500" dirty="0" smtClean="0"/>
                        <a:t>митенки (полуперчатки); напальчники; наладонники; напульсники; нарукавники </a:t>
                      </a:r>
                      <a:endParaRPr lang="ru-RU" sz="15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342900" indent="-342900">
                        <a:buNone/>
                      </a:pPr>
                      <a:r>
                        <a:rPr lang="ru-RU" sz="1400" dirty="0" smtClean="0"/>
                        <a:t>1 Специальная защитная</a:t>
                      </a:r>
                      <a:r>
                        <a:rPr lang="ru-RU" sz="1400" baseline="0" dirty="0" smtClean="0"/>
                        <a:t> 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sz="1400" dirty="0" smtClean="0"/>
                        <a:t>Одежда</a:t>
                      </a:r>
                    </a:p>
                    <a:p>
                      <a:pPr marL="342900" indent="-342900">
                        <a:buNone/>
                      </a:pPr>
                      <a:endParaRPr lang="ru-RU" sz="1400" dirty="0" smtClean="0"/>
                    </a:p>
                    <a:p>
                      <a:pPr marL="342900" indent="-342900">
                        <a:buNone/>
                      </a:pPr>
                      <a:r>
                        <a:rPr lang="ru-RU" sz="1400" dirty="0" smtClean="0"/>
                        <a:t>1.1 Специальная защитная 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sz="1400" dirty="0" smtClean="0"/>
                        <a:t>одежда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Тулуп, пальто; полупальто, полушубок; плащ; халат; костюм; куртка, рубашка; брюки; комбинезон, полукомбинезон; жилет; платье; блуза, сорочка; юбка; </a:t>
                      </a:r>
                      <a:r>
                        <a:rPr lang="ru-RU" sz="15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фартук</a:t>
                      </a:r>
                      <a:r>
                        <a:rPr lang="ru-RU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сарафан; куртка-накидка</a:t>
                      </a:r>
                      <a:endParaRPr lang="ru-RU" sz="15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9245" y="172995"/>
            <a:ext cx="5155587" cy="679621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2000" b="1" dirty="0" smtClean="0"/>
              <a:t>Обеспечение работников СИЗ (Положение, нормы выдачи)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>
          <a:xfrm>
            <a:off x="417040" y="1729947"/>
            <a:ext cx="6171930" cy="766118"/>
          </a:xfrm>
        </p:spPr>
        <p:txBody>
          <a:bodyPr>
            <a:normAutofit fontScale="85000" lnSpcReduction="10000"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2400" b="1" i="1" dirty="0" smtClean="0">
                <a:latin typeface="Trebuchet MS" pitchFamily="34" charset="0"/>
                <a:cs typeface="Times New Roman"/>
              </a:rPr>
              <a:t>Нормы выдачи 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2000" b="1" dirty="0" smtClean="0">
                <a:latin typeface="Trebuchet MS" pitchFamily="34" charset="0"/>
                <a:cs typeface="Times New Roman"/>
              </a:rPr>
              <a:t>средств индивидуальной защиты для работников </a:t>
            </a:r>
            <a:r>
              <a:rPr lang="ru-RU" sz="2000" b="1" i="1" dirty="0" smtClean="0">
                <a:latin typeface="Trebuchet MS" pitchFamily="34" charset="0"/>
                <a:cs typeface="Times New Roman"/>
              </a:rPr>
              <a:t>своего 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2000" b="1" i="1" dirty="0" smtClean="0">
                <a:latin typeface="Trebuchet MS" pitchFamily="34" charset="0"/>
                <a:cs typeface="Times New Roman"/>
              </a:rPr>
              <a:t>учреждения (своей организации)</a:t>
            </a:r>
            <a:endParaRPr lang="ru-RU" dirty="0"/>
          </a:p>
        </p:txBody>
      </p:sp>
      <p:pic>
        <p:nvPicPr>
          <p:cNvPr id="4" name="Рисунок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" y="3"/>
            <a:ext cx="1087390" cy="976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70706" y="2483709"/>
          <a:ext cx="6116592" cy="54354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559"/>
                <a:gridCol w="1013254"/>
                <a:gridCol w="1149178"/>
                <a:gridCol w="1754660"/>
                <a:gridCol w="883509"/>
                <a:gridCol w="1019432"/>
              </a:tblGrid>
              <a:tr h="1875089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№</a:t>
                      </a:r>
                    </a:p>
                    <a:p>
                      <a:r>
                        <a:rPr lang="ru-RU" sz="1100" dirty="0" err="1" smtClean="0"/>
                        <a:t>п</a:t>
                      </a:r>
                      <a:r>
                        <a:rPr lang="ru-RU" sz="1100" dirty="0" smtClean="0"/>
                        <a:t>/</a:t>
                      </a:r>
                    </a:p>
                    <a:p>
                      <a:r>
                        <a:rPr lang="ru-RU" sz="1100" dirty="0" err="1" smtClean="0"/>
                        <a:t>п</a:t>
                      </a:r>
                      <a:endParaRPr lang="ru-RU" sz="1100" dirty="0" smtClean="0"/>
                    </a:p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err="1" smtClean="0"/>
                        <a:t>Наименова</a:t>
                      </a:r>
                      <a:r>
                        <a:rPr lang="ru-RU" sz="1100" dirty="0" smtClean="0"/>
                        <a:t>-</a:t>
                      </a:r>
                    </a:p>
                    <a:p>
                      <a:r>
                        <a:rPr lang="ru-RU" sz="1100" dirty="0" err="1" smtClean="0"/>
                        <a:t>ние</a:t>
                      </a:r>
                      <a:endParaRPr lang="ru-RU" sz="1100" dirty="0" smtClean="0"/>
                    </a:p>
                    <a:p>
                      <a:r>
                        <a:rPr lang="ru-RU" sz="1100" dirty="0" smtClean="0"/>
                        <a:t> профессии (должности)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Тип </a:t>
                      </a:r>
                    </a:p>
                    <a:p>
                      <a:r>
                        <a:rPr lang="ru-RU" sz="1200" dirty="0" smtClean="0"/>
                        <a:t>СИЗ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Наименование СИЗ </a:t>
                      </a:r>
                      <a:r>
                        <a:rPr lang="ru-RU" sz="1200" u="none" dirty="0" smtClean="0"/>
                        <a:t>(с указанием конкретных данных о конструкции,</a:t>
                      </a:r>
                      <a:r>
                        <a:rPr lang="ru-RU" sz="1200" u="none" baseline="0" dirty="0" smtClean="0"/>
                        <a:t> классе защиты, категориях эффективности и/или </a:t>
                      </a:r>
                      <a:r>
                        <a:rPr lang="ru-RU" sz="1200" u="none" baseline="0" dirty="0" err="1" smtClean="0"/>
                        <a:t>эксплутацион-ных</a:t>
                      </a:r>
                      <a:r>
                        <a:rPr lang="ru-RU" sz="1200" u="none" baseline="0" dirty="0" smtClean="0"/>
                        <a:t> уровнях)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Нормы выдачи на 1 год</a:t>
                      </a:r>
                    </a:p>
                    <a:p>
                      <a:r>
                        <a:rPr lang="ru-RU" sz="1000" dirty="0" smtClean="0"/>
                        <a:t>(</a:t>
                      </a:r>
                      <a:r>
                        <a:rPr lang="ru-RU" sz="1000" dirty="0" err="1" smtClean="0"/>
                        <a:t>шт</a:t>
                      </a:r>
                      <a:r>
                        <a:rPr lang="ru-RU" sz="1000" dirty="0" smtClean="0"/>
                        <a:t>, пары, комплекты и т.д.)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Основание выдачи</a:t>
                      </a:r>
                    </a:p>
                    <a:p>
                      <a:r>
                        <a:rPr lang="ru-RU" sz="1000" dirty="0" smtClean="0"/>
                        <a:t>(пункты ЕТН, правил по охране труда и иных документов)</a:t>
                      </a:r>
                      <a:endParaRPr lang="ru-RU" sz="1000" dirty="0"/>
                    </a:p>
                  </a:txBody>
                  <a:tcPr/>
                </a:tc>
              </a:tr>
              <a:tr h="1322594">
                <a:tc rowSpan="3">
                  <a:txBody>
                    <a:bodyPr/>
                    <a:lstStyle/>
                    <a:p>
                      <a:r>
                        <a:rPr lang="ru-RU" sz="1200" dirty="0" smtClean="0"/>
                        <a:t>1</a:t>
                      </a:r>
                      <a:endParaRPr lang="ru-RU" sz="1200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r>
                        <a:rPr lang="ru-RU" sz="1200" dirty="0" smtClean="0"/>
                        <a:t>Уборщик служебных помещений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Средства </a:t>
                      </a:r>
                    </a:p>
                    <a:p>
                      <a:r>
                        <a:rPr lang="ru-RU" sz="1200" dirty="0" smtClean="0"/>
                        <a:t>защиты рук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u="none" dirty="0" smtClean="0"/>
                        <a:t>Перчатки пятипалые </a:t>
                      </a:r>
                      <a:r>
                        <a:rPr lang="ru-RU" sz="1200" dirty="0" smtClean="0"/>
                        <a:t>для защиты от воды и растворов нетоксичных веществ, </a:t>
                      </a:r>
                      <a:r>
                        <a:rPr lang="ru-RU" sz="1200" u="none" dirty="0" smtClean="0"/>
                        <a:t>водонепроницаемые    </a:t>
                      </a:r>
                      <a:r>
                        <a:rPr lang="ru-RU" sz="1200" u="none" dirty="0" err="1" smtClean="0"/>
                        <a:t>Вн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12 пар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П.6.1.1. Прил.2</a:t>
                      </a:r>
                    </a:p>
                    <a:p>
                      <a:r>
                        <a:rPr lang="ru-RU" sz="1200" dirty="0" smtClean="0"/>
                        <a:t>Прик.</a:t>
                      </a:r>
                      <a:r>
                        <a:rPr lang="ru-RU" sz="1200" baseline="0" dirty="0" smtClean="0"/>
                        <a:t>767н</a:t>
                      </a:r>
                      <a:endParaRPr lang="ru-RU" sz="1200" dirty="0"/>
                    </a:p>
                  </a:txBody>
                  <a:tcPr/>
                </a:tc>
              </a:tr>
              <a:tr h="96990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Средства </a:t>
                      </a:r>
                    </a:p>
                    <a:p>
                      <a:r>
                        <a:rPr lang="ru-RU" sz="1200" dirty="0" smtClean="0"/>
                        <a:t>защиты рук</a:t>
                      </a:r>
                    </a:p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u="none" dirty="0" smtClean="0"/>
                        <a:t>Перчатки  пятипалые</a:t>
                      </a:r>
                      <a:r>
                        <a:rPr lang="ru-RU" sz="1200" u="sng" dirty="0" smtClean="0"/>
                        <a:t> </a:t>
                      </a:r>
                      <a:r>
                        <a:rPr lang="ru-RU" sz="1200" dirty="0" smtClean="0"/>
                        <a:t>для защиты от механических воздействий (истирания) (Ми)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12 пар</a:t>
                      </a:r>
                    </a:p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П.4932</a:t>
                      </a:r>
                    </a:p>
                    <a:p>
                      <a:r>
                        <a:rPr lang="ru-RU" sz="1200" dirty="0" smtClean="0"/>
                        <a:t>Прил.1</a:t>
                      </a:r>
                    </a:p>
                    <a:p>
                      <a:r>
                        <a:rPr lang="ru-RU" sz="1200" dirty="0" smtClean="0"/>
                        <a:t>Прик.767н</a:t>
                      </a:r>
                      <a:endParaRPr lang="ru-RU" sz="1200" dirty="0"/>
                    </a:p>
                  </a:txBody>
                  <a:tcPr/>
                </a:tc>
              </a:tr>
              <a:tr h="1182889">
                <a:tc vMerge="1"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Одежда специальная защитная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Фартук для защиты от воды и растворов нетоксичных веществ </a:t>
                      </a:r>
                      <a:r>
                        <a:rPr lang="ru-RU" sz="1200" u="none" dirty="0" smtClean="0"/>
                        <a:t>водонепроницаемый    </a:t>
                      </a:r>
                      <a:r>
                        <a:rPr lang="ru-RU" sz="1200" u="none" dirty="0" err="1" smtClean="0"/>
                        <a:t>Вн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 шт.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П.6.1.1. Прил..2</a:t>
                      </a:r>
                    </a:p>
                    <a:p>
                      <a:r>
                        <a:rPr lang="ru-RU" sz="1200" dirty="0" smtClean="0"/>
                        <a:t>Прик.</a:t>
                      </a:r>
                      <a:r>
                        <a:rPr lang="ru-RU" sz="1200" baseline="0" dirty="0" smtClean="0"/>
                        <a:t>767н</a:t>
                      </a:r>
                      <a:endParaRPr lang="ru-RU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432487" y="939115"/>
            <a:ext cx="605481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1600" b="1" i="1" dirty="0" smtClean="0">
                <a:latin typeface="Trebuchet MS" pitchFamily="34" charset="0"/>
                <a:cs typeface="Times New Roman"/>
              </a:rPr>
              <a:t>СОГЛАСОВАНО                                       УТВЕРЖДАЮ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1600" b="1" i="1" dirty="0" smtClean="0">
                <a:latin typeface="Trebuchet MS" pitchFamily="34" charset="0"/>
                <a:cs typeface="Times New Roman"/>
              </a:rPr>
              <a:t>___________                                      ____________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1600" b="1" i="1" dirty="0" smtClean="0">
                <a:latin typeface="Trebuchet MS" pitchFamily="34" charset="0"/>
                <a:cs typeface="Times New Roman"/>
              </a:rPr>
              <a:t>«__»_______ г.                                    «__»_______ г.</a:t>
            </a:r>
          </a:p>
        </p:txBody>
      </p:sp>
      <p:sp>
        <p:nvSpPr>
          <p:cNvPr id="9" name="Прямоугольник 8"/>
          <p:cNvSpPr/>
          <p:nvPr/>
        </p:nvSpPr>
        <p:spPr>
          <a:xfrm rot="10800000" flipV="1">
            <a:off x="407766" y="8047582"/>
            <a:ext cx="6017741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b="1" i="1" dirty="0" smtClean="0">
                <a:latin typeface="Trebuchet MS" pitchFamily="34" charset="0"/>
                <a:cs typeface="Times New Roman"/>
              </a:rPr>
              <a:t>_______________/____________</a:t>
            </a:r>
            <a:endParaRPr lang="ru-RU" sz="800" b="1" i="1" dirty="0" smtClean="0">
              <a:latin typeface="Trebuchet MS" pitchFamily="34" charset="0"/>
              <a:cs typeface="Times New Roman"/>
            </a:endParaRPr>
          </a:p>
          <a:p>
            <a:pPr algn="ctr">
              <a:spcBef>
                <a:spcPts val="0"/>
              </a:spcBef>
              <a:buNone/>
            </a:pPr>
            <a:r>
              <a:rPr lang="ru-RU" sz="800" b="1" i="1" dirty="0" smtClean="0">
                <a:latin typeface="Trebuchet MS" pitchFamily="34" charset="0"/>
                <a:cs typeface="Times New Roman"/>
              </a:rPr>
              <a:t>(подпись)                                                (ФИО)</a:t>
            </a:r>
            <a:endParaRPr lang="ru-RU" b="1" i="1" dirty="0" smtClean="0">
              <a:latin typeface="Trebuchet MS" pitchFamily="34" charset="0"/>
              <a:cs typeface="Times New Roman"/>
            </a:endParaRPr>
          </a:p>
          <a:p>
            <a:pPr algn="ctr">
              <a:spcBef>
                <a:spcPts val="0"/>
              </a:spcBef>
              <a:buNone/>
            </a:pPr>
            <a:r>
              <a:rPr lang="ru-RU" b="1" i="1" dirty="0" smtClean="0">
                <a:latin typeface="Trebuchet MS" pitchFamily="34" charset="0"/>
                <a:cs typeface="Times New Roman"/>
              </a:rPr>
              <a:t>_______________/____________</a:t>
            </a:r>
          </a:p>
          <a:p>
            <a:pPr algn="ctr"/>
            <a:r>
              <a:rPr lang="ru-RU" sz="800" b="1" i="1" dirty="0" smtClean="0">
                <a:latin typeface="Trebuchet MS" pitchFamily="34" charset="0"/>
                <a:cs typeface="Times New Roman"/>
              </a:rPr>
              <a:t>(подпись)                                                    (ФИО)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7460" y="160639"/>
            <a:ext cx="5217370" cy="77847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2000" b="1" dirty="0" smtClean="0"/>
              <a:t>Обеспечение работников СИЗ (Положение, нормы выдачи)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>
          <a:xfrm>
            <a:off x="342900" y="1408669"/>
            <a:ext cx="6171930" cy="7426411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 algn="ctr">
              <a:lnSpc>
                <a:spcPct val="100000"/>
              </a:lnSpc>
              <a:buNone/>
            </a:pPr>
            <a:r>
              <a:rPr lang="ru-RU" dirty="0" smtClean="0"/>
              <a:t>Документы по ОТ:</a:t>
            </a:r>
            <a:endParaRPr lang="ru-RU" sz="1800" dirty="0" smtClean="0"/>
          </a:p>
          <a:p>
            <a:pPr>
              <a:lnSpc>
                <a:spcPct val="100000"/>
              </a:lnSpc>
              <a:buNone/>
            </a:pPr>
            <a:endParaRPr lang="ru-RU" sz="1800" dirty="0" smtClean="0"/>
          </a:p>
          <a:p>
            <a:pPr>
              <a:lnSpc>
                <a:spcPct val="100000"/>
              </a:lnSpc>
              <a:buNone/>
            </a:pPr>
            <a:r>
              <a:rPr lang="ru-RU" sz="2000" dirty="0" smtClean="0">
                <a:latin typeface="Times New Roman"/>
                <a:cs typeface="Times New Roman"/>
              </a:rPr>
              <a:t>• </a:t>
            </a:r>
            <a:r>
              <a:rPr lang="ru-RU" sz="2000" dirty="0" smtClean="0"/>
              <a:t>Приказ о </a:t>
            </a:r>
            <a:r>
              <a:rPr lang="ru-RU" sz="2000" i="1" dirty="0" smtClean="0"/>
              <a:t>Положении</a:t>
            </a:r>
          </a:p>
          <a:p>
            <a:pPr>
              <a:buNone/>
            </a:pPr>
            <a:endParaRPr lang="ru-RU" sz="2000" dirty="0" smtClean="0"/>
          </a:p>
          <a:p>
            <a:pPr>
              <a:spcBef>
                <a:spcPts val="0"/>
              </a:spcBef>
              <a:buNone/>
            </a:pPr>
            <a:r>
              <a:rPr lang="ru-RU" sz="2000" dirty="0" smtClean="0">
                <a:latin typeface="Times New Roman"/>
                <a:cs typeface="Times New Roman"/>
              </a:rPr>
              <a:t>• </a:t>
            </a:r>
            <a:r>
              <a:rPr lang="ru-RU" sz="2000" dirty="0" smtClean="0"/>
              <a:t>Приказ о внесении изменений в Нормы выдачи СИЗ / </a:t>
            </a:r>
            <a:r>
              <a:rPr lang="ru-RU" sz="2000" i="1" dirty="0" smtClean="0"/>
              <a:t>Приказ о создании комиссии по пересмотру  Норм</a:t>
            </a:r>
          </a:p>
          <a:p>
            <a:pPr>
              <a:spcBef>
                <a:spcPts val="0"/>
              </a:spcBef>
              <a:buNone/>
            </a:pPr>
            <a:endParaRPr lang="ru-RU" sz="2000" dirty="0" smtClean="0"/>
          </a:p>
          <a:p>
            <a:pPr>
              <a:spcBef>
                <a:spcPts val="0"/>
              </a:spcBef>
              <a:buNone/>
            </a:pPr>
            <a:r>
              <a:rPr lang="ru-RU" sz="2000" dirty="0" smtClean="0">
                <a:latin typeface="Times New Roman"/>
                <a:cs typeface="Times New Roman"/>
              </a:rPr>
              <a:t>• </a:t>
            </a:r>
            <a:r>
              <a:rPr lang="ru-RU" sz="2000" dirty="0" smtClean="0"/>
              <a:t>Приказ об обеспечении работников СИЗ </a:t>
            </a:r>
            <a:r>
              <a:rPr lang="ru-RU" sz="2000" i="1" dirty="0" smtClean="0"/>
              <a:t>(закрепление обязанностей за конкретными работниками, о СИЗ остающихся в нерабочее время……)</a:t>
            </a:r>
          </a:p>
          <a:p>
            <a:pPr>
              <a:spcBef>
                <a:spcPts val="0"/>
              </a:spcBef>
              <a:buNone/>
            </a:pPr>
            <a:endParaRPr lang="ru-RU" sz="2000" i="1" dirty="0" smtClean="0"/>
          </a:p>
          <a:p>
            <a:pPr>
              <a:spcBef>
                <a:spcPts val="0"/>
              </a:spcBef>
              <a:buNone/>
            </a:pPr>
            <a:r>
              <a:rPr lang="ru-RU" sz="2000" dirty="0" smtClean="0">
                <a:latin typeface="Times New Roman"/>
                <a:cs typeface="Times New Roman"/>
              </a:rPr>
              <a:t>• </a:t>
            </a:r>
            <a:r>
              <a:rPr lang="ru-RU" sz="2000" dirty="0" smtClean="0"/>
              <a:t>Должностные инструкции</a:t>
            </a:r>
          </a:p>
          <a:p>
            <a:pPr>
              <a:spcBef>
                <a:spcPts val="0"/>
              </a:spcBef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000" dirty="0" smtClean="0">
                <a:latin typeface="Times New Roman"/>
                <a:cs typeface="Times New Roman"/>
              </a:rPr>
              <a:t>• </a:t>
            </a:r>
            <a:r>
              <a:rPr lang="ru-RU" sz="2000" dirty="0" smtClean="0"/>
              <a:t>Инструкции по охране труда (сведения о нормах)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000" dirty="0" smtClean="0">
                <a:latin typeface="Times New Roman"/>
                <a:cs typeface="Times New Roman"/>
              </a:rPr>
              <a:t>• </a:t>
            </a:r>
            <a:r>
              <a:rPr lang="ru-RU" sz="2000" dirty="0" smtClean="0"/>
              <a:t>Приказ о прохождении внепланового инструктажа</a:t>
            </a:r>
          </a:p>
          <a:p>
            <a:pPr algn="just">
              <a:spcBef>
                <a:spcPts val="0"/>
              </a:spcBef>
              <a:buNone/>
            </a:pPr>
            <a:endParaRPr lang="ru-RU" sz="2000" dirty="0" smtClean="0"/>
          </a:p>
          <a:p>
            <a:pPr algn="just">
              <a:spcBef>
                <a:spcPts val="0"/>
              </a:spcBef>
              <a:buNone/>
            </a:pPr>
            <a:r>
              <a:rPr lang="ru-RU" sz="2000" dirty="0" smtClean="0">
                <a:latin typeface="Times New Roman"/>
                <a:cs typeface="Times New Roman"/>
              </a:rPr>
              <a:t>• </a:t>
            </a:r>
            <a:r>
              <a:rPr lang="ru-RU" sz="2000" dirty="0" smtClean="0"/>
              <a:t>Обучение по охране труда  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2000" i="1" dirty="0" smtClean="0"/>
              <a:t>(если класс риска второй </a:t>
            </a:r>
            <a:r>
              <a:rPr lang="ru-RU" sz="2000" i="1" dirty="0" smtClean="0">
                <a:latin typeface="Trebuchet MS" pitchFamily="34" charset="0"/>
                <a:cs typeface="Times New Roman"/>
              </a:rPr>
              <a:t>ТР Р 019/2011)</a:t>
            </a:r>
          </a:p>
          <a:p>
            <a:pPr algn="just">
              <a:spcBef>
                <a:spcPts val="0"/>
              </a:spcBef>
              <a:buNone/>
            </a:pPr>
            <a:endParaRPr lang="ru-RU" sz="2000" i="1" dirty="0" smtClean="0"/>
          </a:p>
          <a:p>
            <a:pPr>
              <a:buNone/>
            </a:pPr>
            <a:r>
              <a:rPr lang="ru-RU" sz="2000" smtClean="0">
                <a:latin typeface="Times New Roman"/>
                <a:cs typeface="Times New Roman"/>
              </a:rPr>
              <a:t>• </a:t>
            </a:r>
            <a:r>
              <a:rPr lang="ru-RU" sz="2000" smtClean="0"/>
              <a:t>Коллективный </a:t>
            </a:r>
            <a:r>
              <a:rPr lang="ru-RU" sz="2000" dirty="0" smtClean="0"/>
              <a:t>договор (раздел охраны труда)</a:t>
            </a:r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/>
          </a:p>
        </p:txBody>
      </p:sp>
      <p:pic>
        <p:nvPicPr>
          <p:cNvPr id="4" name="Рисунок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" y="3"/>
            <a:ext cx="1087390" cy="976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CustomShape 1"/>
          <p:cNvSpPr/>
          <p:nvPr/>
        </p:nvSpPr>
        <p:spPr>
          <a:xfrm>
            <a:off x="1080000" y="960000"/>
            <a:ext cx="5662710" cy="2101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4400" b="0" strike="noStrike" spc="-1" dirty="0" smtClean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lang="ru-RU" sz="4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44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lang="ru-RU" sz="4400" b="0" strike="noStrike" spc="-1" dirty="0">
              <a:latin typeface="Arial"/>
            </a:endParaRPr>
          </a:p>
        </p:txBody>
      </p:sp>
      <p:sp>
        <p:nvSpPr>
          <p:cNvPr id="77" name="CustomShape 2"/>
          <p:cNvSpPr/>
          <p:nvPr/>
        </p:nvSpPr>
        <p:spPr>
          <a:xfrm>
            <a:off x="342900" y="3360000"/>
            <a:ext cx="6291540" cy="4793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endParaRPr lang="ru-RU" sz="28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lang="ru-RU" sz="2800" b="0" strike="noStrike" spc="-1" dirty="0">
              <a:latin typeface="Arial"/>
            </a:endParaRPr>
          </a:p>
        </p:txBody>
      </p:sp>
      <p:pic>
        <p:nvPicPr>
          <p:cNvPr id="1026" name="Рисунок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" y="1"/>
            <a:ext cx="1186249" cy="1149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173891" y="148286"/>
            <a:ext cx="5449330" cy="827903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2200" b="1" dirty="0" smtClean="0"/>
              <a:t>Обеспечение работников СИЗ (Положение, нормы выдачи)</a:t>
            </a:r>
            <a:endParaRPr lang="ru-RU" sz="2200" b="1" dirty="0">
              <a:latin typeface="+mn-lt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/>
          </p:nvPr>
        </p:nvSpPr>
        <p:spPr>
          <a:xfrm>
            <a:off x="342900" y="1210968"/>
            <a:ext cx="6171930" cy="7352271"/>
          </a:xfrm>
        </p:spPr>
        <p:txBody>
          <a:bodyPr/>
          <a:lstStyle/>
          <a:p>
            <a:pPr algn="just"/>
            <a:r>
              <a:rPr lang="ru-RU" sz="2000" dirty="0" smtClean="0">
                <a:latin typeface="Trebuchet MS" pitchFamily="34" charset="0"/>
              </a:rPr>
              <a:t>   </a:t>
            </a:r>
            <a:endParaRPr lang="ru-RU" sz="800" dirty="0" smtClean="0">
              <a:latin typeface="Trebuchet MS" pitchFamily="34" charset="0"/>
              <a:cs typeface="Times New Roman"/>
            </a:endParaRPr>
          </a:p>
          <a:p>
            <a:pPr algn="ctr"/>
            <a:r>
              <a:rPr lang="ru-RU" sz="2400" b="1" u="sng" dirty="0" smtClean="0">
                <a:latin typeface="Trebuchet MS" pitchFamily="34" charset="0"/>
                <a:cs typeface="Times New Roman"/>
              </a:rPr>
              <a:t>НАДО </a:t>
            </a:r>
          </a:p>
          <a:p>
            <a:pPr algn="ctr"/>
            <a:r>
              <a:rPr lang="ru-RU" sz="2000" b="1" u="sng" dirty="0" smtClean="0">
                <a:latin typeface="Trebuchet MS" pitchFamily="34" charset="0"/>
                <a:cs typeface="Times New Roman"/>
              </a:rPr>
              <a:t>для своего учреждения (своей организации)</a:t>
            </a:r>
            <a:r>
              <a:rPr lang="ru-RU" sz="2000" b="1" i="1" u="sng" dirty="0" smtClean="0">
                <a:latin typeface="Trebuchet MS" pitchFamily="34" charset="0"/>
                <a:cs typeface="Times New Roman"/>
              </a:rPr>
              <a:t>:</a:t>
            </a:r>
          </a:p>
          <a:p>
            <a:pPr algn="just"/>
            <a:endParaRPr lang="ru-RU" sz="1400" dirty="0" smtClean="0">
              <a:latin typeface="Trebuchet MS" pitchFamily="34" charset="0"/>
              <a:cs typeface="Times New Roman"/>
            </a:endParaRPr>
          </a:p>
          <a:p>
            <a:pPr algn="just"/>
            <a:r>
              <a:rPr lang="ru-RU" sz="2400" b="1" dirty="0" smtClean="0">
                <a:latin typeface="Trebuchet MS" pitchFamily="34" charset="0"/>
                <a:cs typeface="Times New Roman"/>
              </a:rPr>
              <a:t>1)</a:t>
            </a:r>
            <a:r>
              <a:rPr lang="ru-RU" sz="2800" b="1" i="1" dirty="0" smtClean="0">
                <a:latin typeface="Trebuchet MS" pitchFamily="34" charset="0"/>
                <a:cs typeface="Times New Roman"/>
              </a:rPr>
              <a:t>Положение</a:t>
            </a:r>
            <a:r>
              <a:rPr lang="ru-RU" sz="2400" b="1" dirty="0" smtClean="0">
                <a:latin typeface="Trebuchet MS" pitchFamily="34" charset="0"/>
                <a:cs typeface="Times New Roman"/>
              </a:rPr>
              <a:t> </a:t>
            </a:r>
            <a:r>
              <a:rPr lang="ru-RU" sz="2000" b="1" dirty="0" smtClean="0">
                <a:latin typeface="Trebuchet MS" pitchFamily="34" charset="0"/>
                <a:cs typeface="Times New Roman"/>
              </a:rPr>
              <a:t>о порядке обеспечения работников средствами индивидуальной защиты и смывающими средствами </a:t>
            </a:r>
            <a:r>
              <a:rPr lang="ru-RU" sz="2000" b="1" i="1" dirty="0" smtClean="0">
                <a:latin typeface="Trebuchet MS" pitchFamily="34" charset="0"/>
                <a:cs typeface="Times New Roman"/>
              </a:rPr>
              <a:t>в  своем учреждении (в своей организации).</a:t>
            </a:r>
          </a:p>
          <a:p>
            <a:pPr algn="just"/>
            <a:endParaRPr lang="ru-RU" sz="1400" b="1" i="1" dirty="0" smtClean="0">
              <a:latin typeface="Trebuchet MS" pitchFamily="34" charset="0"/>
              <a:cs typeface="Times New Roman"/>
            </a:endParaRPr>
          </a:p>
          <a:p>
            <a:pPr algn="just"/>
            <a:r>
              <a:rPr lang="ru-RU" sz="2000" u="sng" dirty="0" smtClean="0">
                <a:latin typeface="Trebuchet MS" pitchFamily="34" charset="0"/>
                <a:cs typeface="Times New Roman"/>
              </a:rPr>
              <a:t>С сентября 2023г.</a:t>
            </a:r>
          </a:p>
          <a:p>
            <a:pPr algn="just"/>
            <a:endParaRPr lang="ru-RU" sz="2000" u="sng" dirty="0" smtClean="0">
              <a:latin typeface="Trebuchet MS" pitchFamily="34" charset="0"/>
              <a:cs typeface="Times New Roman"/>
            </a:endParaRPr>
          </a:p>
          <a:p>
            <a:pPr algn="just"/>
            <a:r>
              <a:rPr lang="ru-RU" sz="1800" i="1" dirty="0" smtClean="0">
                <a:latin typeface="Trebuchet MS" pitchFamily="34" charset="0"/>
                <a:cs typeface="Times New Roman"/>
              </a:rPr>
              <a:t>Основание: Приказ Минтруда России от 29.10.2021г. №766н</a:t>
            </a:r>
          </a:p>
          <a:p>
            <a:pPr algn="just"/>
            <a:endParaRPr lang="ru-RU" sz="1800" i="1" dirty="0" smtClean="0">
              <a:latin typeface="Trebuchet MS" pitchFamily="34" charset="0"/>
              <a:cs typeface="Times New Roman"/>
            </a:endParaRPr>
          </a:p>
          <a:p>
            <a:pPr algn="just"/>
            <a:endParaRPr lang="ru-RU" sz="1600" i="1" dirty="0" smtClean="0">
              <a:latin typeface="Trebuchet MS" pitchFamily="34" charset="0"/>
              <a:cs typeface="Times New Roman"/>
            </a:endParaRPr>
          </a:p>
          <a:p>
            <a:pPr algn="just"/>
            <a:endParaRPr lang="ru-RU" sz="800" i="1" dirty="0" smtClean="0">
              <a:latin typeface="Trebuchet MS" pitchFamily="34" charset="0"/>
              <a:cs typeface="Times New Roman"/>
            </a:endParaRPr>
          </a:p>
          <a:p>
            <a:pPr algn="just"/>
            <a:r>
              <a:rPr lang="ru-RU" sz="2400" b="1" dirty="0" smtClean="0">
                <a:latin typeface="Trebuchet MS" pitchFamily="34" charset="0"/>
                <a:cs typeface="Times New Roman"/>
              </a:rPr>
              <a:t>2</a:t>
            </a:r>
            <a:r>
              <a:rPr lang="ru-RU" sz="2400" dirty="0" smtClean="0">
                <a:latin typeface="Trebuchet MS" pitchFamily="34" charset="0"/>
                <a:cs typeface="Times New Roman"/>
              </a:rPr>
              <a:t>)</a:t>
            </a:r>
            <a:r>
              <a:rPr lang="ru-RU" sz="2800" b="1" i="1" dirty="0" smtClean="0">
                <a:latin typeface="Trebuchet MS" pitchFamily="34" charset="0"/>
                <a:cs typeface="Times New Roman"/>
              </a:rPr>
              <a:t>Нормы выдачи </a:t>
            </a:r>
            <a:r>
              <a:rPr lang="ru-RU" sz="2000" b="1" dirty="0" smtClean="0">
                <a:latin typeface="Trebuchet MS" pitchFamily="34" charset="0"/>
                <a:cs typeface="Times New Roman"/>
              </a:rPr>
              <a:t>средств индивидуальной защиты для работников </a:t>
            </a:r>
            <a:r>
              <a:rPr lang="ru-RU" sz="2000" b="1" i="1" dirty="0" smtClean="0">
                <a:latin typeface="Trebuchet MS" pitchFamily="34" charset="0"/>
                <a:cs typeface="Times New Roman"/>
              </a:rPr>
              <a:t>своего учреждения (своей организации)</a:t>
            </a:r>
          </a:p>
          <a:p>
            <a:pPr algn="just"/>
            <a:endParaRPr lang="ru-RU" sz="1400" b="1" dirty="0" smtClean="0">
              <a:latin typeface="Trebuchet MS" pitchFamily="34" charset="0"/>
              <a:cs typeface="Times New Roman"/>
            </a:endParaRPr>
          </a:p>
          <a:p>
            <a:pPr algn="just"/>
            <a:r>
              <a:rPr lang="ru-RU" sz="1400" dirty="0" smtClean="0">
                <a:latin typeface="Trebuchet MS" pitchFamily="34" charset="0"/>
                <a:cs typeface="Times New Roman"/>
              </a:rPr>
              <a:t> </a:t>
            </a:r>
            <a:r>
              <a:rPr lang="ru-RU" sz="2000" u="sng" dirty="0" smtClean="0">
                <a:latin typeface="Trebuchet MS" pitchFamily="34" charset="0"/>
                <a:cs typeface="Times New Roman"/>
              </a:rPr>
              <a:t>С 01 января 2025г.</a:t>
            </a:r>
          </a:p>
          <a:p>
            <a:pPr algn="just"/>
            <a:endParaRPr lang="ru-RU" sz="2000" u="sng" dirty="0" smtClean="0">
              <a:latin typeface="Trebuchet MS" pitchFamily="34" charset="0"/>
              <a:cs typeface="Times New Roman"/>
            </a:endParaRPr>
          </a:p>
          <a:p>
            <a:pPr algn="just"/>
            <a:r>
              <a:rPr lang="ru-RU" sz="2000" dirty="0" smtClean="0">
                <a:latin typeface="Trebuchet MS" pitchFamily="34" charset="0"/>
                <a:cs typeface="Times New Roman"/>
              </a:rPr>
              <a:t>Основание: Приказ Минтруда России от 29.10.2021г. №767н</a:t>
            </a:r>
          </a:p>
          <a:p>
            <a:pPr algn="just"/>
            <a:endParaRPr lang="ru-RU" sz="2000" dirty="0" smtClean="0">
              <a:latin typeface="Trebuchet MS" pitchFamily="34" charset="0"/>
              <a:cs typeface="Times New Roman"/>
            </a:endParaRPr>
          </a:p>
          <a:p>
            <a:pPr algn="just"/>
            <a:r>
              <a:rPr lang="ru-RU" sz="2200" i="1" u="sng" dirty="0" smtClean="0">
                <a:latin typeface="Trebuchet MS" pitchFamily="34" charset="0"/>
                <a:cs typeface="Times New Roman"/>
              </a:rPr>
              <a:t>Примечание:</a:t>
            </a:r>
            <a:r>
              <a:rPr lang="ru-RU" sz="2200" i="1" dirty="0" smtClean="0">
                <a:latin typeface="Trebuchet MS" pitchFamily="34" charset="0"/>
                <a:cs typeface="Times New Roman"/>
              </a:rPr>
              <a:t> </a:t>
            </a:r>
            <a:r>
              <a:rPr lang="ru-RU" sz="1800" i="1" dirty="0" smtClean="0">
                <a:latin typeface="Trebuchet MS" pitchFamily="34" charset="0"/>
                <a:cs typeface="Times New Roman"/>
              </a:rPr>
              <a:t>раньше  не было такой обязанности как иметь </a:t>
            </a:r>
            <a:r>
              <a:rPr lang="ru-RU" sz="1800" dirty="0" smtClean="0">
                <a:latin typeface="Trebuchet MS" pitchFamily="34" charset="0"/>
                <a:cs typeface="Times New Roman"/>
              </a:rPr>
              <a:t>Положение </a:t>
            </a:r>
            <a:r>
              <a:rPr lang="ru-RU" sz="1800" i="1" dirty="0" smtClean="0">
                <a:latin typeface="Trebuchet MS" pitchFamily="34" charset="0"/>
                <a:cs typeface="Times New Roman"/>
              </a:rPr>
              <a:t>и </a:t>
            </a:r>
            <a:r>
              <a:rPr lang="ru-RU" sz="1800" dirty="0" smtClean="0">
                <a:latin typeface="Trebuchet MS" pitchFamily="34" charset="0"/>
                <a:cs typeface="Times New Roman"/>
              </a:rPr>
              <a:t>Нормы выдачи</a:t>
            </a:r>
          </a:p>
          <a:p>
            <a:pPr algn="just"/>
            <a:endParaRPr lang="ru-RU" sz="800" dirty="0" smtClean="0">
              <a:latin typeface="Trebuchet MS" pitchFamily="34" charset="0"/>
              <a:cs typeface="Times New Roman"/>
            </a:endParaRPr>
          </a:p>
          <a:p>
            <a:pPr algn="just"/>
            <a:endParaRPr lang="ru-RU" sz="1400" dirty="0"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104" y="160640"/>
            <a:ext cx="5239264" cy="902043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2000" b="1" dirty="0" smtClean="0"/>
              <a:t>Обеспечение работников СИЗ (Положение, нормы выдачи)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>
          <a:xfrm>
            <a:off x="342900" y="1470457"/>
            <a:ext cx="6171930" cy="889687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sz="3600" b="1" dirty="0" smtClean="0"/>
              <a:t>Положение </a:t>
            </a:r>
          </a:p>
          <a:p>
            <a:pPr algn="ctr">
              <a:buNone/>
            </a:pPr>
            <a:r>
              <a:rPr lang="ru-RU" sz="2300" dirty="0" smtClean="0"/>
              <a:t>о порядке обеспечения работников СИЗ и смывающими средствами в учреждении (организации)</a:t>
            </a:r>
            <a:endParaRPr lang="ru-RU" sz="2300" dirty="0"/>
          </a:p>
        </p:txBody>
      </p:sp>
      <p:pic>
        <p:nvPicPr>
          <p:cNvPr id="4" name="Рисунок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" y="1"/>
            <a:ext cx="1186249" cy="1149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605483" y="2730846"/>
            <a:ext cx="5671751" cy="430887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None/>
            </a:pPr>
            <a:r>
              <a:rPr lang="ru-RU" sz="2200" dirty="0" smtClean="0"/>
              <a:t>1. Общие положения</a:t>
            </a:r>
            <a:endParaRPr lang="ru-RU" sz="2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05483" y="3323971"/>
            <a:ext cx="5671751" cy="430887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None/>
            </a:pPr>
            <a:r>
              <a:rPr lang="ru-RU" sz="2200" dirty="0" smtClean="0"/>
              <a:t>2. Планирование</a:t>
            </a:r>
            <a:endParaRPr lang="ru-RU" sz="22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05483" y="3855310"/>
            <a:ext cx="5659395" cy="2616101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None/>
            </a:pPr>
            <a:r>
              <a:rPr lang="ru-RU" sz="2200" dirty="0" smtClean="0"/>
              <a:t>3. Обеспечение работников СИЗ и смывающими средствами</a:t>
            </a:r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r>
              <a:rPr lang="ru-RU" sz="2200" dirty="0" smtClean="0"/>
              <a:t>3.1. Процесс выдачи СИЗ и смывающих средств</a:t>
            </a:r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r>
              <a:rPr lang="ru-RU" sz="2200" dirty="0" smtClean="0"/>
              <a:t>3.2. Эксплуатация, хранение, уход за СИЗ и вывод  из эксплуатации</a:t>
            </a:r>
            <a:endParaRPr lang="ru-RU" sz="2200" dirty="0"/>
          </a:p>
        </p:txBody>
      </p:sp>
      <p:sp>
        <p:nvSpPr>
          <p:cNvPr id="11" name="Прямоугольник 10"/>
          <p:cNvSpPr/>
          <p:nvPr/>
        </p:nvSpPr>
        <p:spPr>
          <a:xfrm rot="10800000" flipV="1">
            <a:off x="617839" y="6656378"/>
            <a:ext cx="5659394" cy="769441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None/>
            </a:pPr>
            <a:r>
              <a:rPr lang="ru-RU" sz="2200" dirty="0" smtClean="0"/>
              <a:t>4. Контроль и организация работы по   обеспечению работников СИЗ</a:t>
            </a:r>
            <a:endParaRPr lang="ru-RU" sz="2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3384" y="160637"/>
            <a:ext cx="5081445" cy="815547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2000" b="1" dirty="0" smtClean="0"/>
              <a:t>Обеспечение работников СИЗ (Положение, нормы выдачи)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>
          <a:xfrm>
            <a:off x="342900" y="1173893"/>
            <a:ext cx="6171930" cy="3286896"/>
          </a:xfr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47500" lnSpcReduction="20000"/>
          </a:bodyPr>
          <a:lstStyle/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 smtClean="0"/>
          </a:p>
          <a:p>
            <a:pPr marL="742950" indent="-742950">
              <a:buAutoNum type="arabicPeriod"/>
            </a:pPr>
            <a:r>
              <a:rPr lang="ru-RU" sz="5000" dirty="0" smtClean="0"/>
              <a:t>Общие положения</a:t>
            </a:r>
          </a:p>
          <a:p>
            <a:pPr marL="742950" indent="-742950"/>
            <a:endParaRPr lang="ru-RU" sz="4200" dirty="0" smtClean="0"/>
          </a:p>
          <a:p>
            <a:pPr marL="514350" indent="-514350">
              <a:buNone/>
            </a:pPr>
            <a:r>
              <a:rPr lang="ru-RU" sz="4200" dirty="0" smtClean="0">
                <a:latin typeface="Times New Roman"/>
                <a:cs typeface="Times New Roman"/>
              </a:rPr>
              <a:t>• </a:t>
            </a:r>
            <a:r>
              <a:rPr lang="ru-RU" sz="4200" dirty="0" smtClean="0"/>
              <a:t>Ссылка на нормативные документы</a:t>
            </a:r>
          </a:p>
          <a:p>
            <a:pPr marL="514350" indent="-514350">
              <a:buNone/>
            </a:pPr>
            <a:endParaRPr lang="ru-RU" sz="4200" dirty="0" smtClean="0"/>
          </a:p>
          <a:p>
            <a:pPr marL="514350" indent="-514350">
              <a:buNone/>
            </a:pPr>
            <a:r>
              <a:rPr lang="ru-RU" sz="4200" dirty="0" smtClean="0">
                <a:latin typeface="Times New Roman"/>
                <a:cs typeface="Times New Roman"/>
              </a:rPr>
              <a:t>•</a:t>
            </a:r>
            <a:r>
              <a:rPr lang="ru-RU" sz="4200" dirty="0" smtClean="0"/>
              <a:t>Термины и определения</a:t>
            </a:r>
          </a:p>
          <a:p>
            <a:pPr marL="514350" indent="-514350">
              <a:buNone/>
            </a:pPr>
            <a:endParaRPr lang="ru-RU" sz="4200" dirty="0" smtClean="0"/>
          </a:p>
          <a:p>
            <a:pPr marL="514350" indent="-514350">
              <a:buNone/>
            </a:pPr>
            <a:r>
              <a:rPr lang="ru-RU" sz="4200" dirty="0" smtClean="0">
                <a:latin typeface="Times New Roman"/>
                <a:cs typeface="Times New Roman"/>
              </a:rPr>
              <a:t>•</a:t>
            </a:r>
            <a:r>
              <a:rPr lang="ru-RU" sz="4200" dirty="0" smtClean="0"/>
              <a:t>Все за счет работодателя</a:t>
            </a:r>
          </a:p>
          <a:p>
            <a:pPr marL="514350" indent="-514350">
              <a:buNone/>
            </a:pPr>
            <a:endParaRPr lang="ru-RU" sz="4200" dirty="0" smtClean="0"/>
          </a:p>
          <a:p>
            <a:pPr marL="514350" indent="-514350">
              <a:buNone/>
            </a:pPr>
            <a:r>
              <a:rPr lang="ru-RU" sz="4200" dirty="0" smtClean="0">
                <a:latin typeface="Times New Roman"/>
                <a:cs typeface="Times New Roman"/>
              </a:rPr>
              <a:t>•</a:t>
            </a:r>
            <a:r>
              <a:rPr lang="ru-RU" sz="4200" dirty="0" smtClean="0"/>
              <a:t>Переходный период </a:t>
            </a:r>
            <a:r>
              <a:rPr lang="ru-RU" sz="4200" i="1" dirty="0" smtClean="0"/>
              <a:t>с 01.09.2023г. по 31.12.2024г.</a:t>
            </a:r>
          </a:p>
          <a:p>
            <a:pPr marL="514350" indent="-514350">
              <a:buNone/>
            </a:pPr>
            <a:endParaRPr lang="ru-RU" sz="4200" dirty="0" smtClean="0"/>
          </a:p>
          <a:p>
            <a:pPr marL="514350" indent="-514350">
              <a:buNone/>
            </a:pPr>
            <a:r>
              <a:rPr lang="ru-RU" sz="4200" dirty="0" smtClean="0">
                <a:latin typeface="Times New Roman"/>
                <a:cs typeface="Times New Roman"/>
              </a:rPr>
              <a:t>•</a:t>
            </a:r>
            <a:r>
              <a:rPr lang="ru-RU" sz="4200" dirty="0" smtClean="0"/>
              <a:t>Обязанности работника по применению СИЗ</a:t>
            </a:r>
          </a:p>
          <a:p>
            <a:pPr marL="514350" indent="-514350">
              <a:buNone/>
            </a:pPr>
            <a:endParaRPr lang="ru-RU" sz="4200" dirty="0" smtClean="0"/>
          </a:p>
          <a:p>
            <a:pPr marL="514350" indent="-514350">
              <a:buNone/>
            </a:pPr>
            <a:r>
              <a:rPr lang="ru-RU" sz="4200" dirty="0" smtClean="0">
                <a:latin typeface="Times New Roman"/>
                <a:cs typeface="Times New Roman"/>
              </a:rPr>
              <a:t>•</a:t>
            </a:r>
            <a:r>
              <a:rPr lang="ru-RU" sz="4200" dirty="0" smtClean="0"/>
              <a:t>Ответственность работодателя за приобретение…</a:t>
            </a:r>
          </a:p>
          <a:p>
            <a:pPr marL="514350" indent="-514350">
              <a:buNone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/>
          </a:p>
        </p:txBody>
      </p:sp>
      <p:pic>
        <p:nvPicPr>
          <p:cNvPr id="4" name="Рисунок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" y="1"/>
            <a:ext cx="1186249" cy="1149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33634" y="4547290"/>
            <a:ext cx="6215449" cy="4216539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None/>
            </a:pPr>
            <a:r>
              <a:rPr lang="ru-RU" sz="2200" dirty="0" smtClean="0"/>
              <a:t>2.       Планирование </a:t>
            </a:r>
          </a:p>
          <a:p>
            <a:pPr>
              <a:buNone/>
            </a:pPr>
            <a:endParaRPr lang="ru-RU" sz="800" dirty="0" smtClean="0"/>
          </a:p>
          <a:p>
            <a:pPr>
              <a:buNone/>
            </a:pPr>
            <a:r>
              <a:rPr lang="ru-RU" sz="1400" dirty="0" smtClean="0">
                <a:latin typeface="Times New Roman"/>
                <a:cs typeface="Times New Roman"/>
              </a:rPr>
              <a:t>●  </a:t>
            </a:r>
            <a:r>
              <a:rPr lang="ru-RU" sz="2000" dirty="0" smtClean="0"/>
              <a:t>Составление норм выдачи СИЗ  /п.14 и п.18/</a:t>
            </a:r>
          </a:p>
          <a:p>
            <a:pPr>
              <a:buNone/>
            </a:pPr>
            <a:endParaRPr lang="ru-RU" sz="800" dirty="0" smtClean="0">
              <a:latin typeface="Times New Roman"/>
              <a:cs typeface="Times New Roman"/>
            </a:endParaRPr>
          </a:p>
          <a:p>
            <a:pPr>
              <a:buNone/>
            </a:pPr>
            <a:r>
              <a:rPr lang="ru-RU" sz="1400" dirty="0" smtClean="0">
                <a:latin typeface="Times New Roman"/>
                <a:cs typeface="Times New Roman"/>
              </a:rPr>
              <a:t>●</a:t>
            </a:r>
            <a:r>
              <a:rPr lang="ru-RU" sz="2000" dirty="0" smtClean="0">
                <a:latin typeface="Times New Roman"/>
                <a:cs typeface="Times New Roman"/>
              </a:rPr>
              <a:t>  </a:t>
            </a:r>
            <a:r>
              <a:rPr lang="ru-RU" sz="2000" dirty="0" smtClean="0"/>
              <a:t>Планирование потребности работников учреждения (организации) в СИЗ </a:t>
            </a:r>
          </a:p>
          <a:p>
            <a:pPr>
              <a:buNone/>
            </a:pPr>
            <a:endParaRPr lang="ru-RU" sz="800" dirty="0" smtClean="0"/>
          </a:p>
          <a:p>
            <a:pPr>
              <a:buNone/>
            </a:pPr>
            <a:r>
              <a:rPr lang="ru-RU" sz="1400" dirty="0" smtClean="0">
                <a:latin typeface="Times New Roman"/>
                <a:cs typeface="Times New Roman"/>
              </a:rPr>
              <a:t>●</a:t>
            </a:r>
            <a:r>
              <a:rPr lang="ru-RU" sz="2000" dirty="0" smtClean="0">
                <a:latin typeface="Times New Roman"/>
                <a:cs typeface="Times New Roman"/>
              </a:rPr>
              <a:t>  </a:t>
            </a:r>
            <a:r>
              <a:rPr lang="ru-RU" sz="2000" dirty="0" smtClean="0"/>
              <a:t>Планирование закупок СИЗ </a:t>
            </a:r>
            <a:r>
              <a:rPr lang="ru-RU" sz="1600" i="1" dirty="0" smtClean="0"/>
              <a:t>(</a:t>
            </a:r>
            <a:r>
              <a:rPr lang="ru-RU" sz="1600" i="1" dirty="0" err="1" smtClean="0"/>
              <a:t>техзадание</a:t>
            </a:r>
            <a:r>
              <a:rPr lang="ru-RU" sz="1600" i="1" dirty="0" smtClean="0"/>
              <a:t>)</a:t>
            </a:r>
          </a:p>
          <a:p>
            <a:pPr>
              <a:buNone/>
            </a:pPr>
            <a:r>
              <a:rPr lang="ru-RU" sz="1600" i="1" dirty="0" smtClean="0"/>
              <a:t>Требования объективные, понятные, непротиворечивые:</a:t>
            </a:r>
          </a:p>
          <a:p>
            <a:pPr>
              <a:buNone/>
            </a:pPr>
            <a:r>
              <a:rPr lang="ru-RU" sz="1400" dirty="0" smtClean="0"/>
              <a:t>- описание СИЗ;</a:t>
            </a:r>
          </a:p>
          <a:p>
            <a:pPr>
              <a:buNone/>
            </a:pPr>
            <a:r>
              <a:rPr lang="ru-RU" sz="1400" dirty="0" smtClean="0"/>
              <a:t> - характеристики (количество, размеры и т.д.); </a:t>
            </a:r>
          </a:p>
          <a:p>
            <a:pPr>
              <a:buNone/>
            </a:pPr>
            <a:r>
              <a:rPr lang="ru-RU" sz="1400" dirty="0" smtClean="0"/>
              <a:t>- требования к упаковке;</a:t>
            </a:r>
          </a:p>
          <a:p>
            <a:pPr>
              <a:buNone/>
            </a:pPr>
            <a:r>
              <a:rPr lang="ru-RU" sz="1400" dirty="0" smtClean="0"/>
              <a:t> - сроки поставки;</a:t>
            </a:r>
          </a:p>
          <a:p>
            <a:pPr>
              <a:buNone/>
            </a:pPr>
            <a:r>
              <a:rPr lang="ru-RU" sz="1400" dirty="0" smtClean="0"/>
              <a:t> - гарантийный срок;</a:t>
            </a:r>
          </a:p>
          <a:p>
            <a:pPr>
              <a:buFontTx/>
              <a:buChar char="-"/>
            </a:pPr>
            <a:r>
              <a:rPr lang="ru-RU" sz="1400" dirty="0" smtClean="0"/>
              <a:t> наличие сертификатов; </a:t>
            </a:r>
          </a:p>
          <a:p>
            <a:r>
              <a:rPr lang="ru-RU" sz="1400" dirty="0" smtClean="0"/>
              <a:t>- наличие рекомендаций изготовителя СИЗ;</a:t>
            </a:r>
          </a:p>
          <a:p>
            <a:pPr>
              <a:buNone/>
            </a:pPr>
            <a:r>
              <a:rPr lang="ru-RU" sz="1400" dirty="0" smtClean="0"/>
              <a:t>- ссылки на используемые документы о стандартизации, техническом регулировании.</a:t>
            </a:r>
            <a:endParaRPr lang="ru-RU" sz="1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32239" y="210065"/>
            <a:ext cx="4994948" cy="815547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2000" b="1" dirty="0" smtClean="0"/>
              <a:t>Обеспечение работников СИЗ (Положение, нормы выдачи)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>
          <a:xfrm>
            <a:off x="342900" y="1371603"/>
            <a:ext cx="6171930" cy="6771503"/>
          </a:xfr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3. Обеспечение работников СИЗ и смывающими средствами</a:t>
            </a:r>
          </a:p>
          <a:p>
            <a:pPr>
              <a:buNone/>
            </a:pPr>
            <a:endParaRPr lang="ru-RU" sz="1200" dirty="0" smtClean="0"/>
          </a:p>
          <a:p>
            <a:pPr>
              <a:buNone/>
            </a:pPr>
            <a:r>
              <a:rPr lang="ru-RU" sz="2400" dirty="0" smtClean="0"/>
              <a:t>3.1. Процесс выдачи СИЗ и смывающих средств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1400" dirty="0" smtClean="0">
                <a:latin typeface="Times New Roman"/>
                <a:cs typeface="Times New Roman"/>
              </a:rPr>
              <a:t> ●   </a:t>
            </a:r>
            <a:r>
              <a:rPr lang="ru-RU" sz="2000" dirty="0" smtClean="0"/>
              <a:t>СИЗ соответствуют полу, антропометрическим параметрам, а также действующим нормам…</a:t>
            </a:r>
          </a:p>
          <a:p>
            <a:pPr>
              <a:buNone/>
            </a:pPr>
            <a:endParaRPr lang="ru-RU" sz="1200" dirty="0" smtClean="0"/>
          </a:p>
          <a:p>
            <a:pPr>
              <a:buNone/>
            </a:pPr>
            <a:r>
              <a:rPr lang="ru-RU" sz="1400" dirty="0" smtClean="0">
                <a:latin typeface="Times New Roman"/>
                <a:cs typeface="Times New Roman"/>
              </a:rPr>
              <a:t> ●   </a:t>
            </a:r>
            <a:r>
              <a:rPr lang="ru-RU" sz="2000" dirty="0" smtClean="0"/>
              <a:t>Личная карточка учета выдачи СИЗ(</a:t>
            </a:r>
            <a:r>
              <a:rPr lang="ru-RU" sz="1700" i="1" dirty="0" smtClean="0"/>
              <a:t>из Приложения №2 к Приказу Минтруда России от 29.10.21г. №766н</a:t>
            </a:r>
            <a:r>
              <a:rPr lang="ru-RU" sz="2000" dirty="0" smtClean="0"/>
              <a:t>)</a:t>
            </a:r>
          </a:p>
          <a:p>
            <a:pPr>
              <a:buNone/>
            </a:pPr>
            <a:endParaRPr lang="ru-RU" sz="1200" dirty="0" smtClean="0"/>
          </a:p>
          <a:p>
            <a:pPr>
              <a:buNone/>
            </a:pPr>
            <a:r>
              <a:rPr lang="ru-RU" sz="1400" dirty="0" smtClean="0">
                <a:latin typeface="Times New Roman"/>
                <a:cs typeface="Times New Roman"/>
              </a:rPr>
              <a:t> ●</a:t>
            </a:r>
            <a:r>
              <a:rPr lang="ru-RU" sz="2000" dirty="0" smtClean="0">
                <a:latin typeface="Times New Roman"/>
                <a:cs typeface="Times New Roman"/>
              </a:rPr>
              <a:t>   </a:t>
            </a:r>
            <a:r>
              <a:rPr lang="ru-RU" sz="2000" dirty="0" smtClean="0"/>
              <a:t>Дежурные СИЗ</a:t>
            </a:r>
          </a:p>
          <a:p>
            <a:pPr>
              <a:buNone/>
            </a:pPr>
            <a:endParaRPr lang="ru-RU" sz="1200" dirty="0" smtClean="0"/>
          </a:p>
          <a:p>
            <a:pPr>
              <a:buNone/>
            </a:pPr>
            <a:r>
              <a:rPr lang="ru-RU" sz="1400" dirty="0" smtClean="0">
                <a:latin typeface="Times New Roman"/>
                <a:cs typeface="Times New Roman"/>
              </a:rPr>
              <a:t> ●    </a:t>
            </a:r>
            <a:r>
              <a:rPr lang="ru-RU" sz="2000" dirty="0" smtClean="0"/>
              <a:t>Смывающие средства </a:t>
            </a:r>
            <a:r>
              <a:rPr lang="ru-RU" sz="2000" i="1" dirty="0" smtClean="0"/>
              <a:t>(в том числе когда сведения не проставляются, действуют профилактические меры) </a:t>
            </a:r>
            <a:endParaRPr lang="ru-RU" sz="1600" i="1" dirty="0" smtClean="0"/>
          </a:p>
          <a:p>
            <a:pPr>
              <a:buNone/>
            </a:pPr>
            <a:r>
              <a:rPr lang="ru-RU" sz="1600" i="1" dirty="0" smtClean="0"/>
              <a:t>П.37  На работах, связанных с неустойчивыми загрязнениями, работодатель имеет право не выдавать непосредственно работнику смывающие средства…обеспечивает их постоянное наличие в санитарно – бытовых помещениях. Внесение отметки о выдачи…в личную карточку учета выдачи СИЗ не требуется.</a:t>
            </a:r>
          </a:p>
          <a:p>
            <a:pPr>
              <a:buNone/>
            </a:pPr>
            <a:endParaRPr lang="ru-RU" sz="1600" i="1" dirty="0" smtClean="0"/>
          </a:p>
          <a:p>
            <a:pPr>
              <a:buNone/>
            </a:pPr>
            <a:r>
              <a:rPr lang="ru-RU" sz="1600" i="1" dirty="0" smtClean="0"/>
              <a:t>П.44 В период распространения инфекций…дерматологические СИЗ защитного типа…выдаются всем работникам.</a:t>
            </a:r>
            <a:endParaRPr lang="ru-RU" sz="2000" i="1" dirty="0" smtClean="0"/>
          </a:p>
          <a:p>
            <a:pPr>
              <a:buNone/>
            </a:pPr>
            <a:endParaRPr lang="ru-RU" sz="1200" i="1" dirty="0" smtClean="0"/>
          </a:p>
          <a:p>
            <a:pPr>
              <a:buNone/>
            </a:pPr>
            <a:r>
              <a:rPr lang="ru-RU" sz="1400" dirty="0" smtClean="0">
                <a:latin typeface="Times New Roman"/>
                <a:cs typeface="Times New Roman"/>
              </a:rPr>
              <a:t> ●    </a:t>
            </a:r>
            <a:r>
              <a:rPr lang="ru-RU" sz="2000" dirty="0" smtClean="0"/>
              <a:t>Обеспечение СИЗ работников сторонней организации</a:t>
            </a:r>
          </a:p>
          <a:p>
            <a:pPr>
              <a:buNone/>
            </a:pPr>
            <a:r>
              <a:rPr lang="ru-RU" sz="1600" dirty="0" smtClean="0"/>
              <a:t>П.51 Работники сторонних организаций..должны быть обеспечены СИЗ за счет..сторонней организации…</a:t>
            </a:r>
          </a:p>
          <a:p>
            <a:pPr>
              <a:buNone/>
            </a:pPr>
            <a:r>
              <a:rPr lang="ru-RU" sz="1600" dirty="0" smtClean="0"/>
              <a:t>Информацию для подбора СИЗ по запросу предоставляет работодатель, на территории которого проводятся работы.</a:t>
            </a:r>
            <a:endParaRPr lang="ru-RU" sz="1700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" y="1"/>
            <a:ext cx="1186249" cy="1149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19883" y="185352"/>
            <a:ext cx="4994949" cy="9144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2000" b="1" dirty="0" smtClean="0"/>
              <a:t>Обеспечение работников СИЗ (Положение, нормы выдачи)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>
          <a:xfrm>
            <a:off x="342900" y="1482811"/>
            <a:ext cx="6171930" cy="6672648"/>
          </a:xfr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2800" dirty="0" smtClean="0"/>
              <a:t>3.2. Эксплуатация, хранение, уход за СИЗ и вывод  из эксплуатации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1400" dirty="0" smtClean="0">
                <a:latin typeface="Times New Roman"/>
                <a:cs typeface="Times New Roman"/>
              </a:rPr>
              <a:t> ●  </a:t>
            </a:r>
            <a:r>
              <a:rPr lang="ru-RU" sz="2000" dirty="0" smtClean="0"/>
              <a:t>Исчисление сроков эксплуатации СИЗ </a:t>
            </a:r>
            <a:endParaRPr lang="ru-RU" sz="14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1300" dirty="0" smtClean="0"/>
          </a:p>
          <a:p>
            <a:pPr>
              <a:buNone/>
            </a:pPr>
            <a:r>
              <a:rPr lang="ru-RU" sz="1400" dirty="0" smtClean="0">
                <a:latin typeface="Times New Roman"/>
                <a:cs typeface="Times New Roman"/>
              </a:rPr>
              <a:t> ●  </a:t>
            </a:r>
            <a:r>
              <a:rPr lang="ru-RU" sz="2000" dirty="0" smtClean="0"/>
              <a:t>Возврат СИЗ</a:t>
            </a:r>
            <a:r>
              <a:rPr lang="ru-RU" sz="2000" i="1" dirty="0" smtClean="0"/>
              <a:t>(при увольнении, при переводе, в случае истечения сроков)</a:t>
            </a:r>
          </a:p>
          <a:p>
            <a:pPr>
              <a:buNone/>
            </a:pPr>
            <a:endParaRPr lang="ru-RU" sz="1700" i="1" dirty="0" smtClean="0"/>
          </a:p>
          <a:p>
            <a:pPr>
              <a:buNone/>
            </a:pPr>
            <a:r>
              <a:rPr lang="ru-RU" sz="1400" dirty="0" smtClean="0">
                <a:latin typeface="Times New Roman"/>
                <a:cs typeface="Times New Roman"/>
              </a:rPr>
              <a:t> ●  </a:t>
            </a:r>
            <a:r>
              <a:rPr lang="ru-RU" sz="2000" dirty="0" smtClean="0"/>
              <a:t>Если СИЗ пришли в негодность раньше срока</a:t>
            </a:r>
          </a:p>
          <a:p>
            <a:pPr>
              <a:buNone/>
            </a:pPr>
            <a:r>
              <a:rPr lang="ru-RU" sz="2000" i="1" dirty="0" smtClean="0"/>
              <a:t>(специальная комиссия, акт выбытия и акт списания)</a:t>
            </a:r>
          </a:p>
          <a:p>
            <a:pPr>
              <a:buNone/>
            </a:pPr>
            <a:endParaRPr lang="ru-RU" sz="1900" i="1" dirty="0" smtClean="0"/>
          </a:p>
          <a:p>
            <a:pPr>
              <a:buNone/>
            </a:pPr>
            <a:r>
              <a:rPr lang="ru-RU" sz="1400" dirty="0" smtClean="0">
                <a:latin typeface="Times New Roman"/>
                <a:cs typeface="Times New Roman"/>
              </a:rPr>
              <a:t> ●  </a:t>
            </a:r>
            <a:r>
              <a:rPr lang="ru-RU" sz="2000" dirty="0" smtClean="0"/>
              <a:t>СИЗ незамедлительно выводится из эксплуатации</a:t>
            </a:r>
          </a:p>
          <a:p>
            <a:pPr>
              <a:buNone/>
            </a:pPr>
            <a:endParaRPr lang="ru-RU" sz="1900" dirty="0" smtClean="0"/>
          </a:p>
          <a:p>
            <a:pPr>
              <a:buNone/>
            </a:pPr>
            <a:r>
              <a:rPr lang="ru-RU" sz="1400" dirty="0" smtClean="0">
                <a:latin typeface="Times New Roman"/>
                <a:cs typeface="Times New Roman"/>
              </a:rPr>
              <a:t> ●  </a:t>
            </a:r>
            <a:r>
              <a:rPr lang="ru-RU" sz="2000" dirty="0" smtClean="0"/>
              <a:t>Утилизация СИЗ (договор со специализированной организацией для потенциально опасных СИЗ)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600" dirty="0" smtClean="0"/>
              <a:t>4. Контроль и организация работы по обеспечению работников СИЗ</a:t>
            </a:r>
          </a:p>
          <a:p>
            <a:pPr>
              <a:buNone/>
            </a:pPr>
            <a:endParaRPr lang="ru-RU" sz="2600" dirty="0" smtClean="0"/>
          </a:p>
          <a:p>
            <a:pPr>
              <a:buNone/>
            </a:pPr>
            <a:r>
              <a:rPr lang="ru-RU" sz="1500" dirty="0" smtClean="0">
                <a:latin typeface="Times New Roman"/>
                <a:cs typeface="Times New Roman"/>
              </a:rPr>
              <a:t> ●  </a:t>
            </a:r>
            <a:r>
              <a:rPr lang="ru-RU" sz="2000" dirty="0" smtClean="0"/>
              <a:t>Распределение конкретных обязанностей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1500" dirty="0" smtClean="0">
                <a:latin typeface="Times New Roman"/>
                <a:cs typeface="Times New Roman"/>
              </a:rPr>
              <a:t> ●  </a:t>
            </a:r>
            <a:r>
              <a:rPr lang="ru-RU" sz="2000" dirty="0" smtClean="0"/>
              <a:t>Информирование работников по вопросам обеспечения СИЗ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1500" dirty="0" smtClean="0">
                <a:latin typeface="Times New Roman"/>
                <a:cs typeface="Times New Roman"/>
              </a:rPr>
              <a:t> ●  </a:t>
            </a:r>
            <a:r>
              <a:rPr lang="ru-RU" sz="2000" dirty="0" smtClean="0"/>
              <a:t>Работодатель осуществляет контроль (</a:t>
            </a:r>
            <a:r>
              <a:rPr lang="ru-RU" sz="2000" i="1" dirty="0" smtClean="0"/>
              <a:t>за чем именно осуществляется контроль, виды контроля отражены в положении по СУОТ)</a:t>
            </a:r>
            <a:endParaRPr lang="ru-RU" sz="2200" i="1" dirty="0" smtClean="0"/>
          </a:p>
          <a:p>
            <a:pPr>
              <a:buNone/>
            </a:pPr>
            <a:endParaRPr lang="ru-RU" i="1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" y="1"/>
            <a:ext cx="1186249" cy="1149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4530" y="197711"/>
            <a:ext cx="5180300" cy="654908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2000" b="1" dirty="0" smtClean="0"/>
              <a:t>Обеспечение работников СИЗ (Положение, нормы выдачи)</a:t>
            </a:r>
            <a:endParaRPr lang="ru-RU" sz="2000" dirty="0"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>
          <a:xfrm>
            <a:off x="383060" y="1161537"/>
            <a:ext cx="5572902" cy="963827"/>
          </a:xfrm>
          <a:solidFill>
            <a:schemeClr val="accent5">
              <a:lumMod val="20000"/>
              <a:lumOff val="8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200" dirty="0" smtClean="0"/>
              <a:t>Нормы выдачи СИЗ и смывающих средств для работников учреждения (организации)</a:t>
            </a:r>
            <a:endParaRPr lang="ru-RU" sz="2200" dirty="0"/>
          </a:p>
        </p:txBody>
      </p:sp>
      <p:pic>
        <p:nvPicPr>
          <p:cNvPr id="4" name="Рисунок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" y="1"/>
            <a:ext cx="1186249" cy="1149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трелка вниз 4"/>
          <p:cNvSpPr/>
          <p:nvPr/>
        </p:nvSpPr>
        <p:spPr>
          <a:xfrm>
            <a:off x="3398109" y="2162442"/>
            <a:ext cx="160642" cy="2965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70704" y="2557849"/>
            <a:ext cx="5857102" cy="70788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000" dirty="0" smtClean="0"/>
              <a:t>Перечень профессий/ должностей работников которым необходима выдача СИЗ</a:t>
            </a:r>
            <a:endParaRPr lang="ru-RU" sz="22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95415" y="3731746"/>
            <a:ext cx="5832390" cy="83099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000" dirty="0" smtClean="0"/>
              <a:t>Результаты СОУТ и оценки профессиональных рисков на рабочих местах этих  работников </a:t>
            </a:r>
          </a:p>
          <a:p>
            <a:pPr algn="ctr">
              <a:buNone/>
            </a:pPr>
            <a:endParaRPr lang="ru-RU" sz="800" dirty="0"/>
          </a:p>
        </p:txBody>
      </p:sp>
      <p:sp>
        <p:nvSpPr>
          <p:cNvPr id="11" name="Стрелка вниз 10"/>
          <p:cNvSpPr/>
          <p:nvPr/>
        </p:nvSpPr>
        <p:spPr>
          <a:xfrm>
            <a:off x="3348681" y="4613197"/>
            <a:ext cx="189476" cy="2800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3361038" y="3315737"/>
            <a:ext cx="177118" cy="26772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 rot="10800000" flipV="1">
            <a:off x="481910" y="6333613"/>
            <a:ext cx="5807677" cy="123110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dirty="0" smtClean="0"/>
              <a:t>Формирование норм выдачи СИЗ для работников учреждения в соответствии с перечнем профессий/ должностей работников, которым необходима выдача СИЗ</a:t>
            </a:r>
          </a:p>
        </p:txBody>
      </p:sp>
      <p:sp>
        <p:nvSpPr>
          <p:cNvPr id="14" name="Стрелка углом вверх 13"/>
          <p:cNvSpPr/>
          <p:nvPr/>
        </p:nvSpPr>
        <p:spPr>
          <a:xfrm>
            <a:off x="6326660" y="1865876"/>
            <a:ext cx="383061" cy="6573789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лево 14"/>
          <p:cNvSpPr/>
          <p:nvPr/>
        </p:nvSpPr>
        <p:spPr>
          <a:xfrm>
            <a:off x="6042456" y="1210963"/>
            <a:ext cx="556054" cy="71669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3373397" y="5988915"/>
            <a:ext cx="168879" cy="26360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 rot="10800000" flipV="1">
            <a:off x="420128" y="5020211"/>
            <a:ext cx="5820033" cy="92333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dirty="0" smtClean="0"/>
              <a:t>Выбор соответствующих СИЗ </a:t>
            </a:r>
          </a:p>
          <a:p>
            <a:pPr algn="ctr">
              <a:buNone/>
            </a:pPr>
            <a:r>
              <a:rPr lang="ru-RU" dirty="0" smtClean="0"/>
              <a:t>из Приложений №1 и №2, №3</a:t>
            </a:r>
          </a:p>
          <a:p>
            <a:pPr algn="ctr">
              <a:buNone/>
            </a:pPr>
            <a:r>
              <a:rPr lang="ru-RU" dirty="0" smtClean="0"/>
              <a:t>Приказа Минтруда России от 29.10.2021г. № 767н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494270" y="7829719"/>
            <a:ext cx="5795319" cy="92333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Согласование с профсоюзом или иным представительным органом работников и утверждение работодателем Норм выдачи СИЗ </a:t>
            </a:r>
            <a:endParaRPr lang="ru-RU" dirty="0"/>
          </a:p>
        </p:txBody>
      </p:sp>
      <p:sp>
        <p:nvSpPr>
          <p:cNvPr id="19" name="Стрелка вниз 18"/>
          <p:cNvSpPr/>
          <p:nvPr/>
        </p:nvSpPr>
        <p:spPr>
          <a:xfrm>
            <a:off x="3340445" y="7562343"/>
            <a:ext cx="168879" cy="26360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2" y="234780"/>
            <a:ext cx="5143229" cy="75376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2000" b="1" dirty="0" smtClean="0"/>
              <a:t>Обеспечение работников СИЗ (Положение, нормы выдачи)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>
          <a:xfrm>
            <a:off x="160640" y="1136825"/>
            <a:ext cx="6549081" cy="7710615"/>
          </a:xfrm>
        </p:spPr>
        <p:txBody>
          <a:bodyPr/>
          <a:lstStyle/>
          <a:p>
            <a:pPr algn="just">
              <a:lnSpc>
                <a:spcPct val="100000"/>
              </a:lnSpc>
              <a:spcBef>
                <a:spcPts val="0"/>
              </a:spcBef>
              <a:buNone/>
            </a:pPr>
            <a:endParaRPr lang="ru-RU" sz="2200" dirty="0" smtClean="0"/>
          </a:p>
          <a:p>
            <a:pPr algn="just">
              <a:lnSpc>
                <a:spcPct val="100000"/>
              </a:lnSpc>
              <a:spcBef>
                <a:spcPts val="0"/>
              </a:spcBef>
              <a:buNone/>
            </a:pPr>
            <a:endParaRPr lang="ru-RU" sz="2200" dirty="0" smtClean="0"/>
          </a:p>
          <a:p>
            <a:pPr algn="just">
              <a:lnSpc>
                <a:spcPct val="100000"/>
              </a:lnSpc>
              <a:spcBef>
                <a:spcPts val="0"/>
              </a:spcBef>
              <a:buNone/>
            </a:pPr>
            <a:endParaRPr lang="ru-RU" sz="2200" dirty="0" smtClean="0"/>
          </a:p>
          <a:p>
            <a:pPr algn="just">
              <a:lnSpc>
                <a:spcPct val="100000"/>
              </a:lnSpc>
              <a:spcBef>
                <a:spcPts val="0"/>
              </a:spcBef>
              <a:buNone/>
            </a:pPr>
            <a:endParaRPr lang="ru-RU" sz="2200" dirty="0" smtClean="0"/>
          </a:p>
          <a:p>
            <a:pPr algn="just">
              <a:lnSpc>
                <a:spcPct val="100000"/>
              </a:lnSpc>
              <a:spcBef>
                <a:spcPts val="0"/>
              </a:spcBef>
              <a:buNone/>
            </a:pPr>
            <a:endParaRPr lang="ru-RU" sz="2200" dirty="0" smtClean="0"/>
          </a:p>
          <a:p>
            <a:pPr algn="just">
              <a:lnSpc>
                <a:spcPct val="100000"/>
              </a:lnSpc>
              <a:spcBef>
                <a:spcPts val="0"/>
              </a:spcBef>
              <a:buNone/>
            </a:pPr>
            <a:endParaRPr lang="ru-RU" sz="2200" dirty="0" smtClean="0"/>
          </a:p>
          <a:p>
            <a:pPr algn="just">
              <a:lnSpc>
                <a:spcPct val="100000"/>
              </a:lnSpc>
              <a:spcBef>
                <a:spcPts val="0"/>
              </a:spcBef>
              <a:buNone/>
            </a:pPr>
            <a:endParaRPr lang="ru-RU" sz="2200" dirty="0" smtClean="0"/>
          </a:p>
          <a:p>
            <a:pPr algn="just">
              <a:lnSpc>
                <a:spcPct val="100000"/>
              </a:lnSpc>
              <a:spcBef>
                <a:spcPts val="0"/>
              </a:spcBef>
              <a:buNone/>
            </a:pPr>
            <a:endParaRPr lang="ru-RU" sz="2200" dirty="0" smtClean="0"/>
          </a:p>
          <a:p>
            <a:pPr algn="just">
              <a:lnSpc>
                <a:spcPct val="100000"/>
              </a:lnSpc>
              <a:spcBef>
                <a:spcPts val="0"/>
              </a:spcBef>
              <a:buNone/>
            </a:pPr>
            <a:endParaRPr lang="ru-RU" sz="2200" dirty="0" smtClean="0"/>
          </a:p>
          <a:p>
            <a:pPr algn="just">
              <a:lnSpc>
                <a:spcPct val="100000"/>
              </a:lnSpc>
              <a:spcBef>
                <a:spcPts val="0"/>
              </a:spcBef>
              <a:buNone/>
            </a:pPr>
            <a:endParaRPr lang="ru-RU" sz="2200" dirty="0" smtClean="0"/>
          </a:p>
          <a:p>
            <a:pPr algn="just">
              <a:lnSpc>
                <a:spcPct val="100000"/>
              </a:lnSpc>
              <a:spcBef>
                <a:spcPts val="0"/>
              </a:spcBef>
              <a:buNone/>
            </a:pPr>
            <a:endParaRPr lang="ru-RU" sz="2200" dirty="0" smtClean="0"/>
          </a:p>
          <a:p>
            <a:pPr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200" dirty="0" smtClean="0"/>
              <a:t>1) </a:t>
            </a:r>
            <a:r>
              <a:rPr lang="ru-RU" sz="2200" u="sng" dirty="0" smtClean="0"/>
              <a:t>Перечень профессий/ должностей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200" u="sng" dirty="0" smtClean="0"/>
              <a:t>работников которым необходима выдача СИЗ</a:t>
            </a:r>
            <a:endParaRPr lang="ru-RU" sz="1000" u="sng" dirty="0" smtClean="0"/>
          </a:p>
          <a:p>
            <a:pPr algn="just">
              <a:lnSpc>
                <a:spcPct val="100000"/>
              </a:lnSpc>
              <a:spcBef>
                <a:spcPts val="0"/>
              </a:spcBef>
              <a:buNone/>
            </a:pPr>
            <a:endParaRPr lang="ru-RU" sz="800" dirty="0" smtClean="0"/>
          </a:p>
          <a:p>
            <a:pPr>
              <a:spcBef>
                <a:spcPts val="0"/>
              </a:spcBef>
              <a:buNone/>
            </a:pPr>
            <a:r>
              <a:rPr lang="ru-RU" sz="1900" dirty="0" smtClean="0"/>
              <a:t>Как правило это работники рабочих специальностей</a:t>
            </a:r>
          </a:p>
          <a:p>
            <a:pPr>
              <a:spcBef>
                <a:spcPts val="0"/>
              </a:spcBef>
              <a:buNone/>
            </a:pPr>
            <a:r>
              <a:rPr lang="ru-RU" sz="1600" i="1" dirty="0" smtClean="0"/>
              <a:t>Берется из штатного расписания учреждения (организации) или из </a:t>
            </a:r>
            <a:r>
              <a:rPr lang="ru-RU" sz="1600" i="1" u="sng" dirty="0" smtClean="0"/>
              <a:t>штатной расстановки</a:t>
            </a:r>
            <a:r>
              <a:rPr lang="ru-RU" sz="1600" i="1" dirty="0" smtClean="0"/>
              <a:t>.</a:t>
            </a:r>
          </a:p>
          <a:p>
            <a:pPr>
              <a:spcBef>
                <a:spcPts val="0"/>
              </a:spcBef>
              <a:buNone/>
            </a:pPr>
            <a:r>
              <a:rPr lang="ru-RU" sz="1600" i="1" dirty="0" smtClean="0"/>
              <a:t>Сведения у специалиста по кадрам</a:t>
            </a:r>
          </a:p>
          <a:p>
            <a:pPr>
              <a:spcBef>
                <a:spcPts val="0"/>
              </a:spcBef>
              <a:buNone/>
            </a:pPr>
            <a:endParaRPr lang="ru-RU" sz="1600" i="1" dirty="0" smtClean="0"/>
          </a:p>
          <a:p>
            <a:pPr>
              <a:spcBef>
                <a:spcPts val="0"/>
              </a:spcBef>
              <a:buNone/>
            </a:pPr>
            <a:endParaRPr lang="ru-RU" sz="1600" i="1" dirty="0" smtClean="0"/>
          </a:p>
          <a:p>
            <a:pPr>
              <a:spcBef>
                <a:spcPts val="0"/>
              </a:spcBef>
              <a:buNone/>
            </a:pPr>
            <a:r>
              <a:rPr lang="ru-RU" sz="2000" dirty="0" smtClean="0"/>
              <a:t>2) </a:t>
            </a:r>
            <a:r>
              <a:rPr lang="ru-RU" sz="2200" u="sng" dirty="0" smtClean="0"/>
              <a:t>Результаты СОУТ и оценки профессиональных </a:t>
            </a:r>
          </a:p>
          <a:p>
            <a:pPr>
              <a:spcBef>
                <a:spcPts val="0"/>
              </a:spcBef>
              <a:buNone/>
            </a:pPr>
            <a:r>
              <a:rPr lang="ru-RU" sz="2200" u="sng" dirty="0" smtClean="0"/>
              <a:t>рисков  на рабочих местах работников из перечня</a:t>
            </a:r>
          </a:p>
          <a:p>
            <a:pPr>
              <a:spcBef>
                <a:spcPts val="0"/>
              </a:spcBef>
              <a:buNone/>
            </a:pPr>
            <a:r>
              <a:rPr lang="ru-RU" sz="1600" i="1" dirty="0" smtClean="0"/>
              <a:t>Берется из:</a:t>
            </a:r>
          </a:p>
          <a:p>
            <a:pPr>
              <a:spcBef>
                <a:spcPts val="0"/>
              </a:spcBef>
              <a:buNone/>
            </a:pPr>
            <a:endParaRPr lang="ru-RU" sz="1600" i="1" dirty="0" smtClean="0"/>
          </a:p>
          <a:p>
            <a:pPr>
              <a:spcBef>
                <a:spcPts val="0"/>
              </a:spcBef>
              <a:buNone/>
            </a:pPr>
            <a:r>
              <a:rPr lang="ru-RU" sz="1600" i="1" dirty="0" smtClean="0"/>
              <a:t>а) Сводной ведомости результатов проведения  СОУТ 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1600" i="1" dirty="0" smtClean="0"/>
              <a:t>или </a:t>
            </a:r>
          </a:p>
          <a:p>
            <a:pPr>
              <a:spcBef>
                <a:spcPts val="0"/>
              </a:spcBef>
              <a:buNone/>
            </a:pPr>
            <a:r>
              <a:rPr lang="ru-RU" sz="1600" i="1" dirty="0" smtClean="0"/>
              <a:t>Карты специальной оценки условий труда для конкретного рабочего места (Строка 030 «Оценка условий труда по  идентифицированным вредным (опасным) факторам»)</a:t>
            </a:r>
          </a:p>
          <a:p>
            <a:pPr>
              <a:spcBef>
                <a:spcPts val="0"/>
              </a:spcBef>
              <a:buNone/>
            </a:pPr>
            <a:r>
              <a:rPr lang="ru-RU" sz="1600" i="1" dirty="0" smtClean="0"/>
              <a:t> </a:t>
            </a:r>
          </a:p>
          <a:p>
            <a:pPr>
              <a:spcBef>
                <a:spcPts val="0"/>
              </a:spcBef>
              <a:buNone/>
            </a:pPr>
            <a:endParaRPr lang="ru-RU" sz="1600" i="1" dirty="0" smtClean="0"/>
          </a:p>
          <a:p>
            <a:pPr>
              <a:spcBef>
                <a:spcPts val="0"/>
              </a:spcBef>
              <a:buNone/>
            </a:pPr>
            <a:r>
              <a:rPr lang="ru-RU" sz="1600" i="1" dirty="0" smtClean="0"/>
              <a:t>б) Перечня (реестра) выявленных опасностей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1600" i="1" dirty="0" smtClean="0"/>
              <a:t> или </a:t>
            </a:r>
          </a:p>
          <a:p>
            <a:pPr>
              <a:spcBef>
                <a:spcPts val="0"/>
              </a:spcBef>
              <a:buNone/>
            </a:pPr>
            <a:r>
              <a:rPr lang="ru-RU" sz="1600" i="1" dirty="0" smtClean="0"/>
              <a:t>Карты – реестра идентифицированных опасностей и оценки профессиональных рисков на конкретном рабочем месте</a:t>
            </a:r>
          </a:p>
          <a:p>
            <a:pPr>
              <a:spcBef>
                <a:spcPts val="0"/>
              </a:spcBef>
              <a:buNone/>
            </a:pPr>
            <a:r>
              <a:rPr lang="ru-RU" sz="1600" i="1" dirty="0" smtClean="0"/>
              <a:t> </a:t>
            </a:r>
          </a:p>
          <a:p>
            <a:pPr>
              <a:spcBef>
                <a:spcPts val="0"/>
              </a:spcBef>
              <a:buNone/>
            </a:pPr>
            <a:endParaRPr lang="ru-RU" sz="1600" dirty="0" smtClean="0"/>
          </a:p>
          <a:p>
            <a:pPr>
              <a:spcBef>
                <a:spcPts val="0"/>
              </a:spcBef>
              <a:buNone/>
            </a:pPr>
            <a:r>
              <a:rPr lang="ru-RU" sz="1800" i="1" dirty="0" smtClean="0"/>
              <a:t>ПРИМЕР</a:t>
            </a:r>
            <a:r>
              <a:rPr lang="ru-RU" sz="1800" dirty="0" smtClean="0"/>
              <a:t>: результаты СОУТ и оценки профессиональных рисков  </a:t>
            </a:r>
            <a:r>
              <a:rPr lang="ru-RU" sz="2000" i="1" dirty="0" smtClean="0"/>
              <a:t>для уборщика служебных помещений</a:t>
            </a:r>
          </a:p>
          <a:p>
            <a:pPr>
              <a:spcBef>
                <a:spcPts val="0"/>
              </a:spcBef>
              <a:buNone/>
            </a:pPr>
            <a:endParaRPr lang="ru-RU" sz="2000" dirty="0" smtClean="0"/>
          </a:p>
          <a:p>
            <a:pPr>
              <a:spcBef>
                <a:spcPts val="0"/>
              </a:spcBef>
              <a:buNone/>
            </a:pPr>
            <a:endParaRPr lang="ru-RU" sz="1600" dirty="0" smtClean="0"/>
          </a:p>
          <a:p>
            <a:pPr>
              <a:spcBef>
                <a:spcPts val="0"/>
              </a:spcBef>
              <a:buNone/>
            </a:pPr>
            <a:endParaRPr lang="ru-RU" sz="1600" dirty="0" smtClean="0"/>
          </a:p>
          <a:p>
            <a:pPr>
              <a:spcBef>
                <a:spcPts val="0"/>
              </a:spcBef>
              <a:buNone/>
            </a:pPr>
            <a:endParaRPr lang="ru-RU" sz="1600" dirty="0" smtClean="0"/>
          </a:p>
          <a:p>
            <a:pPr>
              <a:spcBef>
                <a:spcPts val="0"/>
              </a:spcBef>
              <a:buNone/>
            </a:pPr>
            <a:endParaRPr lang="ru-RU" sz="1600" dirty="0" smtClean="0"/>
          </a:p>
          <a:p>
            <a:pPr>
              <a:spcBef>
                <a:spcPts val="0"/>
              </a:spcBef>
              <a:buNone/>
            </a:pPr>
            <a:endParaRPr lang="ru-RU" sz="1600" dirty="0" smtClean="0"/>
          </a:p>
          <a:p>
            <a:pPr>
              <a:spcBef>
                <a:spcPts val="0"/>
              </a:spcBef>
              <a:buNone/>
            </a:pPr>
            <a:endParaRPr lang="ru-RU" sz="1600" dirty="0" smtClean="0"/>
          </a:p>
          <a:p>
            <a:pPr>
              <a:spcBef>
                <a:spcPts val="0"/>
              </a:spcBef>
              <a:buNone/>
            </a:pPr>
            <a:r>
              <a:rPr lang="ru-RU" sz="1600" dirty="0" smtClean="0"/>
              <a:t> </a:t>
            </a:r>
          </a:p>
          <a:p>
            <a:pPr>
              <a:spcBef>
                <a:spcPts val="0"/>
              </a:spcBef>
              <a:buNone/>
            </a:pPr>
            <a:endParaRPr lang="ru-RU" sz="1600" dirty="0" smtClean="0"/>
          </a:p>
          <a:p>
            <a:pPr>
              <a:buNone/>
            </a:pPr>
            <a:endParaRPr lang="ru-RU" sz="800" dirty="0" smtClean="0"/>
          </a:p>
          <a:p>
            <a:pPr>
              <a:buNone/>
            </a:pPr>
            <a:endParaRPr lang="ru-RU" sz="3200" dirty="0" smtClean="0"/>
          </a:p>
          <a:p>
            <a:pPr>
              <a:buNone/>
            </a:pPr>
            <a:endParaRPr lang="ru-RU" sz="3200" dirty="0" smtClean="0"/>
          </a:p>
          <a:p>
            <a:pPr>
              <a:buNone/>
            </a:pPr>
            <a:endParaRPr lang="ru-RU" sz="3200" dirty="0" smtClean="0"/>
          </a:p>
          <a:p>
            <a:pPr>
              <a:buNone/>
            </a:pPr>
            <a:endParaRPr lang="ru-RU" sz="3200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" y="1"/>
            <a:ext cx="1186249" cy="1149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3700</TotalTime>
  <Words>3086</Words>
  <Application>Microsoft Office PowerPoint</Application>
  <PresentationFormat>Экран (4:3)</PresentationFormat>
  <Paragraphs>626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Office Theme</vt:lpstr>
      <vt:lpstr>Обеспечение работников СИЗ (Положение, нормы выдачи) </vt:lpstr>
      <vt:lpstr>Обеспечение работников СИЗ (Положение, нормы выдачи) </vt:lpstr>
      <vt:lpstr>Обеспечение работников СИЗ (Положение, нормы выдачи)</vt:lpstr>
      <vt:lpstr>Обеспечение работников СИЗ (Положение, нормы выдачи)</vt:lpstr>
      <vt:lpstr>Обеспечение работников СИЗ (Положение, нормы выдачи)</vt:lpstr>
      <vt:lpstr>Обеспечение работников СИЗ (Положение, нормы выдачи)</vt:lpstr>
      <vt:lpstr>Обеспечение работников СИЗ (Положение, нормы выдачи)</vt:lpstr>
      <vt:lpstr>Обеспечение работников СИЗ (Положение, нормы выдачи)</vt:lpstr>
      <vt:lpstr>Обеспечение работников СИЗ (Положение, нормы выдачи)</vt:lpstr>
      <vt:lpstr>Обеспечение работников СИЗ (Положение, нормы выдачи)</vt:lpstr>
      <vt:lpstr>Обеспечение работников СИЗ (Положение, нормы выдачи)</vt:lpstr>
      <vt:lpstr>Обеспечение работников СИЗ (Положение, нормы выдачи)</vt:lpstr>
      <vt:lpstr>Обеспечение работников СИЗ (Положение, нормы выдачи)</vt:lpstr>
      <vt:lpstr>Обеспечение работников СИЗ (Положение, нормы выдачи)</vt:lpstr>
      <vt:lpstr>Обеспечение работников СИЗ (Положение, нормы выдачи)</vt:lpstr>
      <vt:lpstr>Обеспечение работников СИЗ (Положение, нормы выдачи)</vt:lpstr>
      <vt:lpstr>Обеспечение работников СИЗ (Положение, нормы выдачи)</vt:lpstr>
      <vt:lpstr>Обеспечение работников СИЗ (Положение, нормы выдачи)</vt:lpstr>
      <vt:lpstr>Обеспечение работников СИЗ (Положение, нормы выдачи)</vt:lpstr>
      <vt:lpstr>Обеспечение работников СИЗ (Положение, нормы выдачи)</vt:lpstr>
      <vt:lpstr>Обеспечение работников СИЗ (Положение, нормы выдачи)</vt:lpstr>
      <vt:lpstr>Обеспечение работников СИЗ (Положение, нормы выдачи)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/>
  <dc:creator>Инспектор</dc:creator>
  <dc:description/>
  <cp:lastModifiedBy>user_server1c</cp:lastModifiedBy>
  <cp:revision>461</cp:revision>
  <dcterms:created xsi:type="dcterms:W3CDTF">2019-04-16T09:55:56Z</dcterms:created>
  <dcterms:modified xsi:type="dcterms:W3CDTF">2024-05-27T05:42:26Z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Экран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27</vt:i4>
  </property>
</Properties>
</file>