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8" r:id="rId2"/>
    <p:sldId id="281" r:id="rId3"/>
    <p:sldId id="264" r:id="rId4"/>
    <p:sldId id="268" r:id="rId5"/>
    <p:sldId id="270" r:id="rId6"/>
    <p:sldId id="297" r:id="rId7"/>
    <p:sldId id="276" r:id="rId8"/>
    <p:sldId id="288" r:id="rId9"/>
    <p:sldId id="304" r:id="rId10"/>
    <p:sldId id="299" r:id="rId11"/>
    <p:sldId id="300" r:id="rId12"/>
    <p:sldId id="301" r:id="rId13"/>
    <p:sldId id="302" r:id="rId14"/>
    <p:sldId id="303" r:id="rId15"/>
    <p:sldId id="287" r:id="rId16"/>
    <p:sldId id="284" r:id="rId17"/>
    <p:sldId id="293" r:id="rId18"/>
    <p:sldId id="295" r:id="rId19"/>
    <p:sldId id="296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5858"/>
    <a:srgbClr val="4F4F4F"/>
    <a:srgbClr val="FFE5E5"/>
    <a:srgbClr val="FFC5C5"/>
    <a:srgbClr val="FFF2C9"/>
    <a:srgbClr val="FFE697"/>
    <a:srgbClr val="E2F8FA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>
        <p:scale>
          <a:sx n="58" d="100"/>
          <a:sy n="58" d="100"/>
        </p:scale>
        <p:origin x="-1410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64505-88D2-4EDE-AA1A-2706B514BEDB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563BF-F90A-433E-8AB0-B258403D56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563BF-F90A-433E-8AB0-B258403D564E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FF4EC-C705-4C70-A647-45B5ED1D9A26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FF4EC-C705-4C70-A647-45B5ED1D9A26}" type="datetimeFigureOut">
              <a:rPr lang="ru-RU" smtClean="0"/>
              <a:pPr/>
              <a:t>24.05.2019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FCCF-DDAA-4217-A10A-79E854B8D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5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85184"/>
            <a:ext cx="9143999" cy="1772816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633462"/>
            <a:ext cx="9143999" cy="1191304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643" y="633462"/>
            <a:ext cx="1479069" cy="1643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085184"/>
            <a:ext cx="572412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67744" y="77747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37609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sz="2700" dirty="0" smtClean="0">
                <a:solidFill>
                  <a:srgbClr val="376092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2500" dirty="0" smtClean="0">
                <a:solidFill>
                  <a:srgbClr val="376092"/>
                </a:solidFill>
                <a:latin typeface="Georgia" panose="02040502050405020303" pitchFamily="18" charset="0"/>
              </a:rPr>
              <a:t>городского округа Тольятти</a:t>
            </a:r>
            <a:endParaRPr lang="ru-RU" sz="2500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327" y="883039"/>
            <a:ext cx="1037699" cy="126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7602" y="2643182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ИТОГИ РАБОТЫ</a:t>
            </a:r>
          </a:p>
          <a:p>
            <a:pPr algn="ctr"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АДМИНИСТРАЦИИ ЦЕНТРАЛЬНОГО РАЙОНА</a:t>
            </a:r>
          </a:p>
          <a:p>
            <a:pPr algn="ctr"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2018 ГОД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9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5084763"/>
            <a:ext cx="9144000" cy="1773237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9600"/>
            <a:ext cx="9144000" cy="517525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813" y="188913"/>
            <a:ext cx="7056437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</a:rPr>
              <a:t>Капитальный ремонт жилищного фонда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Центрального </a:t>
            </a:r>
            <a:r>
              <a:rPr lang="ru-RU" sz="2000" dirty="0">
                <a:latin typeface="Georgia" panose="02040502050405020303" pitchFamily="18" charset="0"/>
              </a:rPr>
              <a:t>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Georgia" panose="02040502050405020303" pitchFamily="18" charset="0"/>
              </a:rPr>
              <a:t>2018 год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4292600"/>
            <a:ext cx="2195513" cy="792163"/>
          </a:xfrm>
          <a:prstGeom prst="rect">
            <a:avLst/>
          </a:prstGeom>
          <a:solidFill>
            <a:srgbClr val="FFF2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ремонт инженерных систем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ремонт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кровли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7450" y="1773238"/>
            <a:ext cx="2592388" cy="792162"/>
          </a:xfrm>
          <a:prstGeom prst="rect">
            <a:avLst/>
          </a:prstGeom>
          <a:solidFill>
            <a:srgbClr val="E2F8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запланирован ремонт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МКД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27313" y="3068638"/>
            <a:ext cx="2124075" cy="865187"/>
          </a:xfrm>
          <a:prstGeom prst="rect">
            <a:avLst/>
          </a:prstGeom>
          <a:solidFill>
            <a:srgbClr val="FFE5E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выполнен ремонт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МКД</a:t>
            </a:r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825" y="3141663"/>
            <a:ext cx="2195513" cy="792162"/>
          </a:xfrm>
          <a:prstGeom prst="rect">
            <a:avLst/>
          </a:prstGeom>
          <a:solidFill>
            <a:srgbClr val="FFF2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работы выполнены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40425" y="1773238"/>
            <a:ext cx="2124075" cy="792162"/>
          </a:xfrm>
          <a:prstGeom prst="rect">
            <a:avLst/>
          </a:prstGeom>
          <a:solidFill>
            <a:srgbClr val="E2F8F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Завершение работ в домах, включенных в план 2017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 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19925" y="3068638"/>
            <a:ext cx="2124075" cy="865187"/>
          </a:xfrm>
          <a:prstGeom prst="rect">
            <a:avLst/>
          </a:prstGeom>
          <a:solidFill>
            <a:srgbClr val="FFE5E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МКД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завершение работ в 2019 году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859338" y="3068638"/>
            <a:ext cx="2124075" cy="865187"/>
          </a:xfrm>
          <a:prstGeom prst="rect">
            <a:avLst/>
          </a:prstGeom>
          <a:solidFill>
            <a:srgbClr val="FFF2C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 </a:t>
            </a:r>
            <a:r>
              <a:rPr lang="ru-RU" sz="1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 работы выполнены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1331913" y="2708275"/>
            <a:ext cx="576262" cy="288925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1331913" y="4005263"/>
            <a:ext cx="576262" cy="287337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132138" y="2708275"/>
            <a:ext cx="576262" cy="287338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6227763" y="2636838"/>
            <a:ext cx="576262" cy="287337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7235825" y="2636838"/>
            <a:ext cx="576263" cy="287337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43727" t="34764" b="6632"/>
          <a:stretch/>
        </p:blipFill>
        <p:spPr bwMode="auto">
          <a:xfrm rot="16200000">
            <a:off x="5888450" y="3602450"/>
            <a:ext cx="2780928" cy="3730171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084763"/>
            <a:ext cx="9144000" cy="1773237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09600"/>
            <a:ext cx="9144000" cy="517525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250" y="333375"/>
            <a:ext cx="7056438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Georgia" panose="02040502050405020303" pitchFamily="18" charset="0"/>
              </a:rPr>
              <a:t>Капитальный ремонт жилищного фонда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Georgia" panose="02040502050405020303" pitchFamily="18" charset="0"/>
              </a:rPr>
              <a:t>Центрального </a:t>
            </a:r>
            <a:r>
              <a:rPr lang="ru-RU" sz="2000" dirty="0">
                <a:latin typeface="Georgia" panose="02040502050405020303" pitchFamily="18" charset="0"/>
              </a:rPr>
              <a:t>района</a:t>
            </a:r>
            <a:endParaRPr lang="ru-RU" dirty="0">
              <a:latin typeface="+mn-lt"/>
            </a:endParaRP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12702986"/>
              </p:ext>
            </p:extLst>
          </p:nvPr>
        </p:nvGraphicFramePr>
        <p:xfrm>
          <a:off x="309563" y="2041525"/>
          <a:ext cx="4621212" cy="4195763"/>
        </p:xfrm>
        <a:graphic>
          <a:graphicData uri="http://schemas.openxmlformats.org/presentationml/2006/ole">
            <p:oleObj spid="_x0000_s38930" name="Worksheet" r:id="rId3" imgW="6419850" imgH="5829300" progId="Excel.Sheet.8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/>
          </p:cNvGraphicFramePr>
          <p:nvPr/>
        </p:nvGraphicFramePr>
        <p:xfrm>
          <a:off x="4637088" y="2071678"/>
          <a:ext cx="4540250" cy="4143404"/>
        </p:xfrm>
        <a:graphic>
          <a:graphicData uri="http://schemas.openxmlformats.org/presentationml/2006/ole">
            <p:oleObj spid="_x0000_s38931" name="Worksheet" r:id="rId4" imgW="4486275" imgH="446722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Georgia" panose="02040502050405020303" pitchFamily="18" charset="0"/>
              </a:rPr>
              <a:t>Проведение земляных работ на территории Центрального района</a:t>
            </a:r>
            <a:r>
              <a:rPr lang="ru-RU" dirty="0" smtClean="0">
                <a:latin typeface="Georgia" panose="02040502050405020303" pitchFamily="18" charset="0"/>
              </a:rPr>
              <a:t/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b="1" dirty="0" smtClean="0">
                <a:latin typeface="Georgia" panose="02040502050405020303" pitchFamily="18" charset="0"/>
              </a:rPr>
              <a:t>2018 год</a:t>
            </a:r>
            <a:endParaRPr lang="ru-RU" b="1" dirty="0"/>
          </a:p>
        </p:txBody>
      </p:sp>
      <p:graphicFrame>
        <p:nvGraphicFramePr>
          <p:cNvPr id="276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2357430"/>
          <a:ext cx="7072362" cy="4143375"/>
        </p:xfrm>
        <a:graphic>
          <a:graphicData uri="http://schemas.openxmlformats.org/presentationml/2006/ole">
            <p:oleObj spid="_x0000_s39946" name="Worksheet" r:id="rId3" imgW="5791200" imgH="4143254" progId="Excel.Shee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1428736"/>
            <a:ext cx="83582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F7F7F"/>
                </a:solidFill>
                <a:latin typeface="Georgia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за год  выдано 512 разрешения на проведение земляных работ для ремонта подземных инженерных сетей из которых: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Восстановление нарушенного благоустройства</a:t>
            </a:r>
            <a:endParaRPr lang="ru-RU" sz="3600" dirty="0"/>
          </a:p>
        </p:txBody>
      </p:sp>
      <p:graphicFrame>
        <p:nvGraphicFramePr>
          <p:cNvPr id="28674" name="Object 2"/>
          <p:cNvGraphicFramePr>
            <a:graphicFrameLocks noGrp="1"/>
          </p:cNvGraphicFramePr>
          <p:nvPr/>
        </p:nvGraphicFramePr>
        <p:xfrm>
          <a:off x="1208088" y="1714500"/>
          <a:ext cx="7070725" cy="4751388"/>
        </p:xfrm>
        <a:graphic>
          <a:graphicData uri="http://schemas.openxmlformats.org/presentationml/2006/ole">
            <p:oleObj spid="_x0000_s40970" name="Worksheet" r:id="rId3" imgW="8248650" imgH="55435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084763"/>
            <a:ext cx="9144000" cy="1773237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/>
        </p:spPr>
      </p:pic>
      <p:sp>
        <p:nvSpPr>
          <p:cNvPr id="4" name="Прямоугольник 3"/>
          <p:cNvSpPr/>
          <p:nvPr/>
        </p:nvSpPr>
        <p:spPr>
          <a:xfrm>
            <a:off x="0" y="642918"/>
            <a:ext cx="9144000" cy="517525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813" y="0"/>
            <a:ext cx="7056437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b="1" i="1" dirty="0"/>
          </a:p>
        </p:txBody>
      </p:sp>
      <p:graphicFrame>
        <p:nvGraphicFramePr>
          <p:cNvPr id="5133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7703891"/>
              </p:ext>
            </p:extLst>
          </p:nvPr>
        </p:nvGraphicFramePr>
        <p:xfrm>
          <a:off x="1071538" y="1715097"/>
          <a:ext cx="7215238" cy="4594223"/>
        </p:xfrm>
        <a:graphic>
          <a:graphicData uri="http://schemas.openxmlformats.org/presentationml/2006/ole">
            <p:oleObj spid="_x0000_s41994" name="Worksheet" r:id="rId4" imgW="5791200" imgH="4724417" progId="Excel.Sheet.8">
              <p:embed/>
            </p:oleObj>
          </a:graphicData>
        </a:graphic>
      </p:graphicFrame>
      <p:sp>
        <p:nvSpPr>
          <p:cNvPr id="5134" name="TextBox 7"/>
          <p:cNvSpPr txBox="1">
            <a:spLocks noChangeArrowheads="1"/>
          </p:cNvSpPr>
          <p:nvPr/>
        </p:nvSpPr>
        <p:spPr bwMode="auto">
          <a:xfrm>
            <a:off x="500034" y="142852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Динамика количества выданных разрешений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аварийного ремонта инженерных сетей по сравнению                  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с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2017 годом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аэрохолл.PN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2571736" y="4247591"/>
            <a:ext cx="6282246" cy="223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" y="571480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331640" y="262970"/>
            <a:ext cx="7560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Мониторинг объектов потребительского рынка администрации Центрального  района</a:t>
            </a:r>
            <a:endParaRPr lang="ru-RU" sz="25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428737"/>
            <a:ext cx="8143932" cy="4708981"/>
          </a:xfrm>
          <a:prstGeom prst="rect">
            <a:avLst/>
          </a:prstGeom>
          <a:effectLst>
            <a:outerShdw blurRad="50800" sx="1000" sy="1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SzPct val="110000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SzPct val="11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Общее количество объектов торговли в Центральном районе 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2375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(по данным статистики);</a:t>
            </a:r>
          </a:p>
          <a:p>
            <a:pPr marL="285750" indent="-285750" algn="just">
              <a:buSzPct val="11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Крупные торговые центры 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SzPct val="11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Количество нестационарных торговых объектов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366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SzPct val="11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Охвачено мониторингом объектов торговли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366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SzPct val="11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Выявлено объектов с нарушением федерального законодательства:</a:t>
            </a:r>
          </a:p>
          <a:p>
            <a:pPr marL="285750" indent="-285750" algn="just">
              <a:buSzPct val="110000"/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объектов по продаже табачных изделий;</a:t>
            </a:r>
          </a:p>
          <a:p>
            <a:pPr marL="285750" indent="-285750" algn="just">
              <a:buSzPct val="110000"/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объектов по продаже алкогольной продукцией.</a:t>
            </a:r>
          </a:p>
          <a:p>
            <a:pPr marL="285750" indent="-285750" algn="just">
              <a:buSzPct val="11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Оформлено протоколов по статье 6.1 Закона Самарской области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01.11.2007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№ 115-ГД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SzPct val="11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Оформлено протоколов по статье 6.5 Закона Самарской области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01.11.2007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№ 115-ГД - 3;</a:t>
            </a:r>
          </a:p>
          <a:p>
            <a:pPr marL="285750" indent="-285750" algn="just">
              <a:buSzPct val="11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Выявлено незаконно установленных НТО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SzPct val="110000"/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Вывезено незаконных НТО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58.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75568" y="519504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eorgia" panose="02040502050405020303" pitchFamily="18" charset="0"/>
              </a:rPr>
              <a:t>Мероприятия с участием управляющих микрорайонами</a:t>
            </a:r>
            <a:endParaRPr lang="ru-RU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3177038"/>
              </p:ext>
            </p:extLst>
          </p:nvPr>
        </p:nvGraphicFramePr>
        <p:xfrm>
          <a:off x="214282" y="1357298"/>
          <a:ext cx="8712970" cy="53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">
                  <a:extLst>
                    <a:ext uri="{9D8B030D-6E8A-4147-A177-3AD203B41FA5}">
                      <a16:colId xmlns="" xmlns:a16="http://schemas.microsoft.com/office/drawing/2014/main" val="3016500181"/>
                    </a:ext>
                  </a:extLst>
                </a:gridCol>
                <a:gridCol w="5027842">
                  <a:extLst>
                    <a:ext uri="{9D8B030D-6E8A-4147-A177-3AD203B41FA5}">
                      <a16:colId xmlns="" xmlns:a16="http://schemas.microsoft.com/office/drawing/2014/main" val="2992041739"/>
                    </a:ext>
                  </a:extLst>
                </a:gridCol>
                <a:gridCol w="3249480">
                  <a:extLst>
                    <a:ext uri="{9D8B030D-6E8A-4147-A177-3AD203B41FA5}">
                      <a16:colId xmlns="" xmlns:a16="http://schemas.microsoft.com/office/drawing/2014/main" val="3160597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№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Мероприятие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Результат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1411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Осмотр помещений</a:t>
                      </a:r>
                      <a:r>
                        <a:rPr lang="ru-RU" sz="1200" baseline="0" dirty="0" smtClean="0"/>
                        <a:t> на предмет фактического использования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Обследовано    </a:t>
                      </a:r>
                      <a:r>
                        <a:rPr lang="ru-RU" sz="1200" b="0" dirty="0" smtClean="0"/>
                        <a:t>помещений </a:t>
                      </a:r>
                      <a:r>
                        <a:rPr lang="ru-RU" sz="1200" b="1" dirty="0" smtClean="0"/>
                        <a:t>361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Обследование придомовых территорий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предмет отчистки от снега и наличия (отсутствия) ТКО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Многократно обследовали территорию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827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домов</a:t>
                      </a:r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2006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приемке работ в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рамках программ благоустройства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Приняли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участие в приемке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объектов</a:t>
                      </a:r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8792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Мониторинг мест массового отдыха, досуга и развлечения детей и семей с детьми в рамках проведения Всероссийской акции «Безопасность детям»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Обследовали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объекта спортивного и игрового оборудования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744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Мониторинг мест проведения земляных работ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Проверено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объектов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31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Мониторинг выполнения работ по капитальному ремонту общего имущества МКД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Осуществлен контроль выполнения работ в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домах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4610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мероприятий по санитарной очистке и благоустройству территории Автозаводского района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Организованы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субботники с участием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1142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жителей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микрорайонов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253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мероприятий в рамках проекта «Новое качество медицины»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Проведено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мероприятий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охватом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человек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751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встреч с жителями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рамках реализации конкурса «Наш микрорайон»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Проведены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встреч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участием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4200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чел. (охват дворов -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924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Патрулирование лесного массива Центрального района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Организовано</a:t>
                      </a:r>
                      <a:r>
                        <a:rPr lang="ru-RU" sz="1200" baseline="0" dirty="0" smtClean="0"/>
                        <a:t> участие в патрулировании </a:t>
                      </a:r>
                      <a:r>
                        <a:rPr lang="ru-RU" sz="1200" b="1" baseline="0" dirty="0" smtClean="0"/>
                        <a:t>238 </a:t>
                      </a:r>
                      <a:r>
                        <a:rPr lang="ru-RU" sz="1200" baseline="0" dirty="0" smtClean="0"/>
                        <a:t>жителей в пожароопасный</a:t>
                      </a:r>
                      <a:r>
                        <a:rPr lang="ru-RU" sz="1200" dirty="0" smtClean="0"/>
                        <a:t> период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961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11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Мониторинг площадок по реализации деревьев хвойных пород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Выявлено 7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несанкционированной торговли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47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43042" y="35716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Содействие в осуществлении ТОС и реализации функций (полномочий)  управляющих микрорайонами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1500174"/>
            <a:ext cx="765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643182"/>
            <a:ext cx="292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На территории района осуществляют деятельность </a:t>
            </a:r>
          </a:p>
          <a:p>
            <a:pPr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b="1" dirty="0" smtClean="0"/>
          </a:p>
          <a:p>
            <a:pPr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19 учрежденных ТОС</a:t>
            </a:r>
          </a:p>
          <a:p>
            <a:pPr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(средняя численность жителей в границах ТОС –</a:t>
            </a:r>
            <a:r>
              <a:rPr lang="ru-RU" b="1" dirty="0" smtClean="0"/>
              <a:t> 6407 чел.</a:t>
            </a:r>
            <a:r>
              <a:rPr lang="ru-RU" dirty="0" smtClean="0"/>
              <a:t>)</a:t>
            </a:r>
          </a:p>
          <a:p>
            <a:pPr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b="1" dirty="0" smtClean="0"/>
          </a:p>
          <a:p>
            <a:pPr>
              <a:defRPr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27 управляющих микрорайонами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181" y="1174165"/>
            <a:ext cx="5420017" cy="568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19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548680"/>
            <a:ext cx="705678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latin typeface="Georgia" panose="02040502050405020303" pitchFamily="18" charset="0"/>
              </a:rPr>
              <a:t>Содействие в осуществлении ТОС на территории района </a:t>
            </a:r>
            <a:endParaRPr lang="ru-RU" sz="20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3863" y="1384964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2018 году из бюджета городского округа Тольятти были </a:t>
            </a:r>
            <a:r>
              <a:rPr lang="ru-RU" sz="1200" dirty="0" smtClean="0"/>
              <a:t>предоставлены денежные средства </a:t>
            </a:r>
            <a:r>
              <a:rPr lang="ru-RU" sz="1200" b="1" dirty="0" smtClean="0"/>
              <a:t>19 ТОС</a:t>
            </a:r>
            <a:r>
              <a:rPr lang="ru-RU" sz="1200" dirty="0" smtClean="0"/>
              <a:t> Центрального района </a:t>
            </a:r>
            <a:r>
              <a:rPr lang="ru-RU" sz="1200" dirty="0"/>
              <a:t>в размере  </a:t>
            </a:r>
            <a:r>
              <a:rPr lang="ru-RU" sz="1200" b="1" dirty="0" smtClean="0"/>
              <a:t>1 033 156 </a:t>
            </a:r>
            <a:r>
              <a:rPr lang="ru-RU" sz="1200" dirty="0"/>
              <a:t>руб. </a:t>
            </a:r>
          </a:p>
          <a:p>
            <a:r>
              <a:rPr lang="ru-RU" sz="1200" dirty="0" smtClean="0"/>
              <a:t>Всего проведено </a:t>
            </a:r>
            <a:r>
              <a:rPr lang="ru-RU" sz="1200" b="1" dirty="0" smtClean="0"/>
              <a:t>114</a:t>
            </a:r>
            <a:r>
              <a:rPr lang="ru-RU" sz="1200" dirty="0" smtClean="0"/>
              <a:t>  </a:t>
            </a:r>
            <a:r>
              <a:rPr lang="ru-RU" sz="1200" dirty="0"/>
              <a:t>мероприятий с охватом населения – </a:t>
            </a:r>
            <a:r>
              <a:rPr lang="ru-RU" sz="1200" b="1" dirty="0" smtClean="0"/>
              <a:t>20 320 </a:t>
            </a:r>
            <a:r>
              <a:rPr lang="ru-RU" sz="1200" dirty="0"/>
              <a:t>чел.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2241659"/>
            <a:ext cx="1924520" cy="339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Субботник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9125" y="1353807"/>
            <a:ext cx="1800199" cy="474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День Победы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58473" y="4097650"/>
            <a:ext cx="1584176" cy="360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 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0935"/>
            <a:ext cx="2867116" cy="182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024" y="1748924"/>
            <a:ext cx="3347435" cy="251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956" y="4342886"/>
            <a:ext cx="3116743" cy="233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7933" y="4374129"/>
            <a:ext cx="3081035" cy="231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995" y="4528092"/>
            <a:ext cx="1589749" cy="215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41805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День защиты детей</a:t>
            </a:r>
            <a:endParaRPr lang="ru-RU" sz="2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538" y="692696"/>
            <a:ext cx="263343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82123"/>
            <a:ext cx="249627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2128" y="665594"/>
            <a:ext cx="2904323" cy="193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9515" y="2632036"/>
            <a:ext cx="2886936" cy="209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2" y="260648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Масленица</a:t>
            </a:r>
            <a:endParaRPr lang="ru-RU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66" y="2780928"/>
            <a:ext cx="247943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873" y="2387180"/>
            <a:ext cx="1967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Семейные старты</a:t>
            </a:r>
            <a:endParaRPr lang="ru-RU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454" y="2976017"/>
            <a:ext cx="2536679" cy="174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4936" y="2632487"/>
            <a:ext cx="155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День соседей</a:t>
            </a:r>
            <a:endParaRPr lang="ru-RU" b="1" dirty="0"/>
          </a:p>
        </p:txBody>
      </p:sp>
      <p:pic>
        <p:nvPicPr>
          <p:cNvPr id="14" name="Объект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766" y="4940392"/>
            <a:ext cx="2479433" cy="1747313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88381" y="4540478"/>
            <a:ext cx="13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Новый год!</a:t>
            </a:r>
            <a:endParaRPr lang="ru-RU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38458"/>
            <a:ext cx="2957686" cy="184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144" y="4864344"/>
            <a:ext cx="2556307" cy="182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03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58978" y="532060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Характеристика Центрального района</a:t>
            </a:r>
            <a:endParaRPr lang="ru-RU" sz="2500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761" y="1452145"/>
            <a:ext cx="765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500174"/>
            <a:ext cx="85725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Население 157 287 чел. </a:t>
            </a: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Площадь территории га - 12913,4 га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Многоквартирных домов – 843</a:t>
            </a:r>
          </a:p>
          <a:p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Индивидуальных жилых домов - 5624</a:t>
            </a:r>
          </a:p>
          <a:p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Управляющих </a:t>
            </a:r>
            <a:r>
              <a:rPr lang="ru-RU" sz="2000" dirty="0" smtClean="0">
                <a:solidFill>
                  <a:prstClr val="black"/>
                </a:solidFill>
              </a:rPr>
              <a:t>компаний – 38</a:t>
            </a:r>
            <a:endParaRPr lang="ru-RU" sz="2000" b="1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Самостоятельных ТСЖ </a:t>
            </a:r>
            <a:r>
              <a:rPr lang="ru-RU" sz="2000" b="1" dirty="0" smtClean="0">
                <a:solidFill>
                  <a:prstClr val="black"/>
                </a:solidFill>
              </a:rPr>
              <a:t>-</a:t>
            </a:r>
            <a:r>
              <a:rPr lang="ru-RU" sz="2000" dirty="0" smtClean="0">
                <a:solidFill>
                  <a:prstClr val="black"/>
                </a:solidFill>
              </a:rPr>
              <a:t>31</a:t>
            </a:r>
          </a:p>
          <a:p>
            <a:endParaRPr lang="ru-RU" sz="800" b="1" dirty="0">
              <a:solidFill>
                <a:prstClr val="black"/>
              </a:solidFill>
            </a:endParaRPr>
          </a:p>
          <a:p>
            <a:endParaRPr lang="ru-RU" sz="800" b="1" dirty="0">
              <a:solidFill>
                <a:prstClr val="black"/>
              </a:solidFill>
            </a:endParaRPr>
          </a:p>
        </p:txBody>
      </p:sp>
      <p:sp>
        <p:nvSpPr>
          <p:cNvPr id="9218" name="AutoShape 2" descr="https://avatars.mds.yandex.net/get-altay/236825/2a0000015b3bb275803b237b4b868138081c/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avatars.mds.yandex.net/get-altay/236825/2a0000015b3bb275803b237b4b868138081c/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avatars.mds.yandex.net/get-altay/236825/2a0000015b3bb275803b237b4b868138081c/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avatars.mds.yandex.net/get-altay/236825/2a0000015b3bb275803b237b4b868138081c/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C:\Users\tt503484\Desktop\centr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7888"/>
            <a:ext cx="4444616" cy="50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9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85184"/>
            <a:ext cx="9143999" cy="1772816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689" y="2120900"/>
            <a:ext cx="860619" cy="10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63688" y="3444382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376092"/>
                </a:solidFill>
                <a:latin typeface="Georgia" panose="02040502050405020303" pitchFamily="18" charset="0"/>
              </a:rPr>
              <a:t>Благодарим за внимание!</a:t>
            </a:r>
            <a:endParaRPr lang="ru-RU" sz="3200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652120" y="2561743"/>
            <a:ext cx="3491880" cy="0"/>
          </a:xfrm>
          <a:prstGeom prst="line">
            <a:avLst/>
          </a:prstGeom>
          <a:ln w="28575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2561743"/>
            <a:ext cx="3491880" cy="0"/>
          </a:xfrm>
          <a:prstGeom prst="line">
            <a:avLst/>
          </a:prstGeom>
          <a:ln w="28575">
            <a:solidFill>
              <a:srgbClr val="3760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05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14285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«Благоустройство территории городского округа Тольятти на 2015-2024 годы» за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6775" y="3069539"/>
            <a:ext cx="2495344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Буферная зона вдоль </a:t>
            </a:r>
            <a:r>
              <a:rPr lang="ru-RU" sz="1300" b="1" i="1" u="sng" dirty="0" err="1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ул.Баныкина</a:t>
            </a:r>
            <a:r>
              <a:rPr lang="ru-RU" sz="1300" b="1" i="1" u="sng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и </a:t>
            </a:r>
            <a:r>
              <a:rPr lang="ru-RU" sz="1300" b="1" i="1" u="sng" dirty="0" err="1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ул.Родины</a:t>
            </a:r>
            <a:r>
              <a:rPr lang="ru-RU" sz="1300" b="1" i="1" u="sng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от </a:t>
            </a:r>
            <a:r>
              <a:rPr lang="ru-RU" sz="1300" b="1" i="1" u="sng" dirty="0" err="1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Соцгорода</a:t>
            </a:r>
            <a:r>
              <a:rPr lang="ru-RU" sz="1300" b="1" i="1" u="sng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 до </a:t>
            </a:r>
            <a:r>
              <a:rPr lang="ru-RU" sz="1300" b="1" i="1" u="sng" dirty="0" err="1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Портпоселка</a:t>
            </a:r>
            <a:endParaRPr lang="ru-RU" sz="1300" b="1" i="1" u="sng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1" y="2214554"/>
            <a:ext cx="4214842" cy="83489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>
              <a:latin typeface="Georgia" panose="02040502050405020303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83828" y="3069539"/>
            <a:ext cx="2214578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i="1" u="sng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у</a:t>
            </a:r>
            <a:r>
              <a:rPr lang="ru-RU" sz="1300" b="1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л. Толстого, 20</a:t>
            </a:r>
            <a:endParaRPr lang="ru-RU" sz="1300" b="1" i="1" u="sng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0034" y="5715016"/>
            <a:ext cx="2495344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300" b="1" i="1" u="sng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85721" y="5715016"/>
            <a:ext cx="2357453" cy="692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Аллея Славы</a:t>
            </a:r>
          </a:p>
          <a:p>
            <a:pPr algn="ctr"/>
            <a:r>
              <a:rPr lang="ru-RU" sz="1300" b="1" i="1" u="sng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н</a:t>
            </a:r>
            <a:r>
              <a:rPr lang="ru-RU" sz="1300" b="1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а Центральной площади</a:t>
            </a:r>
            <a:endParaRPr lang="ru-RU" sz="1300" b="1" i="1" u="sng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62346" y="1857364"/>
            <a:ext cx="3781654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Благоустроено  </a:t>
            </a:r>
            <a:r>
              <a:rPr lang="ru-RU" sz="1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8 </a:t>
            </a:r>
            <a:r>
              <a:rPr lang="ru-RU" sz="1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объектов :</a:t>
            </a:r>
          </a:p>
          <a:p>
            <a:pPr algn="ctr"/>
            <a:endParaRPr lang="ru-RU" sz="14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 объекта 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общественные 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территории</a:t>
            </a:r>
          </a:p>
          <a:p>
            <a:pPr algn="ctr"/>
            <a:endParaRPr lang="ru-RU" sz="14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1. Центральная площадь, Аллея Славы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 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Буферная зона вдоль </a:t>
            </a:r>
            <a:r>
              <a:rPr lang="ru-RU" sz="14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ул.Баныкина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и ул.Родины от </a:t>
            </a:r>
            <a:r>
              <a:rPr lang="ru-RU" sz="14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Соцгорода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до </a:t>
            </a:r>
            <a:r>
              <a:rPr lang="ru-RU" sz="14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Портпоселка</a:t>
            </a:r>
            <a:endParaRPr lang="ru-RU" sz="14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3.ул.Мира 126 (спортплощадка)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4. </a:t>
            </a:r>
            <a:r>
              <a:rPr lang="ru-RU" sz="1400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Голосова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93а ( спортплощадка)</a:t>
            </a:r>
          </a:p>
          <a:p>
            <a:pPr algn="ctr"/>
            <a:endParaRPr lang="ru-RU" sz="14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 объекта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дворовые 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территории :</a:t>
            </a:r>
          </a:p>
          <a:p>
            <a:pPr algn="ctr"/>
            <a:endParaRPr lang="ru-RU" sz="14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1. Ленина 78 (установка тренажеров)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2.Толстого 20 (спортплощадка)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3. Толстого 5 (спортплощадка)</a:t>
            </a:r>
          </a:p>
          <a:p>
            <a:pPr algn="ctr"/>
            <a:endParaRPr lang="ru-RU" sz="14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 </a:t>
            </a:r>
            <a:r>
              <a:rPr lang="ru-RU" sz="1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объект 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 территории школы </a:t>
            </a:r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№10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Ленинградская 33а (спортплощадка)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43174" y="5715016"/>
            <a:ext cx="2357453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i="1" u="sng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у</a:t>
            </a:r>
            <a:r>
              <a:rPr lang="ru-RU" sz="1300" b="1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л. Толстого, 5</a:t>
            </a:r>
            <a:endParaRPr lang="ru-RU" sz="1300" b="1" i="1" u="sng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pic>
        <p:nvPicPr>
          <p:cNvPr id="3074" name="Picture 2" descr="\\main\len15\ДокумАдминЦентрал\Мазитова\Для презентации за 2018\буферная зона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464" y="1214422"/>
            <a:ext cx="2368710" cy="176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main\len15\ДокумАдминЦентрал\Мазитова\Для презентации за 2018\Аллея Слав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39" y="4070602"/>
            <a:ext cx="2286015" cy="16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main\len15\ДокумАдминЦентрал\Мазитова\Для презентации за 2018\Л.Толстого 20-заверш.рабо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2119" y="1207205"/>
            <a:ext cx="2435945" cy="17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main\len15\ДокумАдминЦентрал\Мазитова\Для презентации за 2018\Л.Толстого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83379"/>
            <a:ext cx="2304256" cy="17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9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929330"/>
            <a:ext cx="9143999" cy="92867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14285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«Благоустройство территории городского округа Тольятти на 2015-2024 годы» за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год</a:t>
            </a:r>
          </a:p>
        </p:txBody>
      </p:sp>
      <p:pic>
        <p:nvPicPr>
          <p:cNvPr id="12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572001" y="2214554"/>
            <a:ext cx="4214842" cy="83489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>
              <a:latin typeface="Georgia" panose="02040502050405020303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3571876"/>
            <a:ext cx="244956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ул. </a:t>
            </a:r>
            <a:r>
              <a:rPr lang="ru-RU" sz="1000" b="1" i="1" u="sng" dirty="0" err="1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Голосова</a:t>
            </a:r>
            <a:r>
              <a:rPr lang="ru-RU" sz="1000" b="1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. 93А</a:t>
            </a:r>
          </a:p>
          <a:p>
            <a:pPr algn="ctr"/>
            <a:r>
              <a:rPr lang="ru-RU" sz="1000" b="1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(спортивная площадка)</a:t>
            </a:r>
            <a:endParaRPr lang="ru-RU" sz="1000" b="1" i="1" u="sng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906514" y="3571876"/>
            <a:ext cx="235745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ул. Ленинградская, 33А, </a:t>
            </a:r>
          </a:p>
          <a:p>
            <a:pPr algn="ctr"/>
            <a:r>
              <a:rPr lang="ru-RU" sz="1000" b="1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Школа №10</a:t>
            </a:r>
            <a:endParaRPr lang="ru-RU" sz="1000" b="1" i="1" u="sng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43570" y="1571612"/>
            <a:ext cx="30718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Разработана проектная документация на </a:t>
            </a:r>
            <a:r>
              <a:rPr lang="ru-RU" sz="1400" b="1" i="1" dirty="0" smtClean="0">
                <a:latin typeface="Georgia" panose="02040502050405020303" pitchFamily="18" charset="0"/>
              </a:rPr>
              <a:t>7 объектов</a:t>
            </a:r>
            <a:r>
              <a:rPr lang="ru-RU" sz="1400" dirty="0" smtClean="0">
                <a:latin typeface="Georgia" panose="02040502050405020303" pitchFamily="18" charset="0"/>
              </a:rPr>
              <a:t> благоустройства дворовых территорий : 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342900" lvl="0" indent="-342900">
              <a:spcBef>
                <a:spcPct val="0"/>
              </a:spcBef>
              <a:buAutoNum type="arabicPeriod"/>
              <a:defRPr/>
            </a:pPr>
            <a:r>
              <a:rPr lang="ru-RU" sz="1400" dirty="0" err="1" smtClean="0">
                <a:latin typeface="Georgia" panose="02040502050405020303" pitchFamily="18" charset="0"/>
              </a:rPr>
              <a:t>Кв-л</a:t>
            </a:r>
            <a:r>
              <a:rPr lang="ru-RU" sz="1400" dirty="0" smtClean="0">
                <a:latin typeface="Georgia" panose="02040502050405020303" pitchFamily="18" charset="0"/>
              </a:rPr>
              <a:t> 143: тротуар  Ларина 1</a:t>
            </a:r>
          </a:p>
          <a:p>
            <a:pPr marL="342900" lvl="0" indent="-342900">
              <a:spcBef>
                <a:spcPct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 (дом престарелых)</a:t>
            </a:r>
          </a:p>
          <a:p>
            <a:pPr marL="342900" lvl="0" indent="-342900">
              <a:spcBef>
                <a:spcPct val="0"/>
              </a:spcBef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342900" lvl="0" indent="-342900">
              <a:spcBef>
                <a:spcPct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2. </a:t>
            </a:r>
            <a:r>
              <a:rPr lang="ru-RU" sz="1400" dirty="0" err="1" smtClean="0">
                <a:latin typeface="Georgia" panose="02040502050405020303" pitchFamily="18" charset="0"/>
              </a:rPr>
              <a:t>Кв-л</a:t>
            </a:r>
            <a:r>
              <a:rPr lang="ru-RU" sz="1400" dirty="0" smtClean="0">
                <a:latin typeface="Georgia" panose="02040502050405020303" pitchFamily="18" charset="0"/>
              </a:rPr>
              <a:t> 152: проезд ул.Ленина 44</a:t>
            </a:r>
          </a:p>
          <a:p>
            <a:pPr marL="342900" lvl="0" indent="-342900">
              <a:spcBef>
                <a:spcPct val="0"/>
              </a:spcBef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342900" lvl="0" indent="-342900">
              <a:spcBef>
                <a:spcPct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3. </a:t>
            </a:r>
            <a:r>
              <a:rPr lang="ru-RU" sz="1400" dirty="0" err="1" smtClean="0">
                <a:latin typeface="Georgia" panose="02040502050405020303" pitchFamily="18" charset="0"/>
              </a:rPr>
              <a:t>Кв-л</a:t>
            </a:r>
            <a:r>
              <a:rPr lang="ru-RU" sz="1400" dirty="0" smtClean="0">
                <a:latin typeface="Georgia" panose="02040502050405020303" pitchFamily="18" charset="0"/>
              </a:rPr>
              <a:t> 26:проезд от Победы 40 до Филармонии</a:t>
            </a:r>
          </a:p>
          <a:p>
            <a:pPr marL="342900" lvl="0" indent="-342900">
              <a:spcBef>
                <a:spcPct val="0"/>
              </a:spcBef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342900" lvl="0" indent="-342900">
              <a:spcBef>
                <a:spcPct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4. </a:t>
            </a:r>
            <a:r>
              <a:rPr lang="ru-RU" sz="1400" dirty="0" err="1" smtClean="0">
                <a:latin typeface="Georgia" panose="02040502050405020303" pitchFamily="18" charset="0"/>
              </a:rPr>
              <a:t>Кв-л</a:t>
            </a:r>
            <a:r>
              <a:rPr lang="ru-RU" sz="1400" dirty="0" smtClean="0">
                <a:latin typeface="Georgia" panose="02040502050405020303" pitchFamily="18" charset="0"/>
              </a:rPr>
              <a:t> 100: Проезд и парковка Лесная 62</a:t>
            </a:r>
          </a:p>
          <a:p>
            <a:pPr marL="342900" lvl="0" indent="-342900">
              <a:spcBef>
                <a:spcPct val="0"/>
              </a:spcBef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342900" lvl="0" indent="-342900">
              <a:spcBef>
                <a:spcPct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5. </a:t>
            </a:r>
            <a:r>
              <a:rPr lang="ru-RU" sz="1400" dirty="0" err="1" smtClean="0">
                <a:latin typeface="Georgia" panose="02040502050405020303" pitchFamily="18" charset="0"/>
              </a:rPr>
              <a:t>Кв-л</a:t>
            </a:r>
            <a:r>
              <a:rPr lang="ru-RU" sz="1400" dirty="0" smtClean="0">
                <a:latin typeface="Georgia" panose="02040502050405020303" pitchFamily="18" charset="0"/>
              </a:rPr>
              <a:t> 26: расширение проезда и парковка Мира 98</a:t>
            </a:r>
          </a:p>
          <a:p>
            <a:pPr marL="342900" lvl="0" indent="-342900">
              <a:spcBef>
                <a:spcPct val="0"/>
              </a:spcBef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342900" lvl="0" indent="-342900">
              <a:spcBef>
                <a:spcPct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6. </a:t>
            </a:r>
            <a:r>
              <a:rPr lang="ru-RU" sz="1400" dirty="0" err="1" smtClean="0">
                <a:latin typeface="Georgia" panose="02040502050405020303" pitchFamily="18" charset="0"/>
              </a:rPr>
              <a:t>Кв-л</a:t>
            </a:r>
            <a:r>
              <a:rPr lang="ru-RU" sz="1400" dirty="0" smtClean="0">
                <a:latin typeface="Georgia" panose="02040502050405020303" pitchFamily="18" charset="0"/>
              </a:rPr>
              <a:t> 14: Парковка на Молодежном 38</a:t>
            </a:r>
          </a:p>
          <a:p>
            <a:pPr marL="342900" lvl="0" indent="-342900">
              <a:spcBef>
                <a:spcPct val="0"/>
              </a:spcBef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marL="342900" lvl="0" indent="-342900">
              <a:spcBef>
                <a:spcPct val="0"/>
              </a:spcBef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7. </a:t>
            </a:r>
            <a:r>
              <a:rPr lang="ru-RU" sz="1400" dirty="0" err="1" smtClean="0">
                <a:latin typeface="Georgia" panose="02040502050405020303" pitchFamily="18" charset="0"/>
              </a:rPr>
              <a:t>Кв-л</a:t>
            </a:r>
            <a:r>
              <a:rPr lang="ru-RU" sz="1400" dirty="0" smtClean="0">
                <a:latin typeface="Georgia" panose="02040502050405020303" pitchFamily="18" charset="0"/>
              </a:rPr>
              <a:t> 21 : расширение проезда </a:t>
            </a:r>
            <a:r>
              <a:rPr lang="ru-RU" sz="1400" dirty="0" err="1" smtClean="0">
                <a:latin typeface="Georgia" panose="02040502050405020303" pitchFamily="18" charset="0"/>
              </a:rPr>
              <a:t>Новопромышленная</a:t>
            </a:r>
            <a:r>
              <a:rPr lang="ru-RU" sz="1400" dirty="0" smtClean="0">
                <a:latin typeface="Georgia" panose="02040502050405020303" pitchFamily="18" charset="0"/>
              </a:rPr>
              <a:t> ,13</a:t>
            </a:r>
            <a:endParaRPr lang="ru-RU" sz="1400" dirty="0" smtClean="0"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400" b="1" i="1" dirty="0"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400" b="1" i="1" dirty="0" smtClean="0">
              <a:latin typeface="Georgia" panose="02040502050405020303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400" b="1" i="1" dirty="0" smtClean="0">
              <a:latin typeface="Georgia" panose="02040502050405020303" pitchFamily="18" charset="0"/>
            </a:endParaRPr>
          </a:p>
        </p:txBody>
      </p:sp>
      <p:pic>
        <p:nvPicPr>
          <p:cNvPr id="4098" name="Picture 2" descr="\\main\len15\ДокумАдминЦентрал\Мазитова\Для презентации за 2018\спорт.пл.Голосова 93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90" y="1596151"/>
            <a:ext cx="2260345" cy="19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main\len15\ДокумАдминЦентрал\Мазитова\Для презентации за 2018\Спорт.площ. Школа 10,Ленинградская 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135" y="1596151"/>
            <a:ext cx="2473694" cy="19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reconomica.ru/wp-content/uploads/2018/12/55baada833982-9e9cc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4818836" cy="20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9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929330"/>
            <a:ext cx="9143999" cy="92867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14285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 на 2018-2022 годы» за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год</a:t>
            </a:r>
          </a:p>
        </p:txBody>
      </p:sp>
      <p:pic>
        <p:nvPicPr>
          <p:cNvPr id="12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7" t="34764" b="6632"/>
          <a:stretch/>
        </p:blipFill>
        <p:spPr bwMode="auto">
          <a:xfrm rot="16200000">
            <a:off x="5888450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572001" y="2214554"/>
            <a:ext cx="4214842" cy="83489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>
              <a:latin typeface="Georgia" panose="02040502050405020303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600322" y="1328021"/>
            <a:ext cx="571504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Благоустройство  дворовых территорий прошло на 21  </a:t>
            </a:r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доме (11 дворов)</a:t>
            </a:r>
            <a:endParaRPr lang="ru-RU" sz="1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7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071546"/>
            <a:ext cx="2472779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796136" y="4149080"/>
            <a:ext cx="3214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Georgia" panose="02040502050405020303" pitchFamily="18" charset="0"/>
              </a:rPr>
              <a:t>На </a:t>
            </a:r>
            <a:r>
              <a:rPr lang="ru-RU" sz="1400" b="1" dirty="0">
                <a:latin typeface="Georgia" panose="02040502050405020303" pitchFamily="18" charset="0"/>
              </a:rPr>
              <a:t>8</a:t>
            </a:r>
            <a:r>
              <a:rPr lang="ru-RU" sz="1400" b="1" i="1" dirty="0" smtClean="0">
                <a:latin typeface="Georgia" panose="02040502050405020303" pitchFamily="18" charset="0"/>
              </a:rPr>
              <a:t> объектах </a:t>
            </a:r>
            <a:r>
              <a:rPr lang="ru-RU" sz="1400" dirty="0" smtClean="0">
                <a:latin typeface="Georgia" panose="02040502050405020303" pitchFamily="18" charset="0"/>
              </a:rPr>
              <a:t>отремонтированы </a:t>
            </a:r>
          </a:p>
          <a:p>
            <a:pPr lvl="0" algn="ctr"/>
            <a:r>
              <a:rPr lang="ru-RU" sz="1400" b="1" i="1" dirty="0" smtClean="0">
                <a:latin typeface="Georgia" panose="02040502050405020303" pitchFamily="18" charset="0"/>
              </a:rPr>
              <a:t>твердые покрытия </a:t>
            </a:r>
          </a:p>
          <a:p>
            <a:pPr lvl="0" algn="ctr"/>
            <a:r>
              <a:rPr lang="ru-RU" sz="1400" dirty="0" smtClean="0">
                <a:latin typeface="Georgia" panose="02040502050405020303" pitchFamily="18" charset="0"/>
              </a:rPr>
              <a:t>дворовых проездов и тротуаров</a:t>
            </a:r>
            <a:r>
              <a:rPr lang="ru-RU" sz="1400" b="1" i="1" dirty="0" smtClean="0">
                <a:latin typeface="Georgia" panose="02040502050405020303" pitchFamily="18" charset="0"/>
              </a:rPr>
              <a:t>;</a:t>
            </a:r>
            <a:endParaRPr lang="ru-RU" sz="1400" b="1" i="1" dirty="0">
              <a:latin typeface="Georgia" panose="02040502050405020303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7063" y="4179490"/>
            <a:ext cx="4748992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Georgia" panose="02040502050405020303" pitchFamily="18" charset="0"/>
              </a:rPr>
              <a:t>На </a:t>
            </a:r>
            <a:r>
              <a:rPr lang="ru-RU" sz="1400" b="1" i="1" dirty="0">
                <a:latin typeface="Georgia" panose="02040502050405020303" pitchFamily="18" charset="0"/>
              </a:rPr>
              <a:t>8</a:t>
            </a:r>
            <a:r>
              <a:rPr lang="ru-RU" sz="1400" b="1" i="1" dirty="0" smtClean="0">
                <a:latin typeface="Georgia" panose="02040502050405020303" pitchFamily="18" charset="0"/>
              </a:rPr>
              <a:t> объектах </a:t>
            </a:r>
            <a:r>
              <a:rPr lang="ru-RU" sz="1400" dirty="0" smtClean="0">
                <a:latin typeface="Georgia" panose="02040502050405020303" pitchFamily="18" charset="0"/>
              </a:rPr>
              <a:t>установлены </a:t>
            </a:r>
            <a:r>
              <a:rPr lang="ru-RU" sz="1400" b="1" i="1" dirty="0" smtClean="0">
                <a:latin typeface="Georgia" panose="02040502050405020303" pitchFamily="18" charset="0"/>
              </a:rPr>
              <a:t>детские и спортивные площадки, скамейки урны, ограждения</a:t>
            </a:r>
            <a:endParaRPr lang="ru-RU" sz="1400" dirty="0">
              <a:latin typeface="Georgia" panose="02040502050405020303" pitchFamily="18" charset="0"/>
            </a:endParaRPr>
          </a:p>
        </p:txBody>
      </p:sp>
      <p:pic>
        <p:nvPicPr>
          <p:cNvPr id="6146" name="Picture 2" descr="\\main\len15\ДокумАдминЦентрал\Мазитова\Для презентации за 2018\ш.Комсомольское 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63" y="2564903"/>
            <a:ext cx="2156705" cy="15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main\len15\ДокумАдминЦентрал\Мазитова\Для презентации за 2018\Гагарина,8, Ленина,116,118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2016223" cy="147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main\len15\ДокумАдминЦентрал\Мазитова\Для презентации за 2018\карбышева,14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729" y="2456247"/>
            <a:ext cx="2331719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\\main\len15\ДокумАдминЦентрал\Мазитова\Для презентации за 2018\Карб..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3914" y="5013174"/>
            <a:ext cx="4680520" cy="153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9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2670" y="6163651"/>
            <a:ext cx="2736304" cy="51794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Ул. Ленина от ул. Гагарина до ул. Толстого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14285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транспортной системы и дорожного хозяйства г.о.Тольятти на 2014-2020 годы» за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год</a:t>
            </a:r>
          </a:p>
        </p:txBody>
      </p:sp>
      <p:pic>
        <p:nvPicPr>
          <p:cNvPr id="12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7" t="34764" b="6632"/>
          <a:stretch/>
        </p:blipFill>
        <p:spPr bwMode="auto">
          <a:xfrm rot="16200000">
            <a:off x="5888450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8596" y="3571876"/>
            <a:ext cx="1983164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i="1" u="sng" dirty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у</a:t>
            </a:r>
            <a:r>
              <a:rPr lang="ru-RU" sz="1300" b="1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л. Толстого, 20</a:t>
            </a:r>
            <a:endParaRPr lang="ru-RU" sz="1300" b="1" i="1" u="sng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1" y="2214554"/>
            <a:ext cx="4214842" cy="83489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>
              <a:latin typeface="Georgia" panose="02040502050405020303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60933" y="3571877"/>
            <a:ext cx="3047171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Кв.27, внутриквартальный проезд</a:t>
            </a:r>
            <a:endParaRPr lang="ru-RU" sz="1300" b="1" i="1" u="sng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0034" y="5715016"/>
            <a:ext cx="2495344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300" b="1" i="1" u="sng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5852" y="1285860"/>
            <a:ext cx="750099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Ремонт внутриквартальных дорог: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11 объектов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площадью ремонта </a:t>
            </a:r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26,205 тыс.м2 проездов и 5,441 тыс.м2 тротуаров</a:t>
            </a:r>
            <a:endParaRPr lang="ru-RU" sz="1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85852" y="4027854"/>
            <a:ext cx="728667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Ремонт автомобильных дорог общего пользования: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объекта 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площадью ремонта </a:t>
            </a:r>
            <a:r>
              <a:rPr lang="ru-RU" sz="1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112,05 тыс.м2</a:t>
            </a:r>
            <a:endParaRPr lang="ru-RU" sz="1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7170" name="Picture 2" descr="C:\Users\zta\Desktop\Мазитова\2018 год\Развитие дорожной и транспортной системы\Автодоринжиниринг\Выполнение\3 мкр, внутриквартальный проезд от ул. Толстого вдоль  дома №20 по ул Толстого до магазина Северный\15.06.2018\20180615_144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827" y="2214555"/>
            <a:ext cx="2063722" cy="135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ta\Desktop\Мазитова\2018 год\Развитие дорожной и транспортной системы\Автодоринжиниринг\Выполнение\кв. 27, внутриквартальный проезд от ул. Голосова мимо дома №20 до ул. Карбышева мимо дома №3\09.07.2018\20180709_1505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604" y="2161954"/>
            <a:ext cx="2520280" cy="144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zta\Desktop\Мазитова\2018 год\Развитие дорожной и транспортной системы\Автодоринжиниринг\Выполнение\кв.71, проезд вдоль гимназии №9 , Баныкина, 26,28 до ул. Ленинградской\31.09.2018\20180831_1427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94475"/>
            <a:ext cx="2664296" cy="137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508104" y="3548647"/>
            <a:ext cx="3047171" cy="49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Tahoma" pitchFamily="34" charset="0"/>
              </a:rPr>
              <a:t>Кв.71, проезд вдоль детского сада</a:t>
            </a:r>
            <a:endParaRPr lang="ru-RU" sz="1300" b="1" i="1" u="sng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2104" y="6058604"/>
            <a:ext cx="2430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ул. Лесная от ул. Карла Маркса до ул. Комсомольская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69268" y="6150936"/>
            <a:ext cx="3017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Ул. Максима Горького от ул. </a:t>
            </a:r>
            <a:r>
              <a:rPr lang="ru-RU" sz="1600" dirty="0" err="1"/>
              <a:t>Новозаводская</a:t>
            </a:r>
            <a:r>
              <a:rPr lang="ru-RU" sz="1600" dirty="0"/>
              <a:t> до ул. Лесная</a:t>
            </a:r>
          </a:p>
        </p:txBody>
      </p:sp>
      <p:pic>
        <p:nvPicPr>
          <p:cNvPr id="3074" name="Picture 2" descr="C:\Users\zta\Desktop\Презентация отчёт 2018\Фото магистрали\20190521_1543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6717"/>
            <a:ext cx="2304256" cy="141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ta\Desktop\Презентация отчёт 2018\Фото магистрали\20190521_1539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3855" y="4656717"/>
            <a:ext cx="2376264" cy="1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ta\Desktop\Презентация отчёт 2018\Фото магистрали\20190521_1535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656717"/>
            <a:ext cx="2487220" cy="135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9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609867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5929330"/>
            <a:ext cx="9143999" cy="92867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142852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«Благоустройство территории городского округа Тольятти на 2015-2024 годы» за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год</a:t>
            </a:r>
          </a:p>
        </p:txBody>
      </p:sp>
      <p:pic>
        <p:nvPicPr>
          <p:cNvPr id="12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7" t="34764" b="6632"/>
          <a:stretch/>
        </p:blipFill>
        <p:spPr bwMode="auto">
          <a:xfrm rot="16200000">
            <a:off x="5888451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572001" y="2214554"/>
            <a:ext cx="4214842" cy="83489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>
              <a:latin typeface="Georgia" panose="02040502050405020303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72298" y="4500570"/>
            <a:ext cx="207170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000" b="1" i="1" u="sng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68275" y="4082540"/>
            <a:ext cx="33575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Georgia" panose="02040502050405020303" pitchFamily="18" charset="0"/>
              </a:rPr>
              <a:t>Разработаны методические рекомендации для </a:t>
            </a:r>
            <a:r>
              <a:rPr lang="ru-RU" sz="1400" b="1" i="1" dirty="0" smtClean="0">
                <a:latin typeface="Georgia" panose="02040502050405020303" pitchFamily="18" charset="0"/>
              </a:rPr>
              <a:t>27 управляющих микрорайонами и 27 координационных советов </a:t>
            </a:r>
            <a:r>
              <a:rPr lang="ru-RU" sz="1400" dirty="0" smtClean="0">
                <a:latin typeface="Georgia" panose="02040502050405020303" pitchFamily="18" charset="0"/>
              </a:rPr>
              <a:t>для организации приема и оценки заявок на участие в конкурсе</a:t>
            </a:r>
            <a:endParaRPr lang="ru-RU" sz="1400" b="1" i="1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910" y="2259659"/>
            <a:ext cx="39290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Georgia" panose="02040502050405020303" pitchFamily="18" charset="0"/>
              </a:rPr>
              <a:t>В период с 14.08.2018г. по 14.09.2018г. организовано и проведено                                      </a:t>
            </a:r>
            <a:r>
              <a:rPr lang="ru-RU" sz="1400" b="1" i="1" dirty="0" smtClean="0">
                <a:latin typeface="Georgia" panose="02040502050405020303" pitchFamily="18" charset="0"/>
              </a:rPr>
              <a:t>156 информационных встреч </a:t>
            </a:r>
            <a:r>
              <a:rPr lang="ru-RU" sz="1400" dirty="0" smtClean="0">
                <a:latin typeface="Georgia" panose="02040502050405020303" pitchFamily="18" charset="0"/>
              </a:rPr>
              <a:t>с жителями </a:t>
            </a:r>
            <a:r>
              <a:rPr lang="ru-RU" sz="1400" b="1" i="1" dirty="0" smtClean="0">
                <a:latin typeface="Georgia" panose="02040502050405020303" pitchFamily="18" charset="0"/>
              </a:rPr>
              <a:t>более 287 домов </a:t>
            </a:r>
            <a:r>
              <a:rPr lang="ru-RU" sz="1400" dirty="0" smtClean="0">
                <a:latin typeface="Georgia" panose="02040502050405020303" pitchFamily="18" charset="0"/>
              </a:rPr>
              <a:t>района</a:t>
            </a:r>
          </a:p>
          <a:p>
            <a:pPr lvl="0" algn="ctr"/>
            <a:r>
              <a:rPr lang="ru-RU" sz="1400" dirty="0" smtClean="0">
                <a:latin typeface="Georgia" panose="02040502050405020303" pitchFamily="18" charset="0"/>
              </a:rPr>
              <a:t>с участием </a:t>
            </a:r>
            <a:r>
              <a:rPr lang="ru-RU" sz="1400" b="1" i="1" dirty="0" smtClean="0">
                <a:latin typeface="Georgia" panose="02040502050405020303" pitchFamily="18" charset="0"/>
              </a:rPr>
              <a:t>около 4200 человек</a:t>
            </a:r>
            <a:endParaRPr lang="ru-RU" sz="1400" b="1" i="1" dirty="0">
              <a:latin typeface="Georgia" panose="02040502050405020303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1500174"/>
            <a:ext cx="7715304" cy="3385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Реализация мероприятий конкурса «Наш микрорайон»</a:t>
            </a:r>
            <a:endParaRPr lang="ru-RU" sz="1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10" y="4070682"/>
            <a:ext cx="38576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latin typeface="Georgia" panose="02040502050405020303" pitchFamily="18" charset="0"/>
              </a:rPr>
              <a:t>На основании выбранных для реализации заявок определены:</a:t>
            </a:r>
          </a:p>
          <a:p>
            <a:pPr lvl="0" algn="ctr">
              <a:buFontTx/>
              <a:buChar char="-"/>
            </a:pPr>
            <a:r>
              <a:rPr lang="ru-RU" sz="1400" b="1" i="1" dirty="0" smtClean="0">
                <a:latin typeface="Georgia" panose="02040502050405020303" pitchFamily="18" charset="0"/>
              </a:rPr>
              <a:t>23 придомовых территории;</a:t>
            </a:r>
          </a:p>
          <a:p>
            <a:pPr lvl="0" algn="ctr">
              <a:buFontTx/>
              <a:buChar char="-"/>
            </a:pPr>
            <a:r>
              <a:rPr lang="ru-RU" sz="1400" dirty="0" smtClean="0">
                <a:latin typeface="Georgia" panose="02040502050405020303" pitchFamily="18" charset="0"/>
              </a:rPr>
              <a:t> </a:t>
            </a:r>
            <a:r>
              <a:rPr lang="ru-RU" sz="1400" b="1" i="1" dirty="0">
                <a:latin typeface="Georgia" panose="02040502050405020303" pitchFamily="18" charset="0"/>
              </a:rPr>
              <a:t>4</a:t>
            </a:r>
            <a:r>
              <a:rPr lang="ru-RU" sz="1400" b="1" i="1" dirty="0" smtClean="0">
                <a:latin typeface="Georgia" panose="02040502050405020303" pitchFamily="18" charset="0"/>
              </a:rPr>
              <a:t> общественные территории </a:t>
            </a:r>
            <a:r>
              <a:rPr lang="ru-RU" sz="1400" dirty="0" smtClean="0">
                <a:latin typeface="Georgia" panose="02040502050405020303" pitchFamily="18" charset="0"/>
              </a:rPr>
              <a:t>для выполнения работ по благоустройству;</a:t>
            </a:r>
            <a:endParaRPr lang="ru-RU" sz="1400" b="1" i="1" dirty="0" smtClean="0">
              <a:latin typeface="Georgia" panose="02040502050405020303" pitchFamily="18" charset="0"/>
            </a:endParaRPr>
          </a:p>
          <a:p>
            <a:pPr lvl="0" algn="ctr">
              <a:buFontTx/>
              <a:buChar char="-"/>
            </a:pPr>
            <a:r>
              <a:rPr lang="ru-RU" sz="1400" dirty="0" smtClean="0">
                <a:latin typeface="Georgia" panose="02040502050405020303" pitchFamily="18" charset="0"/>
              </a:rPr>
              <a:t>составлены дефектные ведомости по </a:t>
            </a:r>
            <a:r>
              <a:rPr lang="ru-RU" sz="1400" b="1" i="1" dirty="0" smtClean="0">
                <a:latin typeface="Georgia" panose="02040502050405020303" pitchFamily="18" charset="0"/>
              </a:rPr>
              <a:t>27 объектам;</a:t>
            </a:r>
          </a:p>
        </p:txBody>
      </p:sp>
      <p:pic>
        <p:nvPicPr>
          <p:cNvPr id="5122" name="Picture 2" descr="https://mostszh.ru/wp-content/uploads/2017/11/427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828" y="1988839"/>
            <a:ext cx="3010041" cy="171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91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5048" y="51479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chemeClr val="bg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571480"/>
            <a:ext cx="9143999" cy="78581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</a:t>
            </a:r>
            <a:r>
              <a:rPr lang="ru-RU" sz="1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благоустройстве территории района  в 2018 году принимали 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активное участие предприятия и организации района </a:t>
            </a:r>
            <a:endParaRPr lang="ru-RU" sz="1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929330"/>
            <a:ext cx="9143999" cy="92867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47664" y="14285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мы с тобой!</a:t>
            </a:r>
          </a:p>
        </p:txBody>
      </p:sp>
      <p:pic>
        <p:nvPicPr>
          <p:cNvPr id="12" name="Picture 2" descr="C:\Users\ПЕТРО\Desktop\0_119219_f7bd7e43_orig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727" t="34764" b="6632"/>
          <a:stretch/>
        </p:blipFill>
        <p:spPr bwMode="auto">
          <a:xfrm rot="16200000">
            <a:off x="5888450" y="3602450"/>
            <a:ext cx="2780928" cy="37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572001" y="2214554"/>
            <a:ext cx="4214842" cy="83489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300" kern="1200" dirty="0">
              <a:latin typeface="Georgia" panose="02040502050405020303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0034" y="5715016"/>
            <a:ext cx="2495344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300" b="1" i="1" u="sng" dirty="0">
              <a:solidFill>
                <a:srgbClr val="002060"/>
              </a:solidFill>
              <a:latin typeface="Georgia" panose="02040502050405020303" pitchFamily="18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0034" y="1706574"/>
            <a:ext cx="8143932" cy="443707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 anchorCtr="0"/>
          <a:lstStyle/>
          <a:p>
            <a:pPr lvl="0" algn="ctr"/>
            <a:r>
              <a:rPr lang="ru-RU" sz="13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Посадка цветников </a:t>
            </a:r>
          </a:p>
          <a:p>
            <a:pPr lvl="0" algn="ctr"/>
            <a:r>
              <a:rPr lang="ru-RU" sz="13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на кольцевых развязках: </a:t>
            </a:r>
          </a:p>
          <a:p>
            <a:pPr lvl="0" algn="ctr"/>
            <a:endParaRPr lang="ru-RU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 -бул. </a:t>
            </a:r>
            <a:r>
              <a:rPr lang="ru-RU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50 лет Октября –ул. Лесная – Автозаводское </a:t>
            </a:r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шоссе</a:t>
            </a:r>
          </a:p>
          <a:p>
            <a:pPr lvl="0"/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                      </a:t>
            </a:r>
            <a:r>
              <a:rPr lang="ru-RU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ОАО «</a:t>
            </a:r>
            <a:r>
              <a:rPr lang="ru-RU" sz="1300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КуйбышевАзот</a:t>
            </a:r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»;</a:t>
            </a:r>
          </a:p>
          <a:p>
            <a:pPr lvl="0"/>
            <a:r>
              <a:rPr lang="ru-RU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</a:t>
            </a:r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 -Ул</a:t>
            </a:r>
            <a:r>
              <a:rPr lang="ru-RU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. Мира –ул. </a:t>
            </a:r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Индустриальная  ООО «Тольяттинский             </a:t>
            </a:r>
          </a:p>
          <a:p>
            <a:pPr lvl="0"/>
            <a:r>
              <a:rPr lang="ru-RU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</a:t>
            </a:r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                             Трансформатор»; </a:t>
            </a:r>
          </a:p>
          <a:p>
            <a:pPr lvl="0"/>
            <a:r>
              <a:rPr lang="ru-RU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</a:t>
            </a:r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- ул. </a:t>
            </a:r>
            <a:r>
              <a:rPr lang="ru-RU" sz="13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Баныкина</a:t>
            </a:r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– ул. </a:t>
            </a:r>
            <a:r>
              <a:rPr lang="ru-RU" sz="13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Голосова</a:t>
            </a:r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ООО «</a:t>
            </a:r>
            <a:r>
              <a:rPr lang="ru-RU" sz="13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Сибур</a:t>
            </a:r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Тольятти»</a:t>
            </a:r>
          </a:p>
          <a:p>
            <a:pPr lvl="0"/>
            <a:endParaRPr lang="ru-RU" sz="13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 panose="02040502050405020303" pitchFamily="18" charset="0"/>
            </a:endParaRPr>
          </a:p>
          <a:p>
            <a:pPr lvl="0"/>
            <a:endParaRPr lang="ru-RU" sz="13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-сквер по ул. Карла Маркса – Тольяттинский </a:t>
            </a:r>
          </a:p>
          <a:p>
            <a:pPr lvl="0"/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Государственный Университет</a:t>
            </a:r>
          </a:p>
          <a:p>
            <a:pPr lvl="0"/>
            <a:r>
              <a:rPr lang="ru-RU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</a:t>
            </a:r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</a:t>
            </a:r>
            <a:endParaRPr lang="ru-RU" sz="1300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https://media.gwcaia.com/news/2018/09/19/garde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448" y="1772816"/>
            <a:ext cx="2253212" cy="154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andshaftportal.ru/wp-content/uploads/2016/10/TPatula03232008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714752"/>
            <a:ext cx="3071834" cy="19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zta\AppData\Local\Microsoft\Windows\Temporary Internet Files\Content.Outlook\NW17F9CB\IMG_76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660" y="4225902"/>
            <a:ext cx="3592846" cy="163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91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895028"/>
            <a:ext cx="9143999" cy="51774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75656" y="18864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– мы с тобой!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620688"/>
            <a:ext cx="7812360" cy="785818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98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</a:t>
            </a:r>
            <a:r>
              <a:rPr lang="ru-RU" sz="1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украшении территории района в 2018 году принимали 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активное участие предприятия и организации района </a:t>
            </a:r>
            <a:endParaRPr lang="ru-RU" sz="14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772816"/>
            <a:ext cx="8496944" cy="475252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t" anchorCtr="0"/>
          <a:lstStyle/>
          <a:p>
            <a:pPr lvl="0" algn="ctr"/>
            <a:r>
              <a:rPr lang="ru-RU" sz="13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Украшение к Новогодним праздникам </a:t>
            </a:r>
          </a:p>
          <a:p>
            <a:pPr lvl="0" algn="ctr"/>
            <a:r>
              <a:rPr lang="ru-RU" sz="13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на территории Центрального района: </a:t>
            </a:r>
            <a:endParaRPr lang="ru-RU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 panose="02040502050405020303" pitchFamily="18" charset="0"/>
            </a:endParaRPr>
          </a:p>
          <a:p>
            <a:pPr lvl="0" algn="ctr"/>
            <a:endParaRPr lang="ru-RU" sz="13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    </a:t>
            </a: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- здание администрации Центрального района – 2 гирлянды;</a:t>
            </a:r>
          </a:p>
          <a:p>
            <a:pPr lvl="0"/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</a:t>
            </a:r>
          </a:p>
          <a:p>
            <a:pPr lvl="0"/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			      - здание отдела ЗАГС Центрального района – 6 гирлянд; </a:t>
            </a:r>
          </a:p>
          <a:p>
            <a:pPr lvl="0"/>
            <a:r>
              <a: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		</a:t>
            </a:r>
          </a:p>
          <a:p>
            <a:pPr lvl="0"/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			       - Аллея Славы – 10 гирлянд и др. территории района.</a:t>
            </a:r>
          </a:p>
          <a:p>
            <a:pPr lvl="0"/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</a:t>
            </a:r>
          </a:p>
          <a:p>
            <a:pPr lvl="0"/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-бул. 50 лет Октября –ул. Лесная – Автозаводское шоссе</a:t>
            </a:r>
          </a:p>
          <a:p>
            <a:pPr lvl="0"/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                      ОАО «</a:t>
            </a:r>
            <a:r>
              <a:rPr lang="ru-RU" sz="1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КуйбышевАзот</a:t>
            </a: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»;</a:t>
            </a:r>
          </a:p>
          <a:p>
            <a:pPr lvl="0"/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  -Ул. Мира –ул. Индустриальная  ООО «Тольяттинский             </a:t>
            </a:r>
          </a:p>
          <a:p>
            <a:pPr lvl="0"/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                              Трансформатор»; </a:t>
            </a:r>
          </a:p>
          <a:p>
            <a:pPr lvl="0"/>
            <a:endParaRPr lang="ru-RU" sz="13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 panose="02040502050405020303" pitchFamily="18" charset="0"/>
            </a:endParaRPr>
          </a:p>
          <a:p>
            <a:pPr lvl="0"/>
            <a:endParaRPr lang="ru-RU" sz="13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 panose="02040502050405020303" pitchFamily="18" charset="0"/>
            </a:endParaRPr>
          </a:p>
          <a:p>
            <a:pPr lvl="0"/>
            <a:endParaRPr lang="ru-RU" sz="13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1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</a:t>
            </a:r>
            <a:r>
              <a:rPr lang="ru-RU" sz="13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eorgia" panose="02040502050405020303" pitchFamily="18" charset="0"/>
              </a:rPr>
              <a:t>                                                                       </a:t>
            </a:r>
            <a:endParaRPr lang="ru-RU" sz="1300" dirty="0">
              <a:latin typeface="Georgia" panose="02040502050405020303" pitchFamily="18" charset="0"/>
            </a:endParaRPr>
          </a:p>
        </p:txBody>
      </p:sp>
      <p:pic>
        <p:nvPicPr>
          <p:cNvPr id="14" name="Рисунок 13" descr="C:\Users\pinegina_tarasik\Desktop\Анна\АДМИНИСТРАЦИЯ\Мероприятия\Новый год 2018-2019\ЗАГС Центрального район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43116"/>
            <a:ext cx="267512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4786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</TotalTime>
  <Words>1162</Words>
  <Application>Microsoft Office PowerPoint</Application>
  <PresentationFormat>Экран (4:3)</PresentationFormat>
  <Paragraphs>231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Лист Microsoft Office Excel 97-2003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Проведение земляных работ на территории Центрального района 2018 год</vt:lpstr>
      <vt:lpstr>Восстановление нарушенного благоустройства</vt:lpstr>
      <vt:lpstr>Слайд 14</vt:lpstr>
      <vt:lpstr>Слайд 15</vt:lpstr>
      <vt:lpstr>Слайд 16</vt:lpstr>
      <vt:lpstr>Слайд 17</vt:lpstr>
      <vt:lpstr>Слайд 18</vt:lpstr>
      <vt:lpstr>День защиты детей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jelezcova.mb</cp:lastModifiedBy>
  <cp:revision>274</cp:revision>
  <dcterms:created xsi:type="dcterms:W3CDTF">2017-06-15T11:50:26Z</dcterms:created>
  <dcterms:modified xsi:type="dcterms:W3CDTF">2019-05-24T09:39:46Z</dcterms:modified>
</cp:coreProperties>
</file>