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57" r:id="rId2"/>
    <p:sldId id="265" r:id="rId3"/>
    <p:sldId id="258" r:id="rId4"/>
    <p:sldId id="272" r:id="rId5"/>
    <p:sldId id="26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DFDD"/>
    <a:srgbClr val="0099FF"/>
    <a:srgbClr val="6600CC"/>
    <a:srgbClr val="CCFFFF"/>
    <a:srgbClr val="FFFFFF"/>
    <a:srgbClr val="FFFFCC"/>
    <a:srgbClr val="83E3D1"/>
    <a:srgbClr val="6600FF"/>
    <a:srgbClr val="45DBC2"/>
    <a:srgbClr val="B1E3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cnt\dfs\shared_docs\family\&#1054;&#1056;&#1054;&#1080;&#1056;\&#1055;&#1086;&#1087;&#1086;&#1074;&#1072;%20&#1054;.&#1040;\&#1057;&#1083;&#1072;&#1081;&#1076;&#1099;%20&#1082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Объем финансирования за счет средств субвенций областного бюджета</c:v>
                </c:pt>
                <c:pt idx="1">
                  <c:v>Объем финансирования за счет средств бюджета городского округа Тольятти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37193</c:v>
                </c:pt>
                <c:pt idx="1">
                  <c:v>5298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Объем финансирования за счет средств субвенций областного бюджета</c:v>
                </c:pt>
                <c:pt idx="1">
                  <c:v>Объем финансирования за счет средств бюджета городского округа Тольятти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51256</c:v>
                </c:pt>
                <c:pt idx="1">
                  <c:v>15894</c:v>
                </c:pt>
              </c:numCache>
            </c:numRef>
          </c:val>
        </c:ser>
        <c:firstSliceAng val="0"/>
      </c:pieChart>
    </c:plotArea>
    <c:legend>
      <c:legendPos val="r"/>
      <c:legendEntry>
        <c:idx val="1"/>
        <c:txPr>
          <a:bodyPr/>
          <a:lstStyle/>
          <a:p>
            <a:pPr>
              <a:defRPr baseline="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3714266524445379E-2"/>
          <c:y val="0"/>
          <c:w val="0.62415368024111184"/>
          <c:h val="0.93772309555138744"/>
        </c:manualLayout>
      </c:layout>
      <c:pie3DChart>
        <c:varyColors val="1"/>
        <c:ser>
          <c:idx val="0"/>
          <c:order val="0"/>
          <c:explosion val="14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7.9058585324743996E-2"/>
                  <c:y val="2.313457123659677E-2"/>
                </c:manualLayout>
              </c:layout>
              <c:tx>
                <c:rich>
                  <a:bodyPr/>
                  <a:lstStyle/>
                  <a:p>
                    <a:r>
                      <a:rPr lang="ru-RU" sz="1350" b="1" dirty="0" smtClean="0"/>
                      <a:t>529</a:t>
                    </a:r>
                    <a:r>
                      <a:rPr lang="en-US" sz="1350" b="1" dirty="0" smtClean="0"/>
                      <a:t>8</a:t>
                    </a:r>
                    <a:r>
                      <a:rPr lang="ru-RU" sz="1350" b="1" dirty="0" smtClean="0"/>
                      <a:t>,00</a:t>
                    </a:r>
                    <a:endParaRPr lang="en-US" sz="1350" b="1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350" dirty="0" smtClean="0"/>
                      <a:t>5423</a:t>
                    </a:r>
                    <a:r>
                      <a:rPr lang="ru-RU" sz="1350" dirty="0" smtClean="0"/>
                      <a:t>,00</a:t>
                    </a:r>
                    <a:endParaRPr lang="en-US" sz="135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0819466068648348E-3"/>
                  <c:y val="1.9363600254766376E-2"/>
                </c:manualLayout>
              </c:layout>
              <c:tx>
                <c:rich>
                  <a:bodyPr/>
                  <a:lstStyle/>
                  <a:p>
                    <a:r>
                      <a:rPr lang="en-US" sz="1350" dirty="0" smtClean="0"/>
                      <a:t>283</a:t>
                    </a:r>
                    <a:r>
                      <a:rPr lang="ru-RU" sz="1350" dirty="0" smtClean="0"/>
                      <a:t>,00</a:t>
                    </a:r>
                    <a:endParaRPr lang="en-US" sz="135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9.9032148247606311E-2"/>
                  <c:y val="3.2059486897729514E-2"/>
                </c:manualLayout>
              </c:layout>
              <c:tx>
                <c:rich>
                  <a:bodyPr/>
                  <a:lstStyle/>
                  <a:p>
                    <a:r>
                      <a:rPr lang="en-US" sz="1350" dirty="0" smtClean="0"/>
                      <a:t>4890</a:t>
                    </a:r>
                    <a:r>
                      <a:rPr lang="ru-RU" sz="1350" dirty="0" smtClean="0"/>
                      <a:t>,00</a:t>
                    </a:r>
                    <a:endParaRPr lang="en-US" sz="135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Лист2!$A$4:$A$7</c:f>
              <c:strCache>
                <c:ptCount val="4"/>
                <c:pt idx="0">
                  <c:v>Содержание МКУ</c:v>
                </c:pt>
                <c:pt idx="1">
                  <c:v>Осуществление выплат опекунам, приемным родителям</c:v>
                </c:pt>
                <c:pt idx="2">
                  <c:v>Проведение массовых мероприятий</c:v>
                </c:pt>
                <c:pt idx="3">
                  <c:v>Предоставление субсидии юридическим лицам</c:v>
                </c:pt>
              </c:strCache>
            </c:strRef>
          </c:cat>
          <c:val>
            <c:numRef>
              <c:f>Лист2!$B$4:$B$7</c:f>
              <c:numCache>
                <c:formatCode>General</c:formatCode>
                <c:ptCount val="4"/>
                <c:pt idx="0">
                  <c:v>5128</c:v>
                </c:pt>
                <c:pt idx="1">
                  <c:v>5423</c:v>
                </c:pt>
                <c:pt idx="2">
                  <c:v>283</c:v>
                </c:pt>
                <c:pt idx="3">
                  <c:v>4890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5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5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5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500" baseline="0"/>
            </a:pPr>
            <a:endParaRPr lang="ru-RU"/>
          </a:p>
        </c:txPr>
      </c:legendEntry>
      <c:layout>
        <c:manualLayout>
          <c:xMode val="edge"/>
          <c:yMode val="edge"/>
          <c:x val="0.62004004247073041"/>
          <c:y val="0.14133584366863575"/>
          <c:w val="0.34549581720445494"/>
          <c:h val="0.61543260160626512"/>
        </c:manualLayout>
      </c:layout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0.1875</cdr:x>
      <cdr:y>0.11996</cdr:y>
    </cdr:from>
    <cdr:to>
      <cdr:x>0.29167</cdr:x>
      <cdr:y>0.16731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543032" y="542916"/>
          <a:ext cx="857256" cy="2143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5 298,00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0.39931</cdr:x>
      <cdr:y>0.47352</cdr:y>
    </cdr:from>
    <cdr:to>
      <cdr:x>0.52604</cdr:x>
      <cdr:y>0.53666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286148" y="2143140"/>
          <a:ext cx="1042966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37 193,00 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0.14409</cdr:x>
      <cdr:y>0.18309</cdr:y>
    </cdr:from>
    <cdr:to>
      <cdr:x>0.2743</cdr:x>
      <cdr:y>0.24623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185842" y="828668"/>
          <a:ext cx="1071570" cy="28575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15 894,00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0.41319</cdr:x>
      <cdr:y>0.49877</cdr:y>
    </cdr:from>
    <cdr:to>
      <cdr:x>0.55208</cdr:x>
      <cdr:y>0.56191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400420" y="2257428"/>
          <a:ext cx="1143008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51 256,00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DAB89-9CA3-4D15-8A63-2DE6D27DFDFB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5FD13-EF83-4004-A797-D1A8A5A40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B776E-21A3-4153-96A1-96F07375C0AE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Укрупненный перечень расходных обязательств департамента по вопросам семьи, опеки и попечительства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4" y="1484784"/>
            <a:ext cx="7560840" cy="648072"/>
          </a:xfrm>
          <a:prstGeom prst="roundRect">
            <a:avLst/>
          </a:prstGeom>
          <a:solidFill>
            <a:srgbClr val="B1E3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подведомственных учреждений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7584" y="2492896"/>
            <a:ext cx="7560840" cy="648072"/>
          </a:xfrm>
          <a:prstGeom prst="roundRect">
            <a:avLst/>
          </a:prstGeom>
          <a:solidFill>
            <a:srgbClr val="B1E3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выплата пособий опекунам, приемным родителям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7584" y="3501008"/>
            <a:ext cx="7560840" cy="1512168"/>
          </a:xfrm>
          <a:prstGeom prst="roundRect">
            <a:avLst/>
          </a:prstGeom>
          <a:solidFill>
            <a:srgbClr val="B1E3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предоставление субсидии юридическим лицам (за исключением субсидии муниципальным учреждениям), индивидуальным предпринимателям в целях финансового обеспечения (возмещения) затрат в связи с оказанием услуг по организации отдыха детей в каникулярное время на территории городского округа Тольятти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27584" y="5157192"/>
            <a:ext cx="7560840" cy="648072"/>
          </a:xfrm>
          <a:prstGeom prst="roundRect">
            <a:avLst/>
          </a:prstGeom>
          <a:solidFill>
            <a:srgbClr val="B1E3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проведение городских массовых мероприятий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539552" y="177281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539552" y="270892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539552" y="422108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539552" y="537321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Ведомственная структура                                            отрасли семьи, материнства и детства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0364" y="2928934"/>
            <a:ext cx="3024336" cy="2448272"/>
          </a:xfrm>
          <a:prstGeom prst="roundRect">
            <a:avLst/>
          </a:prstGeom>
          <a:solidFill>
            <a:srgbClr val="87DFDD"/>
          </a:solidFill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МКУ «Центр социальной помощи семье и детям городского округа Тольятти»</a:t>
            </a:r>
            <a:endParaRPr lang="ru-RU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3714752"/>
            <a:ext cx="2736304" cy="2520280"/>
          </a:xfrm>
          <a:prstGeom prst="roundRect">
            <a:avLst/>
          </a:prstGeom>
          <a:solidFill>
            <a:srgbClr val="83E3D1"/>
          </a:solidFill>
          <a:ln>
            <a:solidFill>
              <a:srgbClr val="7030A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МКУ «Центр социальной помощи семье и детям Автозаводского района городского округа Тольятти»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43636" y="3643314"/>
            <a:ext cx="2736304" cy="2520280"/>
          </a:xfrm>
          <a:prstGeom prst="roundRect">
            <a:avLst/>
          </a:prstGeom>
          <a:solidFill>
            <a:srgbClr val="83E3D1"/>
          </a:solidFill>
          <a:ln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МКУ «Центр социальной помощи семье и детям Комсомольского района городского округа Тольятти»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3688" y="1412776"/>
            <a:ext cx="5616624" cy="1440160"/>
          </a:xfrm>
          <a:prstGeom prst="roundRect">
            <a:avLst/>
          </a:prstGeom>
          <a:solidFill>
            <a:srgbClr val="87DFDD"/>
          </a:solidFill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ДЕПАРТАМЕНТ ПО ВОПРОСАМ СЕМЬИ, ОПЕКИ И ПОПЕЧИТЕЛЬСТВА</a:t>
            </a:r>
            <a:endParaRPr lang="ru-RU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деятельности подведомственных центров социальной помощи семье и детям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58204" cy="3786213"/>
          </a:xfrm>
          <a:solidFill>
            <a:srgbClr val="CCFF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36575" indent="-354013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предоставление населению конкретных форм и видов социально-экономических, социально-психологических, социально-педагогических, социально-правовых услуг;</a:t>
            </a:r>
          </a:p>
          <a:p>
            <a:pPr marL="536575" indent="-3540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проведение социальной адаптации и реабилитации детей и семей, находящихся в трудной жизненной ситуации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36575" indent="-3540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проведение индивидуальной профилактической работы с детьми и семьями, находящимися в социально-опасном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положении;</a:t>
            </a:r>
          </a:p>
          <a:p>
            <a:pPr marL="536575" indent="-3540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кандидатов в приемные родители, сопровождение приемных семей;</a:t>
            </a:r>
          </a:p>
          <a:p>
            <a:pPr marL="536575" indent="-354013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участие в мероприятиях по укреплению статуса семьи;</a:t>
            </a:r>
          </a:p>
          <a:p>
            <a:pPr marL="536575" indent="-3540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отдыха детей.</a:t>
            </a:r>
          </a:p>
          <a:p>
            <a:pPr marL="514350" indent="-514350"/>
            <a:endParaRPr lang="ru-RU" sz="1800" dirty="0"/>
          </a:p>
          <a:p>
            <a:pPr marL="514350" indent="-514350"/>
            <a:endParaRPr lang="ru-RU" sz="1800" dirty="0"/>
          </a:p>
          <a:p>
            <a:pPr marL="514350" indent="-514350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357826"/>
            <a:ext cx="8286808" cy="1071570"/>
          </a:xfrm>
          <a:prstGeom prst="rect">
            <a:avLst/>
          </a:prstGeom>
          <a:solidFill>
            <a:srgbClr val="87D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обслуженных граждан в Центрах «Семья» в 2014 году составило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105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781 человек, оказано услуг – 163 855 услуг.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финансирования                                                                             МКУ Центров социальной помощи семье и детям в 2015 году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(тыс.рублей)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финансирования                                                               муниципальной программы «Семья и дети городского округа Тольятти на 2015-2017 годы» в 2015 году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(тыс.рублей)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финансирования ГРБС -Департамента по вопросам семьи, опеки и попечительства на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2016 год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счет средств бюджета городского округа Тольятти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(финансирование осуществляется в рамках муниципальной программы «Семья и дети городского округа Тольятти на 2015-2017 годы»)</a:t>
            </a:r>
            <a:r>
              <a:rPr lang="ru-RU" sz="1800" i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i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3116"/>
          <a:ext cx="871543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280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Укрупненный перечень расходных обязательств департамента по вопросам семьи, опеки и попечительства</vt:lpstr>
      <vt:lpstr>Ведомственная структура                                            отрасли семьи, материнства и детства</vt:lpstr>
      <vt:lpstr>Виды деятельности подведомственных центров социальной помощи семье и детям</vt:lpstr>
      <vt:lpstr>Структура финансирования                                                                             МКУ Центров социальной помощи семье и детям в 2015 году  (тыс.рублей)</vt:lpstr>
      <vt:lpstr>Структура финансирования                                                               муниципальной программы «Семья и дети городского округа Тольятти на 2015-2017 годы» в 2015 году  (тыс.рублей)</vt:lpstr>
      <vt:lpstr>Структура финансирования ГРБС -Департамента по вопросам семьи, опеки и попечительства на 2016 год  за счет средств бюджета городского округа Тольятти (тыс. рублей)  (финансирование осуществляется в рамках муниципальной программы «Семья и дети городского округа Тольятти на 2015-2017 годы»)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rab</dc:creator>
  <cp:lastModifiedBy>aistova.sv</cp:lastModifiedBy>
  <cp:revision>52</cp:revision>
  <dcterms:created xsi:type="dcterms:W3CDTF">2014-06-04T07:06:25Z</dcterms:created>
  <dcterms:modified xsi:type="dcterms:W3CDTF">2015-06-03T07:08:47Z</dcterms:modified>
</cp:coreProperties>
</file>