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61" r:id="rId7"/>
    <p:sldId id="262" r:id="rId8"/>
    <p:sldId id="265" r:id="rId9"/>
    <p:sldId id="267" r:id="rId10"/>
    <p:sldId id="268" r:id="rId11"/>
    <p:sldId id="269" r:id="rId12"/>
    <p:sldId id="270" r:id="rId13"/>
    <p:sldId id="266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E21E48"/>
    <a:srgbClr val="BB3633"/>
    <a:srgbClr val="A93A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3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32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Рисунок 6" descr="------8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999052"/>
            <a:ext cx="5286380" cy="1858947"/>
          </a:xfrm>
          <a:prstGeom prst="rect">
            <a:avLst/>
          </a:prstGeom>
        </p:spPr>
      </p:pic>
      <p:pic>
        <p:nvPicPr>
          <p:cNvPr id="8" name="Рисунок 7" descr="------81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86380" y="5000637"/>
            <a:ext cx="3857620" cy="1857364"/>
          </a:xfrm>
          <a:prstGeom prst="rect">
            <a:avLst/>
          </a:prstGeom>
        </p:spPr>
      </p:pic>
      <p:pic>
        <p:nvPicPr>
          <p:cNvPr id="9" name="Рисунок 8" descr="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596" y="142852"/>
            <a:ext cx="781050" cy="952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advClick="0" advTm="5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2014ugovostok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endParaRPr lang="ru-RU" sz="1800" b="1" dirty="0" smtClean="0">
              <a:solidFill>
                <a:srgbClr val="E21E48"/>
              </a:solidFill>
            </a:endParaRPr>
          </a:p>
          <a:p>
            <a:r>
              <a:rPr lang="ru-RU" b="1" dirty="0" smtClean="0">
                <a:solidFill>
                  <a:srgbClr val="E21E48"/>
                </a:solidFill>
              </a:rPr>
              <a:t>ТОЛЬЯТТИНСКАЯ ГОРОДСКАЯ ОБЩЕСТВЕННАЯ ОРГАНИЗАЦИЯ СОДЕЙСТВИЯ БЕЖЕНЦАМ            И ВЫНУЖДЕННЫМ ПЕРЕСЕЛЕНЦАМ «ЕДИНСТВО СЛАВЯН»</a:t>
            </a:r>
          </a:p>
          <a:p>
            <a:endParaRPr lang="ru-RU" b="1" dirty="0" smtClean="0">
              <a:solidFill>
                <a:srgbClr val="E21E48"/>
              </a:solidFill>
            </a:endParaRPr>
          </a:p>
          <a:p>
            <a:r>
              <a:rPr lang="ru-RU" sz="2000" b="1" dirty="0" smtClean="0">
                <a:solidFill>
                  <a:srgbClr val="E21E48"/>
                </a:solidFill>
              </a:rPr>
              <a:t>Зарегистрирована 13 января 2015 года.</a:t>
            </a:r>
            <a:endParaRPr lang="ru-RU" sz="2000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21E48"/>
                </a:solidFill>
              </a:rPr>
              <a:t>МЕРОПРИЯТИЯ:</a:t>
            </a:r>
          </a:p>
          <a:p>
            <a:endParaRPr lang="ru-RU" sz="2800" b="1" dirty="0" smtClean="0">
              <a:solidFill>
                <a:srgbClr val="E21E48"/>
              </a:solidFill>
            </a:endParaRPr>
          </a:p>
        </p:txBody>
      </p:sp>
      <p:pic>
        <p:nvPicPr>
          <p:cNvPr id="4" name="Рисунок 3" descr="Участие в семинарах на тему миграции и адаптации мигрантов.jpg"/>
          <p:cNvPicPr>
            <a:picLocks noChangeAspect="1"/>
          </p:cNvPicPr>
          <p:nvPr/>
        </p:nvPicPr>
        <p:blipFill>
          <a:blip r:embed="rId2"/>
          <a:srcRect l="23437" t="12500" r="2343" b="12500"/>
          <a:stretch>
            <a:fillRect/>
          </a:stretch>
        </p:blipFill>
        <p:spPr>
          <a:xfrm>
            <a:off x="428597" y="2002496"/>
            <a:ext cx="3500462" cy="2652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ыжня России.jpg"/>
          <p:cNvPicPr>
            <a:picLocks noChangeAspect="1"/>
          </p:cNvPicPr>
          <p:nvPr/>
        </p:nvPicPr>
        <p:blipFill>
          <a:blip r:embed="rId3" cstate="print"/>
          <a:srcRect r="7812"/>
          <a:stretch>
            <a:fillRect/>
          </a:stretch>
        </p:blipFill>
        <p:spPr>
          <a:xfrm>
            <a:off x="4973280" y="2000240"/>
            <a:ext cx="3670686" cy="2654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4143380"/>
            <a:ext cx="271464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21E48"/>
                </a:solidFill>
              </a:rPr>
              <a:t>Участие в семинарах на тему миграции и адаптации мигрантов</a:t>
            </a:r>
            <a:endParaRPr lang="ru-RU" sz="1600" b="1" dirty="0">
              <a:solidFill>
                <a:srgbClr val="E21E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768" y="4357694"/>
            <a:ext cx="1643074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E21E48"/>
                </a:solidFill>
              </a:rPr>
              <a:t>Лыжня России</a:t>
            </a:r>
            <a:endParaRPr lang="ru-RU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21E48"/>
                </a:solidFill>
              </a:rPr>
              <a:t>МЕРОПРИЯТИЯ:</a:t>
            </a:r>
          </a:p>
          <a:p>
            <a:endParaRPr lang="ru-RU" sz="2800" b="1" dirty="0" smtClean="0">
              <a:solidFill>
                <a:srgbClr val="E21E48"/>
              </a:solidFill>
            </a:endParaRPr>
          </a:p>
        </p:txBody>
      </p:sp>
      <p:pic>
        <p:nvPicPr>
          <p:cNvPr id="4" name="Рисунок 3" descr="Поездка в Дельфин в день книгодарения.jpg"/>
          <p:cNvPicPr>
            <a:picLocks noChangeAspect="1"/>
          </p:cNvPicPr>
          <p:nvPr/>
        </p:nvPicPr>
        <p:blipFill>
          <a:blip r:embed="rId2" cstate="print"/>
          <a:srcRect l="4819" t="8635" r="1205" b="7367"/>
          <a:stretch>
            <a:fillRect/>
          </a:stretch>
        </p:blipFill>
        <p:spPr>
          <a:xfrm>
            <a:off x="357158" y="2000240"/>
            <a:ext cx="3714776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214818"/>
            <a:ext cx="3214694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21E48"/>
                </a:solidFill>
              </a:rPr>
              <a:t>День </a:t>
            </a:r>
            <a:r>
              <a:rPr lang="ru-RU" sz="1600" b="1" dirty="0" err="1" smtClean="0">
                <a:solidFill>
                  <a:srgbClr val="E21E48"/>
                </a:solidFill>
              </a:rPr>
              <a:t>книгодарения</a:t>
            </a:r>
            <a:r>
              <a:rPr lang="ru-RU" sz="1600" b="1" dirty="0" smtClean="0">
                <a:solidFill>
                  <a:srgbClr val="E21E48"/>
                </a:solidFill>
              </a:rPr>
              <a:t> в приюте для детей и подростков «Дельфин»</a:t>
            </a:r>
            <a:endParaRPr lang="ru-RU" sz="1600" b="1" dirty="0">
              <a:solidFill>
                <a:srgbClr val="E21E48"/>
              </a:solidFill>
            </a:endParaRPr>
          </a:p>
        </p:txBody>
      </p:sp>
      <p:pic>
        <p:nvPicPr>
          <p:cNvPr id="6" name="Рисунок 5" descr="Экскурсия на конюшню МВД приуроченная ко Дню народного единства 3.JPG"/>
          <p:cNvPicPr>
            <a:picLocks noChangeAspect="1"/>
          </p:cNvPicPr>
          <p:nvPr/>
        </p:nvPicPr>
        <p:blipFill>
          <a:blip r:embed="rId3" cstate="print"/>
          <a:srcRect l="18750" t="11328" r="19531" b="17187"/>
          <a:stretch>
            <a:fillRect/>
          </a:stretch>
        </p:blipFill>
        <p:spPr>
          <a:xfrm>
            <a:off x="5000628" y="2000240"/>
            <a:ext cx="3500462" cy="2702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072198" y="4071942"/>
            <a:ext cx="271462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21E48"/>
                </a:solidFill>
              </a:rPr>
              <a:t>Экскурсия на конюшню МВД, приуроченная ко Дню народного единства</a:t>
            </a:r>
            <a:endParaRPr lang="ru-RU" sz="1600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8643998" cy="37862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21E48"/>
                </a:solidFill>
              </a:rPr>
              <a:t>СПОРТИВНЫЙ КОЛЛЕКТИВ ОРГАНИЗАЦИИ:</a:t>
            </a:r>
          </a:p>
          <a:p>
            <a:pPr algn="l"/>
            <a:r>
              <a:rPr lang="ru-RU" sz="2400" b="1" dirty="0" smtClean="0">
                <a:solidFill>
                  <a:srgbClr val="E21E48"/>
                </a:solidFill>
              </a:rPr>
              <a:t>Футбольная команда</a:t>
            </a:r>
          </a:p>
        </p:txBody>
      </p:sp>
      <p:pic>
        <p:nvPicPr>
          <p:cNvPr id="8" name="Рисунок 7" descr="чемпионат между национально-культурными центрами.jpg"/>
          <p:cNvPicPr>
            <a:picLocks noChangeAspect="1"/>
          </p:cNvPicPr>
          <p:nvPr/>
        </p:nvPicPr>
        <p:blipFill>
          <a:blip r:embed="rId2" cstate="print">
            <a:lum bright="20000" contrast="10000"/>
          </a:blip>
          <a:srcRect l="10137" t="19792" r="7010"/>
          <a:stretch>
            <a:fillRect/>
          </a:stretch>
        </p:blipFill>
        <p:spPr>
          <a:xfrm>
            <a:off x="4786314" y="1785926"/>
            <a:ext cx="3929090" cy="28541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чемпионат между национально-культурными центрами2.jpg"/>
          <p:cNvPicPr>
            <a:picLocks noChangeAspect="1"/>
          </p:cNvPicPr>
          <p:nvPr/>
        </p:nvPicPr>
        <p:blipFill>
          <a:blip r:embed="rId3" cstate="print">
            <a:lum bright="20000" contrast="10000"/>
          </a:blip>
          <a:srcRect l="8574" t="8445" b="30030"/>
          <a:stretch>
            <a:fillRect/>
          </a:stretch>
        </p:blipFill>
        <p:spPr>
          <a:xfrm>
            <a:off x="285720" y="2214554"/>
            <a:ext cx="4147606" cy="209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4357694"/>
            <a:ext cx="44291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E21E48"/>
                </a:solidFill>
              </a:rPr>
              <a:t>Ежегодный футбольный турнир между  командами национально-культурных объединений г.о.Тольятти</a:t>
            </a:r>
            <a:endParaRPr lang="ru-RU" sz="1400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35758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E21E48"/>
                </a:solidFill>
              </a:rPr>
              <a:t>ОСНОВНЫЕ ПРАЗДНИКИ:</a:t>
            </a:r>
          </a:p>
          <a:p>
            <a:endParaRPr lang="ru-RU" sz="1600" b="1" dirty="0" smtClean="0">
              <a:solidFill>
                <a:srgbClr val="E21E48"/>
              </a:solidFill>
            </a:endParaRPr>
          </a:p>
          <a:p>
            <a:r>
              <a:rPr lang="ru-RU" sz="2800" dirty="0" smtClean="0">
                <a:solidFill>
                  <a:srgbClr val="E21E48"/>
                </a:solidFill>
              </a:rPr>
              <a:t>День национального единства – 4 ноября. </a:t>
            </a:r>
          </a:p>
          <a:p>
            <a:r>
              <a:rPr lang="ru-RU" sz="2800" dirty="0" smtClean="0">
                <a:solidFill>
                  <a:srgbClr val="E21E48"/>
                </a:solidFill>
              </a:rPr>
              <a:t>День Луганской народной республики – 12 мая.</a:t>
            </a:r>
          </a:p>
          <a:p>
            <a:r>
              <a:rPr lang="ru-RU" sz="2800" dirty="0" smtClean="0">
                <a:solidFill>
                  <a:srgbClr val="E21E48"/>
                </a:solidFill>
              </a:rPr>
              <a:t>День Донецкой народной республики – 11 мая.</a:t>
            </a:r>
          </a:p>
          <a:p>
            <a:endParaRPr lang="ru-RU" sz="2800" b="1" dirty="0" smtClean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E21E48"/>
              </a:solidFill>
            </a:endParaRPr>
          </a:p>
          <a:p>
            <a:endParaRPr lang="ru-RU" sz="2200" b="1" dirty="0">
              <a:solidFill>
                <a:srgbClr val="E21E48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71612"/>
          <a:ext cx="8501122" cy="31750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0561"/>
                <a:gridCol w="4250561"/>
              </a:tblGrid>
              <a:tr h="3175008"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E21E48"/>
                          </a:solidFill>
                        </a:rPr>
                        <a:t>Юридический адрес: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E21E48"/>
                          </a:solidFill>
                        </a:rPr>
                        <a:t>Самарская обл., г. Тольятти, ул. Советская, д. 74, кв. 95, 96.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rgbClr val="E21E4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u="sng" dirty="0" smtClean="0">
                          <a:solidFill>
                            <a:srgbClr val="E21E48"/>
                          </a:solidFill>
                        </a:rPr>
                        <a:t>Фактический адрес: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E21E48"/>
                          </a:solidFill>
                        </a:rPr>
                        <a:t>Самарская обл., г. Тольятти, ул. Свердлова, д.13А (ДБ «Заря»), </a:t>
                      </a:r>
                      <a:r>
                        <a:rPr lang="ru-RU" sz="2800" b="1" dirty="0" err="1" smtClean="0">
                          <a:solidFill>
                            <a:srgbClr val="E21E48"/>
                          </a:solidFill>
                        </a:rPr>
                        <a:t>оф</a:t>
                      </a:r>
                      <a:r>
                        <a:rPr lang="ru-RU" sz="2800" b="1" dirty="0" smtClean="0">
                          <a:solidFill>
                            <a:srgbClr val="E21E48"/>
                          </a:solidFill>
                        </a:rPr>
                        <a:t>. 223 В.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rgbClr val="E21E48"/>
                          </a:solidFill>
                        </a:rPr>
                        <a:t>Тел.  63-26-63</a:t>
                      </a: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rgbClr val="E21E48"/>
                          </a:solidFill>
                          <a:hlinkClick r:id="rId2"/>
                        </a:rPr>
                        <a:t>2014ugovostok@gmail.com</a:t>
                      </a:r>
                      <a:endParaRPr lang="ru-RU" sz="2800" b="1" dirty="0">
                        <a:solidFill>
                          <a:srgbClr val="E21E4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qr-co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214422" cy="1214422"/>
          </a:xfrm>
          <a:prstGeom prst="rect">
            <a:avLst/>
          </a:prstGeom>
        </p:spPr>
      </p:pic>
    </p:spTree>
  </p:cSld>
  <p:clrMapOvr>
    <a:masterClrMapping/>
  </p:clrMapOvr>
  <p:transition advClick="0" advTm="500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286808" cy="364333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E21E48"/>
              </a:solidFill>
            </a:endParaRPr>
          </a:p>
          <a:p>
            <a:pPr algn="r"/>
            <a:r>
              <a:rPr lang="ru-RU" b="1" dirty="0" smtClean="0">
                <a:solidFill>
                  <a:srgbClr val="E21E48"/>
                </a:solidFill>
              </a:rPr>
              <a:t>Председатель –</a:t>
            </a:r>
            <a:r>
              <a:rPr lang="ru-RU" dirty="0" smtClean="0"/>
              <a:t> </a:t>
            </a:r>
          </a:p>
          <a:p>
            <a:pPr algn="r"/>
            <a:r>
              <a:rPr lang="ru-RU" b="1" dirty="0" smtClean="0">
                <a:solidFill>
                  <a:srgbClr val="E21E48"/>
                </a:solidFill>
              </a:rPr>
              <a:t>Антон Николаевич </a:t>
            </a:r>
          </a:p>
          <a:p>
            <a:pPr algn="r"/>
            <a:r>
              <a:rPr lang="ru-RU" b="1" dirty="0" err="1" smtClean="0">
                <a:solidFill>
                  <a:srgbClr val="E21E48"/>
                </a:solidFill>
              </a:rPr>
              <a:t>Просянкин</a:t>
            </a:r>
            <a:r>
              <a:rPr lang="ru-RU" b="1" dirty="0" smtClean="0">
                <a:solidFill>
                  <a:srgbClr val="E21E48"/>
                </a:solidFill>
              </a:rPr>
              <a:t>.</a:t>
            </a:r>
            <a:endParaRPr lang="ru-RU" sz="2200" b="1" dirty="0">
              <a:solidFill>
                <a:srgbClr val="E21E48"/>
              </a:solidFill>
            </a:endParaRPr>
          </a:p>
        </p:txBody>
      </p:sp>
      <p:pic>
        <p:nvPicPr>
          <p:cNvPr id="4" name="Рисунок 3" descr="IMG_7136-300x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2857500" cy="2533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5000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E21E48"/>
              </a:solidFill>
            </a:endParaRPr>
          </a:p>
          <a:p>
            <a:pPr algn="l"/>
            <a:r>
              <a:rPr lang="ru-RU" sz="3000" b="1" dirty="0" smtClean="0">
                <a:solidFill>
                  <a:srgbClr val="E21E48"/>
                </a:solidFill>
              </a:rPr>
              <a:t>Общая численность </a:t>
            </a:r>
          </a:p>
          <a:p>
            <a:pPr algn="l"/>
            <a:r>
              <a:rPr lang="ru-RU" sz="3000" b="1" dirty="0" smtClean="0">
                <a:solidFill>
                  <a:srgbClr val="E21E48"/>
                </a:solidFill>
              </a:rPr>
              <a:t>организации –</a:t>
            </a:r>
            <a:r>
              <a:rPr lang="ru-RU" sz="3000" dirty="0" smtClean="0"/>
              <a:t> </a:t>
            </a:r>
          </a:p>
          <a:p>
            <a:pPr algn="l"/>
            <a:r>
              <a:rPr lang="ru-RU" sz="3000" b="1" dirty="0" smtClean="0">
                <a:solidFill>
                  <a:srgbClr val="E21E48"/>
                </a:solidFill>
              </a:rPr>
              <a:t>более 200 человек </a:t>
            </a:r>
          </a:p>
          <a:p>
            <a:pPr algn="l"/>
            <a:r>
              <a:rPr lang="ru-RU" sz="2400" b="1" dirty="0" smtClean="0">
                <a:solidFill>
                  <a:srgbClr val="E21E48"/>
                </a:solidFill>
              </a:rPr>
              <a:t>(ежедневное пополнение).</a:t>
            </a:r>
            <a:endParaRPr lang="ru-RU" sz="2400" b="1" dirty="0">
              <a:solidFill>
                <a:srgbClr val="E21E48"/>
              </a:solidFill>
            </a:endParaRPr>
          </a:p>
        </p:txBody>
      </p:sp>
      <p:pic>
        <p:nvPicPr>
          <p:cNvPr id="4" name="Рисунок 3" descr="392942_original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4286248" y="1500174"/>
            <a:ext cx="4366623" cy="2911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14744" y="4500570"/>
            <a:ext cx="520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21E48"/>
                </a:solidFill>
              </a:rPr>
              <a:t>Возложение цветов в Парке Победы, г.о. Тольятти</a:t>
            </a:r>
            <a:endParaRPr lang="ru-RU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>
                <a:solidFill>
                  <a:srgbClr val="E21E48"/>
                </a:solidFill>
              </a:rPr>
              <a:t>ЦЕЛИ ОРГАНИЗАЦИИ: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содействие в защите прав и законных интересов беженцев и вынужденных переселенцев;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оказание беженцам и вынужденным переселенцам правовой, материальной и моральной помощи;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содействие интеграции беженцев и вынужденных переселенцев в общественную жизнь городского округа Тольятти. </a:t>
            </a:r>
            <a:endParaRPr lang="ru-RU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 fontScale="92500" lnSpcReduction="20000"/>
          </a:bodyPr>
          <a:lstStyle/>
          <a:p>
            <a:r>
              <a:rPr lang="ru-RU" sz="3300" b="1" dirty="0" smtClean="0">
                <a:solidFill>
                  <a:srgbClr val="E21E48"/>
                </a:solidFill>
              </a:rPr>
              <a:t>ВИДЫ ДЕЯТЕЛЬНОСТИ: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сбор и анализ информации о правовом, социальном и психологическом состоянии беженцев и вынужденных переселенцев;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мониторинг законодательства и нормативной базы в области миграции;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юридическое консультирование беженцев и вынужденных переселенцев;</a:t>
            </a:r>
            <a:endParaRPr lang="ru-RU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 fontScale="85000" lnSpcReduction="10000"/>
          </a:bodyPr>
          <a:lstStyle/>
          <a:p>
            <a:r>
              <a:rPr lang="ru-RU" sz="3300" b="1" dirty="0" smtClean="0">
                <a:solidFill>
                  <a:srgbClr val="E21E48"/>
                </a:solidFill>
              </a:rPr>
              <a:t>ВИДЫ ДЕЯТЕЛЬНОСТИ: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содействие в оказании медицинской и гуманитарной помощи в рамках уставной деятельности;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содействие в трудоустройстве, создании рабочих мест и жилищном обустройстве  беженцев и вынужденных переселенцев;</a:t>
            </a:r>
          </a:p>
          <a:p>
            <a:pPr algn="just"/>
            <a:r>
              <a:rPr lang="ru-RU" dirty="0" smtClean="0">
                <a:solidFill>
                  <a:srgbClr val="E21E48"/>
                </a:solidFill>
              </a:rPr>
              <a:t>- взаимодействие с органами власти и общественностью в рамках уставной деятельности.</a:t>
            </a:r>
            <a:endParaRPr lang="ru-RU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 fontScale="77500" lnSpcReduction="20000"/>
          </a:bodyPr>
          <a:lstStyle/>
          <a:p>
            <a:r>
              <a:rPr lang="ru-RU" sz="3300" b="1" dirty="0" smtClean="0">
                <a:solidFill>
                  <a:srgbClr val="E21E48"/>
                </a:solidFill>
              </a:rPr>
              <a:t>ДОСТИЖЕНИЯ ОРГАНИЗАЦИИ:</a:t>
            </a:r>
          </a:p>
          <a:p>
            <a:pPr algn="just"/>
            <a:r>
              <a:rPr lang="ru-RU" sz="3600" dirty="0" smtClean="0"/>
              <a:t> </a:t>
            </a:r>
            <a:r>
              <a:rPr lang="ru-RU" sz="3600" dirty="0" smtClean="0">
                <a:solidFill>
                  <a:srgbClr val="E21E48"/>
                </a:solidFill>
              </a:rPr>
              <a:t>- входит в общественный совет при УМВД России по г. Тольятти;</a:t>
            </a:r>
          </a:p>
          <a:p>
            <a:pPr algn="just"/>
            <a:r>
              <a:rPr lang="ru-RU" sz="3600" dirty="0" smtClean="0">
                <a:solidFill>
                  <a:srgbClr val="E21E48"/>
                </a:solidFill>
              </a:rPr>
              <a:t>- входит в Единый совет национально-культурных объединений г.о. Тольятти;</a:t>
            </a:r>
          </a:p>
          <a:p>
            <a:pPr algn="just"/>
            <a:r>
              <a:rPr lang="ru-RU" sz="3600" dirty="0" smtClean="0">
                <a:solidFill>
                  <a:srgbClr val="E21E48"/>
                </a:solidFill>
              </a:rPr>
              <a:t>- в 2018 году организация выиграла грант на реализацию общественно значимого мероприятия для отдельных категорий граждан на территории городского округа Тольятти.</a:t>
            </a:r>
          </a:p>
          <a:p>
            <a:endParaRPr lang="ru-RU" sz="3300" b="1" dirty="0" smtClean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21E48"/>
                </a:solidFill>
              </a:rPr>
              <a:t>МЕРОПРИЯТИЯ:</a:t>
            </a:r>
          </a:p>
          <a:p>
            <a:endParaRPr lang="ru-RU" sz="2800" b="1" dirty="0" smtClean="0">
              <a:solidFill>
                <a:srgbClr val="E21E48"/>
              </a:solidFill>
            </a:endParaRPr>
          </a:p>
        </p:txBody>
      </p:sp>
      <p:pic>
        <p:nvPicPr>
          <p:cNvPr id="4" name="Рисунок 3" descr="Бессмертный пол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41" y="2071678"/>
            <a:ext cx="3571901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Шествие в честь 1 мая.jpg"/>
          <p:cNvPicPr>
            <a:picLocks noChangeAspect="1"/>
          </p:cNvPicPr>
          <p:nvPr/>
        </p:nvPicPr>
        <p:blipFill>
          <a:blip r:embed="rId3">
            <a:lum bright="20000" contrast="20000"/>
          </a:blip>
          <a:srcRect l="15464" b="16151"/>
          <a:stretch>
            <a:fillRect/>
          </a:stretch>
        </p:blipFill>
        <p:spPr>
          <a:xfrm>
            <a:off x="642909" y="2071678"/>
            <a:ext cx="3621087" cy="26937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4572008"/>
            <a:ext cx="17043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21E48"/>
                </a:solidFill>
              </a:rPr>
              <a:t>Шествие 1 Мая</a:t>
            </a:r>
            <a:endParaRPr lang="ru-RU" b="1" dirty="0">
              <a:solidFill>
                <a:srgbClr val="E21E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4500570"/>
            <a:ext cx="211737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E21E48"/>
                </a:solidFill>
              </a:rPr>
              <a:t>Бессмертный полк </a:t>
            </a:r>
            <a:endParaRPr lang="ru-RU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860" y="214291"/>
            <a:ext cx="6500858" cy="785818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solidFill>
                  <a:srgbClr val="0066CC"/>
                </a:solidFill>
              </a:rPr>
              <a:t>АДМИНИСТРАЦИЯ ГОРОДСКОГО ОКРУГА ТОЛЬЯТТИ</a:t>
            </a:r>
            <a:br>
              <a:rPr lang="ru-RU" sz="1600" b="1" dirty="0" smtClean="0">
                <a:solidFill>
                  <a:srgbClr val="0066CC"/>
                </a:solidFill>
              </a:rPr>
            </a:br>
            <a:r>
              <a:rPr lang="ru-RU" sz="1600" b="1" dirty="0" smtClean="0">
                <a:solidFill>
                  <a:srgbClr val="0066CC"/>
                </a:solidFill>
              </a:rPr>
              <a:t>Управление взаимодействия с общественностью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643998" cy="364333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E21E48"/>
                </a:solidFill>
              </a:rPr>
              <a:t>МЕРОПРИЯТИЯ:</a:t>
            </a:r>
          </a:p>
          <a:p>
            <a:endParaRPr lang="ru-RU" sz="2800" b="1" dirty="0" smtClean="0">
              <a:solidFill>
                <a:srgbClr val="E21E48"/>
              </a:solidFill>
            </a:endParaRPr>
          </a:p>
        </p:txBody>
      </p:sp>
      <p:pic>
        <p:nvPicPr>
          <p:cNvPr id="4" name="Рисунок 3" descr="заседание Единого совета национально-культурных объединений г. Тольятти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39"/>
            <a:ext cx="3500462" cy="2625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Поздравление с днем города от НКЦ.jpg"/>
          <p:cNvPicPr>
            <a:picLocks noChangeAspect="1"/>
          </p:cNvPicPr>
          <p:nvPr/>
        </p:nvPicPr>
        <p:blipFill>
          <a:blip r:embed="rId3"/>
          <a:srcRect l="1562" r="14062" b="22916"/>
          <a:stretch>
            <a:fillRect/>
          </a:stretch>
        </p:blipFill>
        <p:spPr>
          <a:xfrm>
            <a:off x="4929189" y="2000240"/>
            <a:ext cx="3780423" cy="2590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4071942"/>
            <a:ext cx="2857519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E21E48"/>
                </a:solidFill>
              </a:rPr>
              <a:t>Заседание Единого совета национально-культурных </a:t>
            </a:r>
          </a:p>
          <a:p>
            <a:r>
              <a:rPr lang="ru-RU" sz="1600" b="1" dirty="0" smtClean="0">
                <a:solidFill>
                  <a:srgbClr val="E21E48"/>
                </a:solidFill>
              </a:rPr>
              <a:t>объединений г.о. Тольятти</a:t>
            </a:r>
            <a:endParaRPr lang="ru-RU" sz="1600" b="1" dirty="0">
              <a:solidFill>
                <a:srgbClr val="E21E48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86446" y="3929066"/>
            <a:ext cx="300039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E21E48"/>
                </a:solidFill>
              </a:rPr>
              <a:t>Поздравление от национально-культурных объединений на День города</a:t>
            </a:r>
            <a:endParaRPr lang="ru-RU" sz="1600" b="1" dirty="0">
              <a:solidFill>
                <a:srgbClr val="E21E48"/>
              </a:solidFill>
            </a:endParaRPr>
          </a:p>
        </p:txBody>
      </p:sp>
    </p:spTree>
  </p:cSld>
  <p:clrMapOvr>
    <a:masterClrMapping/>
  </p:clrMapOvr>
  <p:transition advClick="0" advTm="5000">
    <p:wipe dir="r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365</Words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  <vt:lpstr>АДМИНИСТРАЦИЯ ГОРОДСКОГО ОКРУГА ТОЛЬЯТТИ Управление взаимодействия с общественностью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knyazeva.ev</cp:lastModifiedBy>
  <cp:revision>22</cp:revision>
  <dcterms:modified xsi:type="dcterms:W3CDTF">2019-12-05T07:07:36Z</dcterms:modified>
</cp:coreProperties>
</file>