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80" r:id="rId3"/>
    <p:sldId id="278" r:id="rId4"/>
    <p:sldId id="279" r:id="rId5"/>
    <p:sldId id="272" r:id="rId6"/>
    <p:sldId id="276" r:id="rId7"/>
    <p:sldId id="274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93" autoAdjust="0"/>
  </p:normalViewPr>
  <p:slideViewPr>
    <p:cSldViewPr showGuides="1">
      <p:cViewPr varScale="1">
        <p:scale>
          <a:sx n="115" d="100"/>
          <a:sy n="115" d="100"/>
        </p:scale>
        <p:origin x="43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"/>
      <c:depthPercent val="10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547546255833101E-3"/>
          <c:y val="4.6180560416025092E-2"/>
          <c:w val="0.63644367957520764"/>
          <c:h val="0.953819439583978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7"/>
          <c:dLbls>
            <c:dLbl>
              <c:idx val="0"/>
              <c:layout>
                <c:manualLayout>
                  <c:x val="-6.18273656672262E-2"/>
                  <c:y val="6.6686759847700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B1-4C23-B5A5-77D8E282EB44}"/>
                </c:ext>
              </c:extLst>
            </c:dLbl>
            <c:dLbl>
              <c:idx val="1"/>
              <c:layout>
                <c:manualLayout>
                  <c:x val="-0.161546107616788"/>
                  <c:y val="-0.320284503695512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B1-4C23-B5A5-77D8E282EB44}"/>
                </c:ext>
              </c:extLst>
            </c:dLbl>
            <c:dLbl>
              <c:idx val="2"/>
              <c:layout>
                <c:manualLayout>
                  <c:x val="1.7180149839608812E-2"/>
                  <c:y val="-7.0940448360816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B1-4C23-B5A5-77D8E282EB44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B1-4C23-B5A5-77D8E282EB44}"/>
                </c:ext>
              </c:extLst>
            </c:dLbl>
            <c:dLbl>
              <c:idx val="4"/>
              <c:layout>
                <c:manualLayout>
                  <c:x val="2.9346824936566953E-2"/>
                  <c:y val="6.68499258097931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B1-4C23-B5A5-77D8E282EB44}"/>
                </c:ext>
              </c:extLst>
            </c:dLbl>
            <c:dLbl>
              <c:idx val="5"/>
              <c:layout>
                <c:manualLayout>
                  <c:x val="6.3401987274573024E-2"/>
                  <c:y val="9.920949809625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A4-4BDF-94CD-7CB5ACB9442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Расходы ДИТиС - 34 134 тыс.руб.</c:v>
                </c:pt>
                <c:pt idx="1">
                  <c:v>МАУ МФЦ МЗ - 238 016 тыс.руб.</c:v>
                </c:pt>
                <c:pt idx="2">
                  <c:v>МАУ МФЦ иные цели - 1 973 тыс.руб.</c:v>
                </c:pt>
                <c:pt idx="3">
                  <c:v>Доплаты к пенсии муниципальным служащим - 58 264 тыс.руб.</c:v>
                </c:pt>
                <c:pt idx="4">
                  <c:v>Проведение выборов - 355 тыс. руб.</c:v>
                </c:pt>
                <c:pt idx="5">
                  <c:v>ПНО- 82 245 тыс.руб.</c:v>
                </c:pt>
                <c:pt idx="6">
                  <c:v>Комиссия банку за перечисление ПНО -677 тыс.руб.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34134</c:v>
                </c:pt>
                <c:pt idx="1">
                  <c:v>238016</c:v>
                </c:pt>
                <c:pt idx="2" formatCode="General">
                  <c:v>1973</c:v>
                </c:pt>
                <c:pt idx="3">
                  <c:v>58264</c:v>
                </c:pt>
                <c:pt idx="4" formatCode="General">
                  <c:v>355</c:v>
                </c:pt>
                <c:pt idx="5" formatCode="General">
                  <c:v>82245</c:v>
                </c:pt>
                <c:pt idx="6" formatCode="General">
                  <c:v>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1B1-4C23-B5A5-77D8E282E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tr"/>
      <c:legendEntry>
        <c:idx val="0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 spc="-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286630302702364"/>
          <c:y val="0"/>
          <c:w val="0.36237341329170752"/>
          <c:h val="1"/>
        </c:manualLayout>
      </c:layout>
      <c:overlay val="0"/>
      <c:txPr>
        <a:bodyPr/>
        <a:lstStyle/>
        <a:p>
          <a:pPr>
            <a:defRPr sz="1400" spc="-10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cene3d>
      <a:camera prst="orthographicFront"/>
      <a:lightRig rig="threePt" dir="t"/>
    </a:scene3d>
    <a:sp3d>
      <a:bevelT w="165100" prst="coolSlant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0.36054</cdr:x>
      <cdr:y>0.09051</cdr:y>
    </cdr:from>
    <cdr:to>
      <cdr:x>0.43678</cdr:x>
      <cdr:y>0.16926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064994" y="413808"/>
          <a:ext cx="648072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kern="1200" dirty="0">
              <a:solidFill>
                <a:prstClr val="black"/>
              </a:solidFill>
            </a:rPr>
            <a:t>677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B52D9-DD56-4B01-AF3D-EFB26A7DA861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3175D-C280-4174-A479-63D2229AEA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09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175D-C280-4174-A479-63D2229AEA5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426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175D-C280-4174-A479-63D2229AEA5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518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3175D-C280-4174-A479-63D2229AEA5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37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987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2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00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90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016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37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499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27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24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792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C405-F2E9-449F-A76B-4C4C3DB1493E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021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9C405-F2E9-449F-A76B-4C4C3DB1493E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80BA6-596D-4BA7-9F71-355912F2C7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3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462567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40751" y="681806"/>
            <a:ext cx="406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376092"/>
                </a:solidFill>
                <a:latin typeface="Georgia" panose="02040502050405020303" pitchFamily="18" charset="0"/>
              </a:rPr>
              <a:t>Администрация</a:t>
            </a:r>
            <a:r>
              <a:rPr lang="ru-RU" dirty="0">
                <a:solidFill>
                  <a:srgbClr val="376092"/>
                </a:solidFill>
                <a:latin typeface="Georgia" panose="02040502050405020303" pitchFamily="18" charset="0"/>
              </a:rPr>
              <a:t> </a:t>
            </a:r>
          </a:p>
          <a:p>
            <a:pPr algn="r"/>
            <a:r>
              <a:rPr lang="ru-RU" dirty="0">
                <a:solidFill>
                  <a:srgbClr val="376092"/>
                </a:solidFill>
                <a:latin typeface="Georgia" panose="02040502050405020303" pitchFamily="18" charset="0"/>
              </a:rPr>
              <a:t>городского округа Тольятти</a:t>
            </a:r>
          </a:p>
        </p:txBody>
      </p:sp>
      <p:pic>
        <p:nvPicPr>
          <p:cNvPr id="6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548680"/>
            <a:ext cx="698351" cy="85102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84278" y="4143380"/>
            <a:ext cx="4261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bg1">
                    <a:lumMod val="65000"/>
                  </a:schemeClr>
                </a:solidFill>
                <a:latin typeface="Georgia" panose="02040502050405020303" pitchFamily="18" charset="0"/>
              </a:rPr>
              <a:t>Департамент информационных технологий и связи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700365"/>
            <a:ext cx="5940862" cy="12926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3900" b="1" dirty="0">
                <a:ln w="3175">
                  <a:noFill/>
                </a:ln>
                <a:solidFill>
                  <a:srgbClr val="F7C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ПРОЕКТ БЮДЖЕТА </a:t>
            </a:r>
          </a:p>
          <a:p>
            <a:pPr algn="r"/>
            <a:r>
              <a:rPr lang="ru-RU" sz="3900" b="1" dirty="0">
                <a:ln w="3175">
                  <a:noFill/>
                </a:ln>
                <a:solidFill>
                  <a:srgbClr val="F7C7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на 2024 год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098281" y="0"/>
            <a:ext cx="4571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0" y="1020104"/>
            <a:ext cx="161967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92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73436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4860" y="295900"/>
            <a:ext cx="8215572" cy="40011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Проект бюджета ДИТиС на 2024 год = 415 664 тыс.руб.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70958" y="5932759"/>
            <a:ext cx="7425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10000"/>
            </a:pPr>
            <a:endParaRPr lang="ru-RU" sz="2000" dirty="0"/>
          </a:p>
          <a:p>
            <a:pPr>
              <a:buClr>
                <a:srgbClr val="0070C0"/>
              </a:buClr>
            </a:pPr>
            <a:r>
              <a:rPr lang="ru-RU" sz="2000" dirty="0"/>
              <a:t>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2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458686" y="1743308"/>
            <a:ext cx="8205498" cy="565056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ДСО «Создание условий для улучшения качества жизни жителей г.о.Тольятти обеспечения социальной стабильности на 2020-2024 годы» – 73 124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478379" y="797251"/>
            <a:ext cx="8205498" cy="397267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ДИТиС «Развитие информационно-телекоммуникационной инфраструктуры г.о.Тольятти на 2022-2026годы» - 273 923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457564" y="1254020"/>
            <a:ext cx="3333649" cy="391383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Расходы по смете ДИТиС </a:t>
            </a:r>
          </a:p>
          <a:p>
            <a:pPr indent="-342900" algn="ctr">
              <a:defRPr/>
            </a:pP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33 934 тыс.руб. </a:t>
            </a: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478379" y="2343125"/>
            <a:ext cx="3362144" cy="347059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ПНО </a:t>
            </a:r>
          </a:p>
          <a:p>
            <a:pPr indent="-342900" algn="ctr">
              <a:defRPr/>
            </a:pP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72 525 тыс.руб.</a:t>
            </a:r>
          </a:p>
        </p:txBody>
      </p:sp>
      <p:sp>
        <p:nvSpPr>
          <p:cNvPr id="37" name="Блок-схема: альтернативный процесс 36"/>
          <p:cNvSpPr/>
          <p:nvPr/>
        </p:nvSpPr>
        <p:spPr>
          <a:xfrm>
            <a:off x="480001" y="3817823"/>
            <a:ext cx="8162867" cy="548095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Организационного управления администрации «Развитие органов местного самоуправления г.о.Тольятти на 2017-2021 годы» - 58 264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4158287" y="1241752"/>
            <a:ext cx="4525590" cy="443329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>
              <a:defRPr/>
            </a:pP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Субсидия МАУ МФЦ на выполнение МЗ 238 016 </a:t>
            </a:r>
            <a:r>
              <a:rPr lang="ru-RU" sz="1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-342900" algn="ctr">
              <a:defRPr/>
            </a:pP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иные цели 1 973 тыс.руб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-342900" algn="ctr">
              <a:defRPr/>
            </a:pPr>
            <a:endParaRPr lang="en-US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4192075" y="2362849"/>
            <a:ext cx="4463126" cy="336620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>
              <a:defRPr/>
            </a:pP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Субсидии на иные цели </a:t>
            </a:r>
          </a:p>
          <a:p>
            <a:pPr indent="-342900" algn="ctr">
              <a:defRPr/>
            </a:pP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599 тыс.руб.</a:t>
            </a:r>
          </a:p>
          <a:p>
            <a:pPr indent="-342900" algn="ctr">
              <a:defRPr/>
            </a:pP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478379" y="2792383"/>
            <a:ext cx="8205498" cy="506294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ДСО «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общественного здоровья в городском округе Тольятти на 2021-2024 годы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           9 798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496888" y="3371838"/>
            <a:ext cx="3362144" cy="347059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ПНО </a:t>
            </a:r>
          </a:p>
          <a:p>
            <a:pPr indent="-342900" algn="ctr">
              <a:defRPr/>
            </a:pP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9 720 тыс.руб.</a:t>
            </a: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4201059" y="3343146"/>
            <a:ext cx="4463125" cy="336620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>
              <a:defRPr/>
            </a:pP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Субсидии на иные цели </a:t>
            </a:r>
          </a:p>
          <a:p>
            <a:pPr indent="-342900" algn="ctr">
              <a:defRPr/>
            </a:pP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78 тыс.руб.</a:t>
            </a:r>
          </a:p>
          <a:p>
            <a:pPr indent="-342900" algn="ctr">
              <a:defRPr/>
            </a:pP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470958" y="4422515"/>
            <a:ext cx="3362144" cy="347059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Муниципальная доплата к трудовой пенсии </a:t>
            </a:r>
          </a:p>
          <a:p>
            <a:pPr indent="-342900" algn="ctr">
              <a:defRPr/>
            </a:pP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57 802 </a:t>
            </a:r>
            <a:r>
              <a:rPr lang="ru-RU" sz="1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8" name="Блок-схема: альтернативный процесс 47"/>
          <p:cNvSpPr/>
          <p:nvPr/>
        </p:nvSpPr>
        <p:spPr>
          <a:xfrm>
            <a:off x="4223943" y="4411336"/>
            <a:ext cx="4420494" cy="336620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>
              <a:defRPr/>
            </a:pP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Комиссия банку за перечисление</a:t>
            </a:r>
          </a:p>
          <a:p>
            <a:pPr indent="-342900" algn="ctr">
              <a:defRPr/>
            </a:pP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462 тыс.руб.</a:t>
            </a:r>
          </a:p>
          <a:p>
            <a:pPr indent="-342900" algn="ctr">
              <a:defRPr/>
            </a:pP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470958" y="4834890"/>
            <a:ext cx="8162867" cy="645593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ДОБ «Защита населения и территорий от чрезвычайных ситуаций в мирное и военное время, обеспечение первичных мер пожарной безопасности и безопасности людей на водных объектах в г.о.Тольятти на 2021-2025 годы»</a:t>
            </a:r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748917" y="5546326"/>
            <a:ext cx="7639508" cy="336620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>
              <a:defRPr/>
            </a:pP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и содержание резерва </a:t>
            </a:r>
            <a:r>
              <a:rPr lang="ru-RU" sz="1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мат.ресурсов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для обеспечения мероприятий ГО на территории </a:t>
            </a:r>
            <a:r>
              <a:rPr lang="ru-RU" sz="1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г.о.Тольятти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342900" algn="ctr">
              <a:defRPr/>
            </a:pP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200 тыс.руб.</a:t>
            </a:r>
          </a:p>
          <a:p>
            <a:pPr indent="-342900" algn="ctr">
              <a:defRPr/>
            </a:pP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Блок-схема: альтернативный процесс 50"/>
          <p:cNvSpPr/>
          <p:nvPr/>
        </p:nvSpPr>
        <p:spPr>
          <a:xfrm>
            <a:off x="1422355" y="5968879"/>
            <a:ext cx="6464317" cy="511189"/>
          </a:xfrm>
          <a:prstGeom prst="flowChartAlternateProces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НЕПРОГРАММНЫЕ РАСХОДЫ</a:t>
            </a:r>
          </a:p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проведения выборов – 355 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167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73436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496888" y="1556792"/>
            <a:ext cx="6075376" cy="33843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971600" y="306431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3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28662" y="295900"/>
            <a:ext cx="7531770" cy="47705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Структура бюджета 202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4</a:t>
            </a:r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    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(тыс.руб.)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715102893"/>
              </p:ext>
            </p:extLst>
          </p:nvPr>
        </p:nvGraphicFramePr>
        <p:xfrm>
          <a:off x="642910" y="1142984"/>
          <a:ext cx="850109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5183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6688" y="2208596"/>
            <a:ext cx="6844987" cy="240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 flipH="1">
            <a:off x="6682355" y="2"/>
            <a:ext cx="2427894" cy="685799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93579" y="908720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70958" y="5932759"/>
            <a:ext cx="7425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10000"/>
            </a:pPr>
            <a:endParaRPr lang="ru-RU" sz="2000" dirty="0"/>
          </a:p>
          <a:p>
            <a:pPr>
              <a:buClr>
                <a:srgbClr val="0070C0"/>
              </a:buClr>
            </a:pPr>
            <a:r>
              <a:rPr lang="ru-RU" sz="2000" dirty="0"/>
              <a:t>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5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17347" y="984056"/>
            <a:ext cx="576263" cy="4202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0958" y="282892"/>
            <a:ext cx="8215572" cy="83099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Задача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2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.  Формирование современной базовой информационно-технологической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инфраструктуры обработки и передачи информации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  <a:p>
            <a:pPr algn="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28661" y="855632"/>
            <a:ext cx="7790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Разработка, приобретение и эксплуатация</a:t>
            </a:r>
            <a:r>
              <a:rPr lang="en-US" alt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информационных систем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266674" y="2679328"/>
            <a:ext cx="1513185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1 581 тыс.руб.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7254822" y="4614228"/>
            <a:ext cx="1513188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147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тыс.руб.</a:t>
            </a:r>
          </a:p>
        </p:txBody>
      </p:sp>
      <p:sp>
        <p:nvSpPr>
          <p:cNvPr id="58" name="Блок-схема: альтернативный процесс 57"/>
          <p:cNvSpPr/>
          <p:nvPr/>
        </p:nvSpPr>
        <p:spPr>
          <a:xfrm>
            <a:off x="945915" y="2634226"/>
            <a:ext cx="6177740" cy="330853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лицензионное сопровождение ПК «Парус</a:t>
            </a:r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8»</a:t>
            </a:r>
          </a:p>
        </p:txBody>
      </p:sp>
      <p:sp>
        <p:nvSpPr>
          <p:cNvPr id="60" name="Блок-схема: альтернативный процесс 59"/>
          <p:cNvSpPr/>
          <p:nvPr/>
        </p:nvSpPr>
        <p:spPr>
          <a:xfrm>
            <a:off x="945915" y="2995810"/>
            <a:ext cx="6177740" cy="337121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лицензионное сопровождение ПК «Гранд-смета»</a:t>
            </a:r>
          </a:p>
        </p:txBody>
      </p:sp>
      <p:sp>
        <p:nvSpPr>
          <p:cNvPr id="61" name="Блок-схема: альтернативный процесс 60"/>
          <p:cNvSpPr/>
          <p:nvPr/>
        </p:nvSpPr>
        <p:spPr>
          <a:xfrm>
            <a:off x="945916" y="3358616"/>
            <a:ext cx="6177742" cy="337121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сопровождение СПС «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КонсультантПлюс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2" name="Блок-схема: альтернативный процесс 61"/>
          <p:cNvSpPr/>
          <p:nvPr/>
        </p:nvSpPr>
        <p:spPr>
          <a:xfrm>
            <a:off x="945916" y="4225527"/>
            <a:ext cx="6177743" cy="337121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информационное обслуживание ПК «NORMA СS»</a:t>
            </a:r>
          </a:p>
        </p:txBody>
      </p:sp>
      <p:sp>
        <p:nvSpPr>
          <p:cNvPr id="64" name="Блок-схема: альтернативный процесс 63"/>
          <p:cNvSpPr/>
          <p:nvPr/>
        </p:nvSpPr>
        <p:spPr>
          <a:xfrm>
            <a:off x="945916" y="4597154"/>
            <a:ext cx="6177739" cy="319901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сопровождение ПК «Адепт-Проект»</a:t>
            </a:r>
          </a:p>
        </p:txBody>
      </p:sp>
      <p:sp>
        <p:nvSpPr>
          <p:cNvPr id="65" name="Блок-схема: альтернативный процесс 64"/>
          <p:cNvSpPr/>
          <p:nvPr/>
        </p:nvSpPr>
        <p:spPr>
          <a:xfrm>
            <a:off x="945304" y="5312711"/>
            <a:ext cx="6182238" cy="337121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Годовая лицензионная подписка на использование ПО  «ESTIMATE»</a:t>
            </a:r>
          </a:p>
        </p:txBody>
      </p:sp>
      <p:sp>
        <p:nvSpPr>
          <p:cNvPr id="53" name="Блок-схема: альтернативный процесс 52"/>
          <p:cNvSpPr/>
          <p:nvPr/>
        </p:nvSpPr>
        <p:spPr>
          <a:xfrm>
            <a:off x="945304" y="5692714"/>
            <a:ext cx="6182238" cy="322913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Годовой онлайн доступ к Информационному сервису «МКД-расчет»</a:t>
            </a: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928661" y="2139466"/>
            <a:ext cx="6177741" cy="468881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сопровождение и совершенствование</a:t>
            </a:r>
          </a:p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информационных систем АИС ОГД и ГИС «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ИнГЕО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619672" y="6072400"/>
            <a:ext cx="4390752" cy="4286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ВСЕГО </a:t>
            </a:r>
            <a:r>
              <a:rPr lang="en-US" sz="1400" b="1" dirty="0">
                <a:latin typeface="Times New Roman" panose="02020603050405020304" pitchFamily="18" charset="0"/>
                <a:cs typeface="Times New Roman" pitchFamily="18" charset="0"/>
              </a:rPr>
              <a:t> 1</a:t>
            </a: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3 526 тыс.руб.</a:t>
            </a: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928661" y="3741491"/>
            <a:ext cx="6177741" cy="428628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Приобретение лицензий  геоинформационного сервиса</a:t>
            </a:r>
          </a:p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ТехноКад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-Муниципалитет»"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7243215" y="3812929"/>
            <a:ext cx="1513187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390 тыс.руб.</a:t>
            </a:r>
          </a:p>
        </p:txBody>
      </p:sp>
      <p:sp>
        <p:nvSpPr>
          <p:cNvPr id="33" name="Блок-схема: альтернативный процесс 32"/>
          <p:cNvSpPr/>
          <p:nvPr/>
        </p:nvSpPr>
        <p:spPr>
          <a:xfrm>
            <a:off x="928662" y="1214422"/>
            <a:ext cx="6177741" cy="428628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Обновление и сопровождение  системы электронного документооборота</a:t>
            </a:r>
          </a:p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администрации городского округа Тольятти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7237571" y="1285860"/>
            <a:ext cx="1514148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638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тыс.руб.</a:t>
            </a: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945304" y="4968814"/>
            <a:ext cx="6161102" cy="302826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сопровождение ПО «1С-Бухгалтерия»</a:t>
            </a:r>
          </a:p>
        </p:txBody>
      </p:sp>
      <p:sp>
        <p:nvSpPr>
          <p:cNvPr id="50" name="Блок-схема: альтернативный процесс 49"/>
          <p:cNvSpPr/>
          <p:nvPr/>
        </p:nvSpPr>
        <p:spPr>
          <a:xfrm>
            <a:off x="928661" y="1668929"/>
            <a:ext cx="6177743" cy="432048"/>
          </a:xfrm>
          <a:prstGeom prst="flowChartAlternate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Годовое сопровождение и развитие  системы управления</a:t>
            </a:r>
          </a:p>
          <a:p>
            <a:pPr indent="-342900" algn="ctr">
              <a:defRPr/>
            </a:pPr>
            <a:r>
              <a:rPr lang="ru-RU" sz="1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имущественно</a:t>
            </a: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-земельным комплексом ЕРИАС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248458" y="1741618"/>
            <a:ext cx="1514148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4 443 тыс.руб.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7248458" y="2231030"/>
            <a:ext cx="1514148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960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7266674" y="3021494"/>
            <a:ext cx="1513185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1 354 тыс.руб.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7254824" y="3384300"/>
            <a:ext cx="1513185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577 тыс.руб.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7266674" y="4268659"/>
            <a:ext cx="1509571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234 тыс.руб.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7267133" y="4993611"/>
            <a:ext cx="1509113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 тыс.руб.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7276867" y="5338395"/>
            <a:ext cx="1513188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тыс.руб.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7276867" y="5692714"/>
            <a:ext cx="1513188" cy="28575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2588937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3436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6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4" y="4929198"/>
            <a:ext cx="2286016" cy="164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Блок-схема: альтернативный процесс 19"/>
          <p:cNvSpPr/>
          <p:nvPr/>
        </p:nvSpPr>
        <p:spPr>
          <a:xfrm>
            <a:off x="285720" y="1214422"/>
            <a:ext cx="2620507" cy="193988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техническое обслуживание компьютерной техники</a:t>
            </a:r>
          </a:p>
          <a:p>
            <a:pPr algn="ctr">
              <a:defRPr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2934840" y="1565698"/>
            <a:ext cx="336292" cy="205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3287822" y="1377587"/>
            <a:ext cx="5726684" cy="50006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12 серверных (ремонт серверов и сетевого оборудования)</a:t>
            </a: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3287821" y="2001778"/>
            <a:ext cx="5726685" cy="107873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обслуживание более 1000 рабочих мест пользователей (компьютеры, мониторы, принтеры, МФУ, ксероксы и сканеры, телефонные аппараты), Заправка картриджей для печатающих устройств</a:t>
            </a:r>
          </a:p>
        </p:txBody>
      </p:sp>
      <p:sp>
        <p:nvSpPr>
          <p:cNvPr id="30" name="Стрелка вниз 29"/>
          <p:cNvSpPr/>
          <p:nvPr/>
        </p:nvSpPr>
        <p:spPr>
          <a:xfrm rot="16200000">
            <a:off x="2966287" y="2428841"/>
            <a:ext cx="273397" cy="201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28596" y="285728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42976" y="0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Приобретение,ремонт,обслуживание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и содержание компьютерного оборудования и </a:t>
            </a:r>
            <a:r>
              <a:rPr lang="ru-RU" altLang="ru-RU" sz="1600" b="1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оргтехники,а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также прочие </a:t>
            </a:r>
            <a:r>
              <a:rPr lang="ru-RU" altLang="ru-RU" sz="1600" b="1" dirty="0" err="1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работы,услуги,связанные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 с его эксплуатацией 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00034" y="4013733"/>
            <a:ext cx="4130756" cy="147067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Приобретение: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ПК на 4 807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МФУ, принтеры, сканеры  на 550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Презентационное оборудование на 744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ИБП на 480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pPr marL="285750" indent="-285750" algn="ctr">
              <a:buFontTx/>
              <a:buChar char="-"/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Телефонные аппараты на 312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ctr">
              <a:buFontTx/>
              <a:buChar char="-"/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Коммутаторы 400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ctr">
              <a:buFontTx/>
              <a:buChar char="-"/>
              <a:defRPr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комплектующие 434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78640" y="4418444"/>
            <a:ext cx="1214446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7 727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65136" y="2431592"/>
            <a:ext cx="1571636" cy="61547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355 тыс.руб.</a:t>
            </a:r>
          </a:p>
        </p:txBody>
      </p:sp>
      <p:sp>
        <p:nvSpPr>
          <p:cNvPr id="28" name="Стрелка вниз 27"/>
          <p:cNvSpPr/>
          <p:nvPr/>
        </p:nvSpPr>
        <p:spPr>
          <a:xfrm rot="16200000">
            <a:off x="4717766" y="4589387"/>
            <a:ext cx="273397" cy="201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500033" y="3529397"/>
            <a:ext cx="4130757" cy="3732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</a:t>
            </a:r>
            <a:r>
              <a:rPr lang="en-US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072066" y="3487657"/>
            <a:ext cx="1214446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 тыс.руб.</a:t>
            </a:r>
          </a:p>
        </p:txBody>
      </p:sp>
      <p:sp>
        <p:nvSpPr>
          <p:cNvPr id="29" name="Стрелка вниз 28"/>
          <p:cNvSpPr/>
          <p:nvPr/>
        </p:nvSpPr>
        <p:spPr>
          <a:xfrm rot="16200000">
            <a:off x="4751758" y="3629854"/>
            <a:ext cx="273397" cy="201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 rot="16200000">
            <a:off x="4772707" y="5702065"/>
            <a:ext cx="273397" cy="201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107627" y="5573528"/>
            <a:ext cx="1214446" cy="57150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тыс.руб.</a:t>
            </a:r>
          </a:p>
        </p:txBody>
      </p:sp>
      <p:sp>
        <p:nvSpPr>
          <p:cNvPr id="34" name="Блок-схема: альтернативный процесс 33"/>
          <p:cNvSpPr/>
          <p:nvPr/>
        </p:nvSpPr>
        <p:spPr>
          <a:xfrm>
            <a:off x="565146" y="5573528"/>
            <a:ext cx="4065643" cy="5715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Утилизация оборудования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102985" y="844727"/>
            <a:ext cx="4390752" cy="3271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ВСЕГО : </a:t>
            </a:r>
            <a:r>
              <a:rPr lang="en-US" sz="1400" b="1" dirty="0">
                <a:latin typeface="Times New Roman" panose="02020603050405020304" pitchFamily="18" charset="0"/>
                <a:cs typeface="Times New Roman" pitchFamily="18" charset="0"/>
              </a:rPr>
              <a:t> 1</a:t>
            </a: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0 322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3788231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734362" y="27384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31202" y="6186499"/>
            <a:ext cx="279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7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Блок-схема: альтернативный процесс 37"/>
          <p:cNvSpPr/>
          <p:nvPr/>
        </p:nvSpPr>
        <p:spPr>
          <a:xfrm>
            <a:off x="2238232" y="1700246"/>
            <a:ext cx="4445000" cy="20478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2285984" y="1285860"/>
            <a:ext cx="4445000" cy="2317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по содержанию коллектора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2214546" y="2786058"/>
            <a:ext cx="4448175" cy="2254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волоконно-оптического кабеля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Блок-схема: альтернативный процесс 41"/>
          <p:cNvSpPr/>
          <p:nvPr/>
        </p:nvSpPr>
        <p:spPr>
          <a:xfrm>
            <a:off x="2214546" y="2143116"/>
            <a:ext cx="4451350" cy="4524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Пользование кабельной канализацией под оптические линии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Блок-схема: альтернативный процесс 43"/>
          <p:cNvSpPr/>
          <p:nvPr/>
        </p:nvSpPr>
        <p:spPr>
          <a:xfrm>
            <a:off x="2218851" y="3358480"/>
            <a:ext cx="4443413" cy="5111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администрации  услугами междугородной, внутризоновой, городской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2217721" y="4079812"/>
            <a:ext cx="4448175" cy="22542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Тех.поддержка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АТС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Блок-схема: альтернативный процесс 45"/>
          <p:cNvSpPr/>
          <p:nvPr/>
        </p:nvSpPr>
        <p:spPr>
          <a:xfrm>
            <a:off x="2214546" y="5072074"/>
            <a:ext cx="4448175" cy="3017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выделенных линий связи и Хайком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Блок-схема: альтернативный процесс 46"/>
          <p:cNvSpPr/>
          <p:nvPr/>
        </p:nvSpPr>
        <p:spPr>
          <a:xfrm>
            <a:off x="2235057" y="5553746"/>
            <a:ext cx="4448175" cy="30399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выделенных линии связи для IP телефонии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31202" y="3358479"/>
            <a:ext cx="1506649" cy="2734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Телефонная связь</a:t>
            </a:r>
            <a:endParaRPr lang="ru-RU" altLang="ru-RU" sz="13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4 103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70" name="Стрелка вниз 69"/>
          <p:cNvSpPr/>
          <p:nvPr/>
        </p:nvSpPr>
        <p:spPr>
          <a:xfrm rot="16200000">
            <a:off x="1900558" y="3492971"/>
            <a:ext cx="233362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5" name="Стрелка вниз 74"/>
          <p:cNvSpPr/>
          <p:nvPr/>
        </p:nvSpPr>
        <p:spPr>
          <a:xfrm rot="16200000">
            <a:off x="1898402" y="5034062"/>
            <a:ext cx="233363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6" name="Стрелка вниз 75"/>
          <p:cNvSpPr/>
          <p:nvPr/>
        </p:nvSpPr>
        <p:spPr>
          <a:xfrm rot="16200000">
            <a:off x="1909005" y="5507249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7" name="Стрелка вниз 76"/>
          <p:cNvSpPr/>
          <p:nvPr/>
        </p:nvSpPr>
        <p:spPr>
          <a:xfrm rot="16200000">
            <a:off x="1899196" y="3992009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8" name="Стрелка вниз 77"/>
          <p:cNvSpPr/>
          <p:nvPr/>
        </p:nvSpPr>
        <p:spPr>
          <a:xfrm rot="16200000">
            <a:off x="1923576" y="1607214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331202" y="873125"/>
            <a:ext cx="1495537" cy="2226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Интернет и каналы связи</a:t>
            </a:r>
          </a:p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1 535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80" name="Стрелка вниз 79"/>
          <p:cNvSpPr/>
          <p:nvPr/>
        </p:nvSpPr>
        <p:spPr>
          <a:xfrm rot="16200000">
            <a:off x="1920856" y="1222360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2" name="Стрелка вниз 81"/>
          <p:cNvSpPr/>
          <p:nvPr/>
        </p:nvSpPr>
        <p:spPr>
          <a:xfrm rot="16200000">
            <a:off x="1920856" y="2222492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3" name="Стрелка вниз 82"/>
          <p:cNvSpPr/>
          <p:nvPr/>
        </p:nvSpPr>
        <p:spPr>
          <a:xfrm rot="16200000">
            <a:off x="1920062" y="2723352"/>
            <a:ext cx="233363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03" name="Прямоугольник 102"/>
          <p:cNvSpPr/>
          <p:nvPr/>
        </p:nvSpPr>
        <p:spPr>
          <a:xfrm>
            <a:off x="428596" y="285728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285852" y="142852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ea typeface="Calibri" pitchFamily="34" charset="0"/>
                <a:cs typeface="Times New Roman" pitchFamily="18" charset="0"/>
              </a:rPr>
              <a:t>Содержание, обслуживание, модернизация и развитие муниципальной системы передачи данных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000860" y="2214554"/>
            <a:ext cx="2143140" cy="15716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ВСЕГО </a:t>
            </a:r>
            <a:r>
              <a:rPr lang="en-US" sz="1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5 638 тыс.руб.</a:t>
            </a:r>
          </a:p>
        </p:txBody>
      </p:sp>
      <p:sp>
        <p:nvSpPr>
          <p:cNvPr id="55" name="Блок-схема: альтернативный процесс 54"/>
          <p:cNvSpPr/>
          <p:nvPr/>
        </p:nvSpPr>
        <p:spPr>
          <a:xfrm>
            <a:off x="2211934" y="4427711"/>
            <a:ext cx="4448175" cy="43004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администрации услугами сотовой связи</a:t>
            </a:r>
            <a:endParaRPr lang="ru-RU" altLang="ru-RU" sz="1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Стрелка вниз 55"/>
          <p:cNvSpPr/>
          <p:nvPr/>
        </p:nvSpPr>
        <p:spPr>
          <a:xfrm rot="16200000">
            <a:off x="1909005" y="4465990"/>
            <a:ext cx="231775" cy="3587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942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6714916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2000"/>
                </a:schemeClr>
              </a:gs>
              <a:gs pos="35000">
                <a:schemeClr val="bg1">
                  <a:alpha val="86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32048" y="764704"/>
            <a:ext cx="846043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7584" y="295900"/>
            <a:ext cx="7632848" cy="33855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F81BD">
                    <a:lumMod val="75000"/>
                  </a:srgbClr>
                </a:solidFill>
                <a:latin typeface="Georgia" panose="02040502050405020303" pitchFamily="18" charset="0"/>
              </a:rPr>
              <a:t>Задача 3. Мероприятия по защите информации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44860" y="6165304"/>
            <a:ext cx="504056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4860" y="618649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prstClr val="black">
                    <a:lumMod val="50000"/>
                    <a:lumOff val="50000"/>
                  </a:prstClr>
                </a:solidFill>
                <a:latin typeface="Georgia" panose="02040502050405020303" pitchFamily="18" charset="0"/>
              </a:rPr>
              <a:t>8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1000100" y="785794"/>
            <a:ext cx="7929618" cy="530225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информационной безопасности персональных данных и иных конфиденциальных сведений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358082" y="1772816"/>
            <a:ext cx="1571636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1 404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тыс.руб.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5720" y="857232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Блок-схема: альтернативный процесс 35"/>
          <p:cNvSpPr/>
          <p:nvPr/>
        </p:nvSpPr>
        <p:spPr>
          <a:xfrm>
            <a:off x="974760" y="4615399"/>
            <a:ext cx="6215106" cy="530225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Продление лицензий на антивирусную защиту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381115" y="4715782"/>
            <a:ext cx="1571636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1 904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тыс.руб.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85720" y="4741689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</a:t>
            </a: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1071538" y="1597581"/>
            <a:ext cx="6215106" cy="751299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alt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Техническая поддержка защищенной сети передачи данных </a:t>
            </a:r>
            <a:r>
              <a:rPr lang="en-US" altLang="ru-RU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ViPNet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трелка вниз 45"/>
          <p:cNvSpPr/>
          <p:nvPr/>
        </p:nvSpPr>
        <p:spPr>
          <a:xfrm>
            <a:off x="3786182" y="1357298"/>
            <a:ext cx="493266" cy="240283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331640" y="6141914"/>
            <a:ext cx="5402722" cy="3834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ВСЕГО </a:t>
            </a:r>
            <a:r>
              <a:rPr lang="en-US" sz="1400" b="1" dirty="0">
                <a:latin typeface="Times New Roman" panose="02020603050405020304" pitchFamily="18" charset="0"/>
                <a:cs typeface="Times New Roman" pitchFamily="18" charset="0"/>
              </a:rPr>
              <a:t> 4</a:t>
            </a: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 448 тыс.руб.</a:t>
            </a: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1071538" y="2492896"/>
            <a:ext cx="6215106" cy="432048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Представление прав использования Крипто Про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358082" y="2564904"/>
            <a:ext cx="1571636" cy="3240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тыс.руб.</a:t>
            </a: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1071538" y="3140968"/>
            <a:ext cx="6215106" cy="792088"/>
          </a:xfrm>
          <a:prstGeom prst="flowChartAlternateProcess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Техническая поддержка программного продукта </a:t>
            </a: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DallasLock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8.0</a:t>
            </a:r>
          </a:p>
          <a:p>
            <a:pPr indent="-342900"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(установлено на рабочих местах пользователей, на сервере - система защиты информации от несанкционированного доступа в процессе её хранения и обработки.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358082" y="3284984"/>
            <a:ext cx="1571636" cy="39604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85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тыс.руб.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80093" y="5618895"/>
            <a:ext cx="576263" cy="33038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3.3</a:t>
            </a:r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974760" y="5503673"/>
            <a:ext cx="6215106" cy="530225"/>
          </a:xfrm>
          <a:prstGeom prst="flowChartAlternateProcess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Защита информации, содержащей сведения, составляющие государственную тайну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351550" y="5574148"/>
            <a:ext cx="1571604" cy="344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6551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34854" y="1623222"/>
            <a:ext cx="4068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76092"/>
                </a:solidFill>
                <a:latin typeface="Georgia" panose="02040502050405020303" pitchFamily="18" charset="0"/>
              </a:rPr>
              <a:t>Благодарим за внимание!</a:t>
            </a:r>
            <a:endParaRPr lang="ru-RU" sz="2400" dirty="0">
              <a:solidFill>
                <a:srgbClr val="376092"/>
              </a:solidFill>
              <a:latin typeface="Georgia" panose="02040502050405020303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677232" y="1179604"/>
            <a:ext cx="23217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381" y="787844"/>
            <a:ext cx="571906" cy="6969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ПЕТРО\Desktop\architecture-22564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9" b="27028"/>
          <a:stretch/>
        </p:blipFill>
        <p:spPr bwMode="auto">
          <a:xfrm rot="5400000">
            <a:off x="4519905" y="2214459"/>
            <a:ext cx="6857998" cy="24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734362" y="0"/>
            <a:ext cx="24290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9000"/>
                </a:schemeClr>
              </a:gs>
              <a:gs pos="35000">
                <a:schemeClr val="bg1">
                  <a:alpha val="6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6597352"/>
            <a:ext cx="916225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131831" y="1179604"/>
            <a:ext cx="23217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39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5823</TotalTime>
  <Words>865</Words>
  <Application>Microsoft Office PowerPoint</Application>
  <PresentationFormat>Экран (4:3)</PresentationFormat>
  <Paragraphs>146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</dc:creator>
  <cp:lastModifiedBy>Радомская Анна Николаевна</cp:lastModifiedBy>
  <cp:revision>211</cp:revision>
  <dcterms:created xsi:type="dcterms:W3CDTF">2017-06-15T12:30:47Z</dcterms:created>
  <dcterms:modified xsi:type="dcterms:W3CDTF">2023-09-08T10:16:27Z</dcterms:modified>
</cp:coreProperties>
</file>